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0" r:id="rId5"/>
    <p:sldId id="371" r:id="rId6"/>
    <p:sldId id="372" r:id="rId7"/>
    <p:sldId id="376" r:id="rId8"/>
    <p:sldId id="379" r:id="rId9"/>
    <p:sldId id="384" r:id="rId10"/>
    <p:sldId id="386" r:id="rId11"/>
    <p:sldId id="389" r:id="rId12"/>
    <p:sldId id="393" r:id="rId13"/>
    <p:sldId id="397" r:id="rId14"/>
    <p:sldId id="398" r:id="rId15"/>
    <p:sldId id="409" r:id="rId16"/>
    <p:sldId id="400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4" d="100"/>
          <a:sy n="54" d="100"/>
        </p:scale>
        <p:origin x="292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6" name="yt_shape_11956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955" name="yt_image_11955" title="H_50.94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958" name="yt_shape_11958"/>
              <p:cNvSpPr txBox="1"/>
              <p:nvPr/>
            </p:nvSpPr>
            <p:spPr>
              <a:xfrm>
                <a:off x="540119" y="1597583"/>
                <a:ext cx="11492915" cy="331808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一般地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个相同的乘数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即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limLow>
                      <m:limLow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limLowPr>
                      <m:e>
                        <m:groupChr>
                          <m:groupChrPr>
                            <m:chr m:val="⏟"/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groupChr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·</m:t>
                            </m:r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·…·</m:t>
                            </m:r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groupChr>
                      </m:e>
                      <m:lim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个</m:t>
                        </m:r>
                      </m:lim>
                    </m:limLow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记作</a:t>
                </a:r>
                <a:r>
                  <a:rPr sz="4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读作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sz="4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sym typeface="W:6.005039,H:75.56504"/>
                  </a:rPr>
                  <a:t/>
                </a:r>
                <a:b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sym typeface="W:6.005039,H:75.56504"/>
                  </a:rPr>
                </a:b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叫作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叫作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求几个相同乘数的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的运算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01f8c,isEnd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叫作乘方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乘方的结果叫作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负数的奇次幂是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负数的偶次幂是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正数的任何次幂都是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sym typeface="W:6.005039,H:37.44"/>
                  </a:rPr>
                  <a:t/>
                </a:r>
                <a:b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sym typeface="W:6.005039,H:37.44"/>
                  </a:rPr>
                </a:b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的任何正整数次幂都是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规定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1958" name="yt_shape_119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492915" cy="3318088"/>
              </a:xfrm>
              <a:prstGeom prst="rect">
                <a:avLst/>
              </a:prstGeom>
              <a:blipFill>
                <a:blip r:embed="rId3"/>
                <a:stretch>
                  <a:fillRect l="-1645" b="-49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C4C4944-D666-7343-6465-1795696A2F75}"/>
              </a:ext>
            </a:extLst>
          </p:cNvPr>
          <p:cNvSpPr txBox="1"/>
          <p:nvPr/>
        </p:nvSpPr>
        <p:spPr>
          <a:xfrm>
            <a:off x="8082300" y="1550777"/>
            <a:ext cx="786511" cy="105328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8FA181F-6D28-BBB6-292F-8F7407511ED3}"/>
              </a:ext>
            </a:extLst>
          </p:cNvPr>
          <p:cNvSpPr txBox="1"/>
          <p:nvPr/>
        </p:nvSpPr>
        <p:spPr>
          <a:xfrm>
            <a:off x="10260350" y="1741715"/>
            <a:ext cx="1313562" cy="105328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的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a30fb"/>
              </a:rPr>
              <a:t>次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A435377-01EE-8499-E669-C0545946C81F}"/>
              </a:ext>
            </a:extLst>
          </p:cNvPr>
          <p:cNvSpPr txBox="1"/>
          <p:nvPr/>
        </p:nvSpPr>
        <p:spPr>
          <a:xfrm>
            <a:off x="450108" y="251045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8A4ADED-E688-0586-DD7D-B1B51F8E75EB}"/>
              </a:ext>
            </a:extLst>
          </p:cNvPr>
          <p:cNvSpPr txBox="1"/>
          <p:nvPr/>
        </p:nvSpPr>
        <p:spPr>
          <a:xfrm>
            <a:off x="3440958" y="251045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底数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0BC1220-815D-5D0A-443C-4E7749B32C78}"/>
              </a:ext>
            </a:extLst>
          </p:cNvPr>
          <p:cNvSpPr txBox="1"/>
          <p:nvPr/>
        </p:nvSpPr>
        <p:spPr>
          <a:xfrm>
            <a:off x="5822208" y="251045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指数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0A54E90-EF04-70EE-BB84-2EF6F2A951DB}"/>
              </a:ext>
            </a:extLst>
          </p:cNvPr>
          <p:cNvSpPr txBox="1"/>
          <p:nvPr/>
        </p:nvSpPr>
        <p:spPr>
          <a:xfrm>
            <a:off x="9632207" y="251045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B60664D-A7DB-8A9B-C554-0E1C4F768E98}"/>
              </a:ext>
            </a:extLst>
          </p:cNvPr>
          <p:cNvSpPr txBox="1"/>
          <p:nvPr/>
        </p:nvSpPr>
        <p:spPr>
          <a:xfrm>
            <a:off x="4412508" y="298594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幂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5ED4924-B6AE-9547-F54F-D8CD838982A7}"/>
              </a:ext>
            </a:extLst>
          </p:cNvPr>
          <p:cNvSpPr txBox="1"/>
          <p:nvPr/>
        </p:nvSpPr>
        <p:spPr>
          <a:xfrm>
            <a:off x="3269508" y="346142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负数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C57024A-FF5A-75DE-FE00-3DDC6B810D82}"/>
              </a:ext>
            </a:extLst>
          </p:cNvPr>
          <p:cNvSpPr txBox="1"/>
          <p:nvPr/>
        </p:nvSpPr>
        <p:spPr>
          <a:xfrm>
            <a:off x="6927107" y="346142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E111E20-5D5B-B42E-F5CA-9028479FC5A8}"/>
              </a:ext>
            </a:extLst>
          </p:cNvPr>
          <p:cNvSpPr txBox="1"/>
          <p:nvPr/>
        </p:nvSpPr>
        <p:spPr>
          <a:xfrm>
            <a:off x="11041907" y="3461429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d8ce9"/>
              </a:rPr>
              <a:t>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113A65D-2EA3-1781-54CC-0E489BAF8499}"/>
              </a:ext>
            </a:extLst>
          </p:cNvPr>
          <p:cNvSpPr txBox="1"/>
          <p:nvPr/>
        </p:nvSpPr>
        <p:spPr>
          <a:xfrm>
            <a:off x="450108" y="393691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032832E-E676-A497-4DC1-CDE5D4DF17DA}"/>
              </a:ext>
            </a:extLst>
          </p:cNvPr>
          <p:cNvSpPr txBox="1"/>
          <p:nvPr/>
        </p:nvSpPr>
        <p:spPr>
          <a:xfrm>
            <a:off x="4869708" y="393691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4" name="yt_shape_12004"/>
          <p:cNvSpPr txBox="1"/>
          <p:nvPr/>
        </p:nvSpPr>
        <p:spPr>
          <a:xfrm>
            <a:off x="540000" y="900000"/>
            <a:ext cx="10233571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平方等于本身的数是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立方等于本身的数是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平方等于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立方等于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AABF02A-8D9F-B68E-2AD7-ACAE89786D42}"/>
              </a:ext>
            </a:extLst>
          </p:cNvPr>
          <p:cNvSpPr txBox="1"/>
          <p:nvPr/>
        </p:nvSpPr>
        <p:spPr>
          <a:xfrm>
            <a:off x="7990614" y="85319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54DBEAE-DF96-ADEB-668F-CB8681CF4FFE}"/>
              </a:ext>
            </a:extLst>
          </p:cNvPr>
          <p:cNvSpPr txBox="1"/>
          <p:nvPr/>
        </p:nvSpPr>
        <p:spPr>
          <a:xfrm>
            <a:off x="4793389" y="132868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37D5AB9-2E2D-FBCB-12FB-5681FCD8BE7D}"/>
              </a:ext>
            </a:extLst>
          </p:cNvPr>
          <p:cNvSpPr txBox="1"/>
          <p:nvPr/>
        </p:nvSpPr>
        <p:spPr>
          <a:xfrm>
            <a:off x="9060589" y="1328682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0C029CE-2AFB-7785-4572-3FD6C3C86C87}"/>
              </a:ext>
            </a:extLst>
          </p:cNvPr>
          <p:cNvSpPr txBox="1"/>
          <p:nvPr/>
        </p:nvSpPr>
        <p:spPr>
          <a:xfrm>
            <a:off x="3955189" y="180417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5F0BBE4-D98C-D5D8-1DC2-90D4E1FBB286}"/>
              </a:ext>
            </a:extLst>
          </p:cNvPr>
          <p:cNvSpPr txBox="1"/>
          <p:nvPr/>
        </p:nvSpPr>
        <p:spPr>
          <a:xfrm>
            <a:off x="8069989" y="180417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07" name="yt_shape_12007"/>
              <p:cNvSpPr txBox="1"/>
              <p:nvPr/>
            </p:nvSpPr>
            <p:spPr>
              <a:xfrm>
                <a:off x="540000" y="900000"/>
                <a:ext cx="10259219" cy="33002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定义一种新的运算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a&amp;b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&amp;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&amp;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&amp;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页练习第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007" name="yt_shape_120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259219" cy="3300262"/>
              </a:xfrm>
              <a:prstGeom prst="rect">
                <a:avLst/>
              </a:prstGeom>
              <a:blipFill>
                <a:blip r:embed="rId2"/>
                <a:stretch>
                  <a:fillRect l="-1842" t="-1664" r="-832" b="-48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F3E6481-BA91-5F28-FC9C-74CF8665763A}"/>
              </a:ext>
            </a:extLst>
          </p:cNvPr>
          <p:cNvSpPr txBox="1"/>
          <p:nvPr/>
        </p:nvSpPr>
        <p:spPr>
          <a:xfrm>
            <a:off x="9847989" y="85319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3EF9E73-0E4E-3CAB-7034-AD8E76F4BB6D}"/>
                  </a:ext>
                </a:extLst>
              </p:cNvPr>
              <p:cNvSpPr txBox="1"/>
              <p:nvPr/>
            </p:nvSpPr>
            <p:spPr>
              <a:xfrm>
                <a:off x="449989" y="2546231"/>
                <a:ext cx="2794699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0, 'hasSerialNum': 1, 'pageBreak': True}">
                <a:extLst>
                  <a:ext uri="{FF2B5EF4-FFF2-40B4-BE49-F238E27FC236}">
                    <a16:creationId xmlns:a16="http://schemas.microsoft.com/office/drawing/2014/main" id="{53EF9E73-0E4E-3CAB-7034-AD8E76F4BB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46231"/>
                <a:ext cx="2794699" cy="769062"/>
              </a:xfrm>
              <a:prstGeom prst="rect">
                <a:avLst/>
              </a:prstGeom>
              <a:blipFill>
                <a:blip r:embed="rId3"/>
                <a:stretch>
                  <a:fillRect l="-3493" r="-3493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58B6D1D-0882-F045-2F48-EA867479C03A}"/>
              </a:ext>
            </a:extLst>
          </p:cNvPr>
          <p:cNvSpPr txBox="1"/>
          <p:nvPr/>
        </p:nvSpPr>
        <p:spPr>
          <a:xfrm>
            <a:off x="449989" y="3697169"/>
            <a:ext cx="2618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5" name="yt_shape_12015"/>
          <p:cNvSpPr txBox="1"/>
          <p:nvPr/>
        </p:nvSpPr>
        <p:spPr>
          <a:xfrm>
            <a:off x="540000" y="900000"/>
            <a:ext cx="6226063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是一种运算法则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a*b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8811F92-25A4-376D-2282-D122310786DD}"/>
              </a:ext>
            </a:extLst>
          </p:cNvPr>
          <p:cNvSpPr txBox="1"/>
          <p:nvPr/>
        </p:nvSpPr>
        <p:spPr>
          <a:xfrm>
            <a:off x="449989" y="1804170"/>
            <a:ext cx="419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*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9B7E39E-78F1-E911-2ACD-01C0E1734A41}"/>
              </a:ext>
            </a:extLst>
          </p:cNvPr>
          <p:cNvSpPr txBox="1"/>
          <p:nvPr/>
        </p:nvSpPr>
        <p:spPr>
          <a:xfrm>
            <a:off x="449989" y="2755146"/>
            <a:ext cx="470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*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D60FFA-B108-376A-001A-E07E3EC26B21}"/>
              </a:ext>
            </a:extLst>
          </p:cNvPr>
          <p:cNvSpPr txBox="1"/>
          <p:nvPr/>
        </p:nvSpPr>
        <p:spPr>
          <a:xfrm>
            <a:off x="2409755" y="3230634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*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C8FF6D5-45CD-5041-5A7B-CA25CB7435A7}"/>
              </a:ext>
            </a:extLst>
          </p:cNvPr>
          <p:cNvSpPr txBox="1"/>
          <p:nvPr/>
        </p:nvSpPr>
        <p:spPr>
          <a:xfrm>
            <a:off x="2409755" y="3706122"/>
            <a:ext cx="221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1EA21BC-3234-F57C-9945-4C2B5B068212}"/>
              </a:ext>
            </a:extLst>
          </p:cNvPr>
          <p:cNvSpPr txBox="1"/>
          <p:nvPr/>
        </p:nvSpPr>
        <p:spPr>
          <a:xfrm>
            <a:off x="2409755" y="4181610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1" name="yt_shape_12021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020" name="yt_image_12020" title="H_50.94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023" name="yt_shape_12023"/>
              <p:cNvSpPr txBox="1"/>
              <p:nvPr/>
            </p:nvSpPr>
            <p:spPr>
              <a:xfrm>
                <a:off x="540119" y="1597583"/>
                <a:ext cx="11492915" cy="324031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模型观念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将一个边长为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的正方形纸片分割成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个部分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7c794"/>
                  </a:rPr>
                  <a:t>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是正方形纸片面积的一半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部分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是下部分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面积的一半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部分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是部分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21426"/>
                  </a:rPr>
                  <a:t>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积的一半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依次类推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阴影部分的面积是多少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由题意可知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部分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的面积为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部分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的面积为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部分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3_e080f"/>
                  </a:rPr>
                  <a:t>的面积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依次类推阴影部分面积为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023" name="yt_shape_12023" descr="{&quot;rangeId&quot;:26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492915" cy="3240311"/>
              </a:xfrm>
              <a:prstGeom prst="rect">
                <a:avLst/>
              </a:prstGeom>
              <a:blipFill>
                <a:blip r:embed="rId3"/>
                <a:stretch>
                  <a:fillRect l="-1645" t="-1504" b="-15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027" name="yt_image_12027" title="H_150.3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36360" y="4488770"/>
            <a:ext cx="1906077" cy="1908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D9DB88F-A9A7-6D75-0607-5B61CCDC0E34}"/>
                  </a:ext>
                </a:extLst>
              </p:cNvPr>
              <p:cNvSpPr txBox="1"/>
              <p:nvPr/>
            </p:nvSpPr>
            <p:spPr>
              <a:xfrm>
                <a:off x="450108" y="3452729"/>
                <a:ext cx="1132109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由题意可知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部分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的面积为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部分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的面积为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部分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③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sym typeface="_⨹_3_e080f"/>
                  </a:rPr>
                  <a:t>的面积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/>
                </a:r>
                <a:b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文本框 1" descr="{'rangeId': 26, 'hasSerialNum': 1}">
                <a:extLst>
                  <a:ext uri="{FF2B5EF4-FFF2-40B4-BE49-F238E27FC236}">
                    <a16:creationId xmlns:a16="http://schemas.microsoft.com/office/drawing/2014/main" id="{8D9DB88F-A9A7-6D75-0607-5B61CCDC0E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52729"/>
                <a:ext cx="11321097" cy="765061"/>
              </a:xfrm>
              <a:prstGeom prst="rect">
                <a:avLst/>
              </a:prstGeom>
              <a:blipFill>
                <a:blip r:embed="rId5"/>
                <a:stretch>
                  <a:fillRect l="-862" t="-5556" r="-1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DF66B5D-CE05-AD23-8A42-1E6C7857BBD4}"/>
                  </a:ext>
                </a:extLst>
              </p:cNvPr>
              <p:cNvSpPr txBox="1"/>
              <p:nvPr/>
            </p:nvSpPr>
            <p:spPr>
              <a:xfrm>
                <a:off x="450108" y="4124178"/>
                <a:ext cx="6822187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依次类推阴影部分面积为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3" name="文本框 2" descr="{'rangeId': 26, 'hasSerialNum': 1}">
                <a:extLst>
                  <a:ext uri="{FF2B5EF4-FFF2-40B4-BE49-F238E27FC236}">
                    <a16:creationId xmlns:a16="http://schemas.microsoft.com/office/drawing/2014/main" id="{2DF66B5D-CE05-AD23-8A42-1E6C7857BB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24178"/>
                <a:ext cx="6822187" cy="729184"/>
              </a:xfrm>
              <a:prstGeom prst="rect">
                <a:avLst/>
              </a:prstGeom>
              <a:blipFill>
                <a:blip r:embed="rId6"/>
                <a:stretch>
                  <a:fillRect l="-1430" r="-1340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29" name="yt_shape_12029"/>
              <p:cNvSpPr txBox="1"/>
              <p:nvPr/>
            </p:nvSpPr>
            <p:spPr>
              <a:xfrm>
                <a:off x="540000" y="900000"/>
                <a:ext cx="8265083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受此启发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你能求出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029" name="yt_shape_12029" descr="{&quot;rangeId&quot;:27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265083" cy="638893"/>
              </a:xfrm>
              <a:prstGeom prst="rect">
                <a:avLst/>
              </a:prstGeom>
              <a:blipFill>
                <a:blip r:embed="rId2"/>
                <a:stretch>
                  <a:fillRect l="-2288" r="-1476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2031"/>
              <p:cNvSpPr txBox="1"/>
              <p:nvPr/>
            </p:nvSpPr>
            <p:spPr>
              <a:xfrm>
                <a:off x="540000" y="1742045"/>
                <a:ext cx="4010393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2031" descr="{&quot;rangeId&quot;:23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42045"/>
                <a:ext cx="4010393" cy="642740"/>
              </a:xfrm>
              <a:prstGeom prst="rect">
                <a:avLst/>
              </a:prstGeom>
              <a:blipFill>
                <a:blip r:embed="rId3"/>
                <a:stretch>
                  <a:fillRect l="-4718" r="-1826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033" name="yt_image_12033" title="H_150.3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45922" y="1742045"/>
            <a:ext cx="1906077" cy="1908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6" name="yt_shape_12036"/>
          <p:cNvSpPr txBox="1"/>
          <p:nvPr/>
        </p:nvSpPr>
        <p:spPr>
          <a:xfrm>
            <a:off x="540119" y="90000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2035" name="yt_image_12035" title="H_29.7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94939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38" name="yt_shape_12038"/>
          <p:cNvSpPr txBox="1"/>
          <p:nvPr/>
        </p:nvSpPr>
        <p:spPr>
          <a:xfrm>
            <a:off x="540119" y="1402967"/>
            <a:ext cx="10926068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页习题第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题变式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根据已知条件填空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E4BCFDF-FA21-4413-301A-47D08603E5B3}"/>
              </a:ext>
            </a:extLst>
          </p:cNvPr>
          <p:cNvSpPr txBox="1"/>
          <p:nvPr/>
        </p:nvSpPr>
        <p:spPr>
          <a:xfrm>
            <a:off x="5987308" y="2307137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0F5EFA9-E8AC-9BEE-44E8-9B1A613D11BE}"/>
              </a:ext>
            </a:extLst>
          </p:cNvPr>
          <p:cNvSpPr txBox="1"/>
          <p:nvPr/>
        </p:nvSpPr>
        <p:spPr>
          <a:xfrm>
            <a:off x="8984507" y="230713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0144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BA29A79-3C84-628E-237C-F3E13A457000}"/>
              </a:ext>
            </a:extLst>
          </p:cNvPr>
          <p:cNvSpPr txBox="1"/>
          <p:nvPr/>
        </p:nvSpPr>
        <p:spPr>
          <a:xfrm>
            <a:off x="6139708" y="2782625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89ED37F-EB03-D735-BC71-71BF69BB7B8A}"/>
              </a:ext>
            </a:extLst>
          </p:cNvPr>
          <p:cNvSpPr txBox="1"/>
          <p:nvPr/>
        </p:nvSpPr>
        <p:spPr>
          <a:xfrm>
            <a:off x="9746507" y="2782625"/>
            <a:ext cx="155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008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2042"/>
          <p:cNvSpPr txBox="1"/>
          <p:nvPr/>
        </p:nvSpPr>
        <p:spPr>
          <a:xfrm>
            <a:off x="540119" y="3295001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观察上述计算结果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我们可以看出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当底数的小数点向左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右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移动一位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它的平方的小数点向左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右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f2e4,isEnd"/>
              </a:rPr>
              <a:t>移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当底数的小数点向左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右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移动一位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它的立方的小数点向左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右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669a,isEnd"/>
              </a:rPr>
              <a:t>移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9015D7A-5187-22E0-A458-539E4D3729F1}"/>
              </a:ext>
            </a:extLst>
          </p:cNvPr>
          <p:cNvSpPr txBox="1"/>
          <p:nvPr/>
        </p:nvSpPr>
        <p:spPr>
          <a:xfrm>
            <a:off x="1120033" y="4199171"/>
            <a:ext cx="82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E53C919-35E5-4F52-4811-8485B29C1789}"/>
              </a:ext>
            </a:extLst>
          </p:cNvPr>
          <p:cNvSpPr txBox="1"/>
          <p:nvPr/>
        </p:nvSpPr>
        <p:spPr>
          <a:xfrm>
            <a:off x="1120033" y="5150147"/>
            <a:ext cx="8277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yt_shape_12045"/>
          <p:cNvSpPr txBox="1"/>
          <p:nvPr/>
        </p:nvSpPr>
        <p:spPr>
          <a:xfrm>
            <a:off x="540119" y="5650687"/>
            <a:ext cx="10524433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31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0961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310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3375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3ff7,isEnd"/>
              </a:rPr>
              <a:t>3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3F2AA1B-4FF5-A5E7-8F29-227CE5804259}"/>
              </a:ext>
            </a:extLst>
          </p:cNvPr>
          <p:cNvSpPr txBox="1"/>
          <p:nvPr/>
        </p:nvSpPr>
        <p:spPr>
          <a:xfrm>
            <a:off x="6046891" y="5603881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96100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8DE230F-8EAF-34B1-B78F-AACEC3E1B046}"/>
              </a:ext>
            </a:extLst>
          </p:cNvPr>
          <p:cNvSpPr txBox="1"/>
          <p:nvPr/>
        </p:nvSpPr>
        <p:spPr>
          <a:xfrm>
            <a:off x="1059708" y="6079369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10" grpId="0" build="allAtOnce"/>
      <p:bldP spid="11" grpId="0" build="allAtOnce"/>
      <p:bldP spid="13" grpId="0" build="allAtOnce"/>
      <p:bldP spid="14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3" name="yt_shape_11963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962" name="yt_image_11962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65" name="yt_shape_11965"/>
          <p:cNvSpPr txBox="1"/>
          <p:nvPr/>
        </p:nvSpPr>
        <p:spPr>
          <a:xfrm>
            <a:off x="540000" y="1603297"/>
            <a:ext cx="28276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认识乘方</a:t>
            </a:r>
          </a:p>
        </p:txBody>
      </p:sp>
      <p:sp>
        <p:nvSpPr>
          <p:cNvPr id="11966" name="yt_shape_11966"/>
          <p:cNvSpPr txBox="1"/>
          <p:nvPr/>
        </p:nvSpPr>
        <p:spPr>
          <a:xfrm>
            <a:off x="540000" y="2102862"/>
            <a:ext cx="54630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的叙述正确的是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67" name="yt_table_1196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8844411"/>
              </p:ext>
            </p:extLst>
          </p:nvPr>
        </p:nvGraphicFramePr>
        <p:xfrm>
          <a:off x="540056" y="2582165"/>
          <a:ext cx="4673600" cy="1901952"/>
        </p:xfrm>
        <a:graphic>
          <a:graphicData uri="http://schemas.openxmlformats.org/drawingml/2006/table">
            <a:tbl>
              <a:tblPr/>
              <a:tblGrid>
                <a:gridCol w="4673600">
                  <a:extLst>
                    <a:ext uri="{9D8B030D-6E8A-4147-A177-3AD203B41FA5}">
                      <a16:colId xmlns:a16="http://schemas.microsoft.com/office/drawing/2014/main" val="104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读作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次幂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底数是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指数是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相乘的积的相反数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相乘的积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4"/>
                  </a:ext>
                </a:extLst>
              </a:tr>
            </a:tbl>
          </a:graphicData>
        </a:graphic>
      </p:graphicFrame>
      <p:pic>
        <p:nvPicPr>
          <p:cNvPr id="3" name="yt_shape_1722173795367">
            <a:extLst>
              <a:ext uri="{FF2B5EF4-FFF2-40B4-BE49-F238E27FC236}">
                <a16:creationId xmlns:a16="http://schemas.microsoft.com/office/drawing/2014/main" id="{098EF7A1-F1F2-4E5F-E4BF-D4A2789926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1C68426-8EF6-3A6C-DDAF-A18F16D3B17C}"/>
              </a:ext>
            </a:extLst>
          </p:cNvPr>
          <p:cNvSpPr txBox="1"/>
          <p:nvPr/>
        </p:nvSpPr>
        <p:spPr>
          <a:xfrm>
            <a:off x="50473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9" name="yt_shape_11969"/>
          <p:cNvSpPr txBox="1"/>
          <p:nvPr/>
        </p:nvSpPr>
        <p:spPr>
          <a:xfrm>
            <a:off x="540000" y="900000"/>
            <a:ext cx="70019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关于式子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70" name="yt_table_1197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4085144"/>
              </p:ext>
            </p:extLst>
          </p:nvPr>
        </p:nvGraphicFramePr>
        <p:xfrm>
          <a:off x="540056" y="1379303"/>
          <a:ext cx="6900863" cy="1901952"/>
        </p:xfrm>
        <a:graphic>
          <a:graphicData uri="http://schemas.openxmlformats.org/drawingml/2006/table">
            <a:tbl>
              <a:tblPr/>
              <a:tblGrid>
                <a:gridCol w="6900863">
                  <a:extLst>
                    <a:ext uri="{9D8B030D-6E8A-4147-A177-3AD203B41FA5}">
                      <a16:colId xmlns:a16="http://schemas.microsoft.com/office/drawing/2014/main" val="104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是底数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是指数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是底数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是幂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是指数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是幂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3CF74237-830A-19CB-C378-EFD4B57B102F}"/>
              </a:ext>
            </a:extLst>
          </p:cNvPr>
          <p:cNvSpPr txBox="1"/>
          <p:nvPr/>
        </p:nvSpPr>
        <p:spPr>
          <a:xfrm>
            <a:off x="65713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2" name="yt_shape_11972"/>
          <p:cNvSpPr txBox="1"/>
          <p:nvPr/>
        </p:nvSpPr>
        <p:spPr>
          <a:xfrm>
            <a:off x="540000" y="900000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973" name="yt_table_11973" title="H_154.9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09082270"/>
                  </p:ext>
                </p:extLst>
              </p:nvPr>
            </p:nvGraphicFramePr>
            <p:xfrm>
              <a:off x="540000" y="1531667"/>
              <a:ext cx="11111997" cy="2092706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22184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22253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22253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222537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222537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乘方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底数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指数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973" name="yt_table_11973" descr="{&quot;rangeId&quot;:6,&quot;mathAnswerShape&quot;:1}" title="H_154.9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09082270"/>
                  </p:ext>
                </p:extLst>
              </p:nvPr>
            </p:nvGraphicFramePr>
            <p:xfrm>
              <a:off x="540000" y="1531667"/>
              <a:ext cx="11111997" cy="1967802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22184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22253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22253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222537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222537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72415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乘方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300000" t="-840" r="-100274" b="-1915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72415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底数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300000" t="-100840" r="-100274" b="-915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1949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指数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8165498-1B55-88F3-9043-1D165941B576}"/>
              </a:ext>
            </a:extLst>
          </p:cNvPr>
          <p:cNvSpPr txBox="1"/>
          <p:nvPr/>
        </p:nvSpPr>
        <p:spPr>
          <a:xfrm>
            <a:off x="3692584" y="2452804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CFC52DC-9150-E12F-B4BB-0F088F75DF1B}"/>
              </a:ext>
            </a:extLst>
          </p:cNvPr>
          <p:cNvSpPr txBox="1"/>
          <p:nvPr/>
        </p:nvSpPr>
        <p:spPr>
          <a:xfrm>
            <a:off x="5791297" y="245280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80D3ECF-5B11-1B8E-5189-2B0559D66E91}"/>
                  </a:ext>
                </a:extLst>
              </p:cNvPr>
              <p:cNvSpPr txBox="1"/>
              <p:nvPr/>
            </p:nvSpPr>
            <p:spPr>
              <a:xfrm>
                <a:off x="7985258" y="2367079"/>
                <a:ext cx="7087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4" name="文本框 3" descr="{'rangeId': 6, 'mathAnswerShape': 1}">
                <a:extLst>
                  <a:ext uri="{FF2B5EF4-FFF2-40B4-BE49-F238E27FC236}">
                    <a16:creationId xmlns:a16="http://schemas.microsoft.com/office/drawing/2014/main" id="{780D3ECF-5B11-1B8E-5189-2B0559D66E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85258" y="2367079"/>
                <a:ext cx="708724" cy="726326"/>
              </a:xfrm>
              <a:prstGeom prst="rect">
                <a:avLst/>
              </a:prstGeom>
              <a:blipFill>
                <a:blip r:embed="rId3"/>
                <a:stretch>
                  <a:fillRect l="-137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1E9CE02-B284-D7C0-AC25-DEE6A2D7583A}"/>
              </a:ext>
            </a:extLst>
          </p:cNvPr>
          <p:cNvSpPr txBox="1"/>
          <p:nvPr/>
        </p:nvSpPr>
        <p:spPr>
          <a:xfrm>
            <a:off x="10360196" y="2452804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8B2702A-9DB5-94EC-5A6B-CA4A2CB0B7EE}"/>
              </a:ext>
            </a:extLst>
          </p:cNvPr>
          <p:cNvSpPr txBox="1"/>
          <p:nvPr/>
        </p:nvSpPr>
        <p:spPr>
          <a:xfrm>
            <a:off x="3692584" y="3072183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E15D369-01F2-7A8A-1F79-94BEEDAF2B90}"/>
              </a:ext>
            </a:extLst>
          </p:cNvPr>
          <p:cNvSpPr txBox="1"/>
          <p:nvPr/>
        </p:nvSpPr>
        <p:spPr>
          <a:xfrm>
            <a:off x="5905597" y="3072183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FBDFD73-9515-D025-63A6-6A0EBF966002}"/>
              </a:ext>
            </a:extLst>
          </p:cNvPr>
          <p:cNvSpPr txBox="1"/>
          <p:nvPr/>
        </p:nvSpPr>
        <p:spPr>
          <a:xfrm>
            <a:off x="8137658" y="3072183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9F5937E-D905-FFC5-F086-2AB380BAEAA4}"/>
              </a:ext>
            </a:extLst>
          </p:cNvPr>
          <p:cNvSpPr txBox="1"/>
          <p:nvPr/>
        </p:nvSpPr>
        <p:spPr>
          <a:xfrm>
            <a:off x="10360196" y="3072183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5" name="yt_shape_11975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有理数的乘方运算</a:t>
            </a:r>
          </a:p>
        </p:txBody>
      </p:sp>
      <p:sp>
        <p:nvSpPr>
          <p:cNvPr id="11976" name="yt_shape_11976"/>
          <p:cNvSpPr txBox="1"/>
          <p:nvPr/>
        </p:nvSpPr>
        <p:spPr>
          <a:xfrm>
            <a:off x="540000" y="1399565"/>
            <a:ext cx="51552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杭州市中考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77" name="yt_table_1197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4603412"/>
              </p:ext>
            </p:extLst>
          </p:nvPr>
        </p:nvGraphicFramePr>
        <p:xfrm>
          <a:off x="540056" y="1878868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4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5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451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4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9"/>
                  </a:ext>
                </a:extLst>
              </a:tr>
            </a:tbl>
          </a:graphicData>
        </a:graphic>
      </p:graphicFrame>
      <p:sp>
        <p:nvSpPr>
          <p:cNvPr id="11979" name="yt_shape_11979"/>
          <p:cNvSpPr txBox="1"/>
          <p:nvPr/>
        </p:nvSpPr>
        <p:spPr>
          <a:xfrm>
            <a:off x="540000" y="2405039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980" name="yt_table_11980" title="H_83.4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63628061"/>
                  </p:ext>
                </p:extLst>
              </p:nvPr>
            </p:nvGraphicFramePr>
            <p:xfrm>
              <a:off x="540056" y="2884342"/>
              <a:ext cx="7601586" cy="1150366"/>
            </p:xfrm>
            <a:graphic>
              <a:graphicData uri="http://schemas.openxmlformats.org/drawingml/2006/table">
                <a:tbl>
                  <a:tblPr/>
                  <a:tblGrid>
                    <a:gridCol w="4828223">
                      <a:extLst>
                        <a:ext uri="{9D8B030D-6E8A-4147-A177-3AD203B41FA5}">
                          <a16:colId xmlns:a16="http://schemas.microsoft.com/office/drawing/2014/main" val="10453"/>
                        </a:ext>
                      </a:extLst>
                    </a:gridCol>
                    <a:gridCol w="2773363">
                      <a:extLst>
                        <a:ext uri="{9D8B030D-6E8A-4147-A177-3AD203B41FA5}">
                          <a16:colId xmlns:a16="http://schemas.microsoft.com/office/drawing/2014/main" val="1045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6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6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980" name="yt_table_11980" descr="{&quot;rangeId&quot;:9,&quot;type&quot;:&quot;Option&quot;}" title="H_83.4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63628061"/>
                  </p:ext>
                </p:extLst>
              </p:nvPr>
            </p:nvGraphicFramePr>
            <p:xfrm>
              <a:off x="540056" y="2884342"/>
              <a:ext cx="7601586" cy="1060324"/>
            </p:xfrm>
            <a:graphic>
              <a:graphicData uri="http://schemas.openxmlformats.org/drawingml/2006/table">
                <a:tbl>
                  <a:tblPr/>
                  <a:tblGrid>
                    <a:gridCol w="4828223">
                      <a:extLst>
                        <a:ext uri="{9D8B030D-6E8A-4147-A177-3AD203B41FA5}">
                          <a16:colId xmlns:a16="http://schemas.microsoft.com/office/drawing/2014/main" val="10453"/>
                        </a:ext>
                      </a:extLst>
                    </a:gridCol>
                    <a:gridCol w="2773363">
                      <a:extLst>
                        <a:ext uri="{9D8B030D-6E8A-4147-A177-3AD203B41FA5}">
                          <a16:colId xmlns:a16="http://schemas.microsoft.com/office/drawing/2014/main" val="10454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60"/>
                      </a:ext>
                    </a:extLst>
                  </a:tr>
                  <a:tr h="635953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74286" t="-74286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6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981" name="yt_shape_11981"/>
          <p:cNvSpPr txBox="1"/>
          <p:nvPr/>
        </p:nvSpPr>
        <p:spPr>
          <a:xfrm>
            <a:off x="540000" y="3995220"/>
            <a:ext cx="58221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相等的一组是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82" name="yt_table_1198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5052200"/>
              </p:ext>
            </p:extLst>
          </p:nvPr>
        </p:nvGraphicFramePr>
        <p:xfrm>
          <a:off x="540056" y="4474523"/>
          <a:ext cx="7546023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0455"/>
                    </a:ext>
                  </a:extLst>
                </a:gridCol>
                <a:gridCol w="2717800">
                  <a:extLst>
                    <a:ext uri="{9D8B030D-6E8A-4147-A177-3AD203B41FA5}">
                      <a16:colId xmlns:a16="http://schemas.microsoft.com/office/drawing/2014/main" val="104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3"/>
                  </a:ext>
                </a:extLst>
              </a:tr>
            </a:tbl>
          </a:graphicData>
        </a:graphic>
      </p:graphicFrame>
      <p:pic>
        <p:nvPicPr>
          <p:cNvPr id="3" name="yt_shape_1722173795444">
            <a:extLst>
              <a:ext uri="{FF2B5EF4-FFF2-40B4-BE49-F238E27FC236}">
                <a16:creationId xmlns:a16="http://schemas.microsoft.com/office/drawing/2014/main" id="{CEAD3168-B5B5-D16B-3A74-AD632F8EF4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2AF20D6-FE2E-CE5B-08C4-E8601EC4D718}"/>
              </a:ext>
            </a:extLst>
          </p:cNvPr>
          <p:cNvSpPr txBox="1"/>
          <p:nvPr/>
        </p:nvSpPr>
        <p:spPr>
          <a:xfrm>
            <a:off x="47425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00B61C5-429D-61D0-D317-085E4FE29862}"/>
              </a:ext>
            </a:extLst>
          </p:cNvPr>
          <p:cNvSpPr txBox="1"/>
          <p:nvPr/>
        </p:nvSpPr>
        <p:spPr>
          <a:xfrm>
            <a:off x="3878989" y="235823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50921C2-609B-A91D-C4AB-4491A3BDDA23}"/>
              </a:ext>
            </a:extLst>
          </p:cNvPr>
          <p:cNvSpPr txBox="1"/>
          <p:nvPr/>
        </p:nvSpPr>
        <p:spPr>
          <a:xfrm>
            <a:off x="5402989" y="394841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84" name="yt_shape_11984"/>
              <p:cNvSpPr txBox="1"/>
              <p:nvPr/>
            </p:nvSpPr>
            <p:spPr>
              <a:xfrm>
                <a:off x="540119" y="900000"/>
                <a:ext cx="11492915" cy="185384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6e105,isEnd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为正整数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84" name="yt_shape_119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853841"/>
              </a:xfrm>
              <a:prstGeom prst="rect">
                <a:avLst/>
              </a:prstGeom>
              <a:blipFill>
                <a:blip r:embed="rId2"/>
                <a:stretch>
                  <a:fillRect l="-1645" b="-92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54A3AB6-DEE5-88D9-55E0-6AE4DF0E3917}"/>
              </a:ext>
            </a:extLst>
          </p:cNvPr>
          <p:cNvSpPr txBox="1"/>
          <p:nvPr/>
        </p:nvSpPr>
        <p:spPr>
          <a:xfrm>
            <a:off x="3218708" y="853194"/>
            <a:ext cx="1551687" cy="8326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98424DD-A62C-F210-CBC2-BCB13C12321C}"/>
                  </a:ext>
                </a:extLst>
              </p:cNvPr>
              <p:cNvSpPr txBox="1"/>
              <p:nvPr/>
            </p:nvSpPr>
            <p:spPr>
              <a:xfrm>
                <a:off x="6792171" y="853194"/>
                <a:ext cx="789685" cy="8326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1, 'hasSerialNum': 1, 'mathAnswerShape': 1}">
                <a:extLst>
                  <a:ext uri="{FF2B5EF4-FFF2-40B4-BE49-F238E27FC236}">
                    <a16:creationId xmlns:a16="http://schemas.microsoft.com/office/drawing/2014/main" id="{998424DD-A62C-F210-CBC2-BCB13C1232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92171" y="853194"/>
                <a:ext cx="789685" cy="83268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6F10BEE5-0B3B-A4D6-1F6D-8CFE4E7F1C6C}"/>
              </a:ext>
            </a:extLst>
          </p:cNvPr>
          <p:cNvCxnSpPr/>
          <p:nvPr/>
        </p:nvCxnSpPr>
        <p:spPr>
          <a:xfrm>
            <a:off x="6529757" y="1658127"/>
            <a:ext cx="96208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79DA878-0504-C1FC-49D2-8A16DC4310C6}"/>
                  </a:ext>
                </a:extLst>
              </p:cNvPr>
              <p:cNvSpPr txBox="1"/>
              <p:nvPr/>
            </p:nvSpPr>
            <p:spPr>
              <a:xfrm>
                <a:off x="9603632" y="853194"/>
                <a:ext cx="661099" cy="8326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1, 'hasSerialNum': 1, 'mathAnswerShape': 1}">
                <a:extLst>
                  <a:ext uri="{FF2B5EF4-FFF2-40B4-BE49-F238E27FC236}">
                    <a16:creationId xmlns:a16="http://schemas.microsoft.com/office/drawing/2014/main" id="{479DA878-0504-C1FC-49D2-8A16DC4310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03632" y="853194"/>
                <a:ext cx="661099" cy="83268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EFB209F0-595E-142E-3FAB-BE536596CC7F}"/>
              </a:ext>
            </a:extLst>
          </p:cNvPr>
          <p:cNvCxnSpPr/>
          <p:nvPr/>
        </p:nvCxnSpPr>
        <p:spPr>
          <a:xfrm>
            <a:off x="9341219" y="1658127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25A7FD4-E168-CB9C-FCB5-E7BEEDF51AD1}"/>
                  </a:ext>
                </a:extLst>
              </p:cNvPr>
              <p:cNvSpPr txBox="1"/>
              <p:nvPr/>
            </p:nvSpPr>
            <p:spPr>
              <a:xfrm>
                <a:off x="1107333" y="1412776"/>
                <a:ext cx="661099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25A7FD4-E168-CB9C-FCB5-E7BEEDF51A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7333" y="1412776"/>
                <a:ext cx="661099" cy="76607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38C2625D-7D2D-BB34-1C5D-D75A5629265E}"/>
              </a:ext>
            </a:extLst>
          </p:cNvPr>
          <p:cNvSpPr txBox="1"/>
          <p:nvPr/>
        </p:nvSpPr>
        <p:spPr>
          <a:xfrm>
            <a:off x="5155458" y="2264736"/>
            <a:ext cx="637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A24C50C-23FD-1E19-B82E-4F16E4CB9F84}"/>
              </a:ext>
            </a:extLst>
          </p:cNvPr>
          <p:cNvSpPr txBox="1"/>
          <p:nvPr/>
        </p:nvSpPr>
        <p:spPr>
          <a:xfrm>
            <a:off x="8133607" y="2264736"/>
            <a:ext cx="942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7" name="yt_shape_11987"/>
          <p:cNvSpPr txBox="1"/>
          <p:nvPr/>
        </p:nvSpPr>
        <p:spPr>
          <a:xfrm>
            <a:off x="540000" y="900000"/>
            <a:ext cx="498213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利用计算器进行乘方运算</a:t>
            </a:r>
          </a:p>
        </p:txBody>
      </p:sp>
      <p:sp>
        <p:nvSpPr>
          <p:cNvPr id="11988" name="yt_shape_11988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使用带符号键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的计算器计算时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若按键顺序为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 （－）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 ∧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5e9e,isEnd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则对应的算式为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1989" name="yt_shape_11989"/>
          <p:cNvSpPr txBox="1"/>
          <p:nvPr/>
        </p:nvSpPr>
        <p:spPr>
          <a:xfrm>
            <a:off x="540000" y="2359000"/>
            <a:ext cx="26930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用计算器计算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1990" name="yt_shape_11990"/>
          <p:cNvSpPr txBox="1"/>
          <p:nvPr/>
        </p:nvSpPr>
        <p:spPr>
          <a:xfrm>
            <a:off x="540000" y="2838303"/>
            <a:ext cx="42575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1991" name="yt_shape_11991"/>
          <p:cNvSpPr txBox="1"/>
          <p:nvPr/>
        </p:nvSpPr>
        <p:spPr>
          <a:xfrm>
            <a:off x="540000" y="3317606"/>
            <a:ext cx="30264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yt_shape_矩形_2">
            <a:extLst>
              <a:ext uri="{FF2B5EF4-FFF2-40B4-BE49-F238E27FC236}">
                <a16:creationId xmlns:a16="http://schemas.microsoft.com/office/drawing/2014/main" id="{55A08EC8-613D-8288-3D77-D50FDFC891E1}"/>
              </a:ext>
            </a:extLst>
          </p:cNvPr>
          <p:cNvSpPr/>
          <p:nvPr/>
        </p:nvSpPr>
        <p:spPr>
          <a:xfrm>
            <a:off x="2749919" y="1463065"/>
            <a:ext cx="914464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yt_shape_矩形_3">
            <a:extLst>
              <a:ext uri="{FF2B5EF4-FFF2-40B4-BE49-F238E27FC236}">
                <a16:creationId xmlns:a16="http://schemas.microsoft.com/office/drawing/2014/main" id="{7B69F6A7-400D-14B4-30C0-69CAB2FCB8EF}"/>
              </a:ext>
            </a:extLst>
          </p:cNvPr>
          <p:cNvSpPr/>
          <p:nvPr/>
        </p:nvSpPr>
        <p:spPr>
          <a:xfrm>
            <a:off x="7931519" y="1463065"/>
            <a:ext cx="304864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yt_shape_矩形_4">
            <a:extLst>
              <a:ext uri="{FF2B5EF4-FFF2-40B4-BE49-F238E27FC236}">
                <a16:creationId xmlns:a16="http://schemas.microsoft.com/office/drawing/2014/main" id="{AE812F86-F098-A736-F009-FE3F13BB6906}"/>
              </a:ext>
            </a:extLst>
          </p:cNvPr>
          <p:cNvSpPr/>
          <p:nvPr/>
        </p:nvSpPr>
        <p:spPr>
          <a:xfrm>
            <a:off x="8388719" y="1463065"/>
            <a:ext cx="914464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yt_shape_矩形_5">
            <a:extLst>
              <a:ext uri="{FF2B5EF4-FFF2-40B4-BE49-F238E27FC236}">
                <a16:creationId xmlns:a16="http://schemas.microsoft.com/office/drawing/2014/main" id="{DADDD231-152E-4D27-F2D0-FD93AD7CBD7F}"/>
              </a:ext>
            </a:extLst>
          </p:cNvPr>
          <p:cNvSpPr/>
          <p:nvPr/>
        </p:nvSpPr>
        <p:spPr>
          <a:xfrm>
            <a:off x="9455519" y="1463065"/>
            <a:ext cx="152464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yt_shape_矩形_6">
            <a:extLst>
              <a:ext uri="{FF2B5EF4-FFF2-40B4-BE49-F238E27FC236}">
                <a16:creationId xmlns:a16="http://schemas.microsoft.com/office/drawing/2014/main" id="{682B49FF-B524-7AF7-68DD-468B78D6C4A6}"/>
              </a:ext>
            </a:extLst>
          </p:cNvPr>
          <p:cNvSpPr/>
          <p:nvPr/>
        </p:nvSpPr>
        <p:spPr>
          <a:xfrm>
            <a:off x="9684119" y="1463065"/>
            <a:ext cx="304864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yt_shape_矩形_7">
            <a:extLst>
              <a:ext uri="{FF2B5EF4-FFF2-40B4-BE49-F238E27FC236}">
                <a16:creationId xmlns:a16="http://schemas.microsoft.com/office/drawing/2014/main" id="{2CADA48E-B3DD-B07F-DD10-CBC48ECBCF6F}"/>
              </a:ext>
            </a:extLst>
          </p:cNvPr>
          <p:cNvSpPr/>
          <p:nvPr/>
        </p:nvSpPr>
        <p:spPr>
          <a:xfrm>
            <a:off x="10141319" y="1463065"/>
            <a:ext cx="304864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yt_shape_矩形_8">
            <a:extLst>
              <a:ext uri="{FF2B5EF4-FFF2-40B4-BE49-F238E27FC236}">
                <a16:creationId xmlns:a16="http://schemas.microsoft.com/office/drawing/2014/main" id="{9F9A8342-8ADC-AEAC-D123-39AE3D815DF2}"/>
              </a:ext>
            </a:extLst>
          </p:cNvPr>
          <p:cNvSpPr/>
          <p:nvPr/>
        </p:nvSpPr>
        <p:spPr>
          <a:xfrm>
            <a:off x="10598519" y="1463065"/>
            <a:ext cx="152464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yt_shape_矩形_9">
            <a:extLst>
              <a:ext uri="{FF2B5EF4-FFF2-40B4-BE49-F238E27FC236}">
                <a16:creationId xmlns:a16="http://schemas.microsoft.com/office/drawing/2014/main" id="{D5EB3FDC-A7A5-FC72-1328-3C673B211D26}"/>
              </a:ext>
            </a:extLst>
          </p:cNvPr>
          <p:cNvSpPr/>
          <p:nvPr/>
        </p:nvSpPr>
        <p:spPr>
          <a:xfrm>
            <a:off x="540119" y="1938553"/>
            <a:ext cx="304864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yt_shape_1722173795523">
            <a:extLst>
              <a:ext uri="{FF2B5EF4-FFF2-40B4-BE49-F238E27FC236}">
                <a16:creationId xmlns:a16="http://schemas.microsoft.com/office/drawing/2014/main" id="{6358C96F-9F37-EEBD-A4C1-8C9C10EE5B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60622243-B621-841B-DCE0-D59F04D8E1D9}"/>
              </a:ext>
            </a:extLst>
          </p:cNvPr>
          <p:cNvSpPr txBox="1"/>
          <p:nvPr/>
        </p:nvSpPr>
        <p:spPr>
          <a:xfrm>
            <a:off x="3498108" y="1828247"/>
            <a:ext cx="165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677BAE2-F8A8-697A-9A87-0220661085CE}"/>
              </a:ext>
            </a:extLst>
          </p:cNvPr>
          <p:cNvSpPr txBox="1"/>
          <p:nvPr/>
        </p:nvSpPr>
        <p:spPr>
          <a:xfrm>
            <a:off x="6495308" y="182824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89FD097-AB5B-120B-A3CE-54402EC93946}"/>
              </a:ext>
            </a:extLst>
          </p:cNvPr>
          <p:cNvSpPr txBox="1"/>
          <p:nvPr/>
        </p:nvSpPr>
        <p:spPr>
          <a:xfrm>
            <a:off x="3142389" y="2791497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1728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9E78AB6-1331-F72F-E8C0-61D4502D7347}"/>
              </a:ext>
            </a:extLst>
          </p:cNvPr>
          <p:cNvSpPr txBox="1"/>
          <p:nvPr/>
        </p:nvSpPr>
        <p:spPr>
          <a:xfrm>
            <a:off x="2227989" y="3270800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28561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2" grpId="0" build="allAtOnce"/>
      <p:bldP spid="13" grpId="0" build="allAtOnce"/>
      <p:bldP spid="1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2" name="yt_shape_11992"/>
          <p:cNvSpPr txBox="1"/>
          <p:nvPr/>
        </p:nvSpPr>
        <p:spPr>
          <a:xfrm>
            <a:off x="540000" y="900000"/>
            <a:ext cx="575157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因混淆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而出错</a:t>
            </a:r>
          </a:p>
        </p:txBody>
      </p:sp>
      <p:sp>
        <p:nvSpPr>
          <p:cNvPr id="11993" name="yt_shape_11993"/>
          <p:cNvSpPr txBox="1"/>
          <p:nvPr/>
        </p:nvSpPr>
        <p:spPr>
          <a:xfrm>
            <a:off x="540000" y="1399565"/>
            <a:ext cx="61200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94" name="yt_table_1199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6420097"/>
              </p:ext>
            </p:extLst>
          </p:nvPr>
        </p:nvGraphicFramePr>
        <p:xfrm>
          <a:off x="540056" y="1878868"/>
          <a:ext cx="6905943" cy="950976"/>
        </p:xfrm>
        <a:graphic>
          <a:graphicData uri="http://schemas.openxmlformats.org/drawingml/2006/table">
            <a:tbl>
              <a:tblPr/>
              <a:tblGrid>
                <a:gridCol w="4080193">
                  <a:extLst>
                    <a:ext uri="{9D8B030D-6E8A-4147-A177-3AD203B41FA5}">
                      <a16:colId xmlns:a16="http://schemas.microsoft.com/office/drawing/2014/main" val="10457"/>
                    </a:ext>
                  </a:extLst>
                </a:gridCol>
                <a:gridCol w="2825750">
                  <a:extLst>
                    <a:ext uri="{9D8B030D-6E8A-4147-A177-3AD203B41FA5}">
                      <a16:colId xmlns:a16="http://schemas.microsoft.com/office/drawing/2014/main" val="104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5"/>
                  </a:ext>
                </a:extLst>
              </a:tr>
            </a:tbl>
          </a:graphicData>
        </a:graphic>
      </p:graphicFrame>
      <p:pic>
        <p:nvPicPr>
          <p:cNvPr id="3" name="yt_shape_1722173795878">
            <a:extLst>
              <a:ext uri="{FF2B5EF4-FFF2-40B4-BE49-F238E27FC236}">
                <a16:creationId xmlns:a16="http://schemas.microsoft.com/office/drawing/2014/main" id="{26A830BB-594B-1C9F-0256-0F9CCA3179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434AC23-8ED3-3288-3A91-929AD868314B}"/>
              </a:ext>
            </a:extLst>
          </p:cNvPr>
          <p:cNvSpPr txBox="1"/>
          <p:nvPr/>
        </p:nvSpPr>
        <p:spPr>
          <a:xfrm>
            <a:off x="5698074" y="135275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7" name="yt_shape_11997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996" name="yt_image_11996" title="H_50.49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99" name="yt_shape_11999"/>
          <p:cNvSpPr txBox="1"/>
          <p:nvPr/>
        </p:nvSpPr>
        <p:spPr>
          <a:xfrm>
            <a:off x="540000" y="1591869"/>
            <a:ext cx="76687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一根绳子对折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每一小段是这根绳子的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000" name="yt_table_12000" title="H_50.0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77676076"/>
                  </p:ext>
                </p:extLst>
              </p:nvPr>
            </p:nvGraphicFramePr>
            <p:xfrm>
              <a:off x="540056" y="2071172"/>
              <a:ext cx="7500304" cy="674688"/>
            </p:xfrm>
            <a:graphic>
              <a:graphicData uri="http://schemas.openxmlformats.org/drawingml/2006/table">
                <a:tbl>
                  <a:tblPr/>
                  <a:tblGrid>
                    <a:gridCol w="2084705">
                      <a:extLst>
                        <a:ext uri="{9D8B030D-6E8A-4147-A177-3AD203B41FA5}">
                          <a16:colId xmlns:a16="http://schemas.microsoft.com/office/drawing/2014/main" val="10459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460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461"/>
                        </a:ext>
                      </a:extLst>
                    </a:gridCol>
                    <a:gridCol w="1281113">
                      <a:extLst>
                        <a:ext uri="{9D8B030D-6E8A-4147-A177-3AD203B41FA5}">
                          <a16:colId xmlns:a16="http://schemas.microsoft.com/office/drawing/2014/main" val="1046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66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2000" name="yt_table_12000" descr="{&quot;rangeId&quot;:17,&quot;type&quot;:&quot;Option&quot;}" title="H_50.0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77676076"/>
                  </p:ext>
                </p:extLst>
              </p:nvPr>
            </p:nvGraphicFramePr>
            <p:xfrm>
              <a:off x="540056" y="2071172"/>
              <a:ext cx="7500304" cy="635762"/>
            </p:xfrm>
            <a:graphic>
              <a:graphicData uri="http://schemas.openxmlformats.org/drawingml/2006/table">
                <a:tbl>
                  <a:tblPr/>
                  <a:tblGrid>
                    <a:gridCol w="2084705">
                      <a:extLst>
                        <a:ext uri="{9D8B030D-6E8A-4147-A177-3AD203B41FA5}">
                          <a16:colId xmlns:a16="http://schemas.microsoft.com/office/drawing/2014/main" val="10459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460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461"/>
                        </a:ext>
                      </a:extLst>
                    </a:gridCol>
                    <a:gridCol w="1281113">
                      <a:extLst>
                        <a:ext uri="{9D8B030D-6E8A-4147-A177-3AD203B41FA5}">
                          <a16:colId xmlns:a16="http://schemas.microsoft.com/office/drawing/2014/main" val="10462"/>
                        </a:ext>
                      </a:extLst>
                    </a:gridCol>
                  </a:tblGrid>
                  <a:tr h="63576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9942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885" r="-162242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294" r="-61765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86190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6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001" name="yt_shape_12001"/>
          <p:cNvSpPr txBox="1"/>
          <p:nvPr/>
        </p:nvSpPr>
        <p:spPr>
          <a:xfrm>
            <a:off x="540000" y="2757581"/>
            <a:ext cx="67646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是任意有理数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02" name="yt_table_1200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4577553"/>
              </p:ext>
            </p:extLst>
          </p:nvPr>
        </p:nvGraphicFramePr>
        <p:xfrm>
          <a:off x="540056" y="3236884"/>
          <a:ext cx="4565650" cy="1901952"/>
        </p:xfrm>
        <a:graphic>
          <a:graphicData uri="http://schemas.openxmlformats.org/drawingml/2006/table">
            <a:tbl>
              <a:tblPr/>
              <a:tblGrid>
                <a:gridCol w="4565650">
                  <a:extLst>
                    <a:ext uri="{9D8B030D-6E8A-4147-A177-3AD203B41FA5}">
                      <a16:colId xmlns:a16="http://schemas.microsoft.com/office/drawing/2014/main" val="104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的值总是正数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的值总是正数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的值总是负数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的值中最大的是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05181E2-AA98-EAD7-CCD3-9C10B178684D}"/>
              </a:ext>
            </a:extLst>
          </p:cNvPr>
          <p:cNvSpPr txBox="1"/>
          <p:nvPr/>
        </p:nvSpPr>
        <p:spPr>
          <a:xfrm>
            <a:off x="7231789" y="15450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C390FA4-C56D-858C-14FE-E0882F0834C0}"/>
              </a:ext>
            </a:extLst>
          </p:cNvPr>
          <p:cNvSpPr txBox="1"/>
          <p:nvPr/>
        </p:nvSpPr>
        <p:spPr>
          <a:xfrm>
            <a:off x="6336439" y="271077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1045</Words>
  <Application>Microsoft Office PowerPoint</Application>
  <PresentationFormat>宽屏</PresentationFormat>
  <Paragraphs>170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45" baseType="lpstr">
      <vt:lpstr>,isEnd</vt:lpstr>
      <vt:lpstr>_⨹_1_01f8c,isEnd</vt:lpstr>
      <vt:lpstr>_⨹_1_21426</vt:lpstr>
      <vt:lpstr>_⨹_1_3f2e4,isEnd</vt:lpstr>
      <vt:lpstr>_⨹_1_4669a,isEnd</vt:lpstr>
      <vt:lpstr>_⨹_1_63ff7,isEnd</vt:lpstr>
      <vt:lpstr>_⨹_1_6e105,isEnd</vt:lpstr>
      <vt:lpstr>_⨹_1_7c794</vt:lpstr>
      <vt:lpstr>_⨹_1_85e9e,isEnd</vt:lpstr>
      <vt:lpstr>_⨹_1_a30fb</vt:lpstr>
      <vt:lpstr>_⨹_1_d8ce9</vt:lpstr>
      <vt:lpstr>_⨹_3_e080f</vt:lpstr>
      <vt:lpstr>Finished</vt:lpstr>
      <vt:lpstr>IsAddLine</vt:lpstr>
      <vt:lpstr>W:6.005039,H:37.44</vt:lpstr>
      <vt:lpstr>W:6.005039,H:75.56504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12</cp:revision>
  <dcterms:created xsi:type="dcterms:W3CDTF">2024-07-28T13:31:34Z</dcterms:created>
  <dcterms:modified xsi:type="dcterms:W3CDTF">2024-07-29T01:22:13Z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