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5" r:id="rId4"/>
    <p:sldId id="370" r:id="rId5"/>
    <p:sldId id="372" r:id="rId6"/>
    <p:sldId id="373" r:id="rId7"/>
    <p:sldId id="374" r:id="rId8"/>
    <p:sldId id="256" r:id="rId9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54" d="100"/>
          <a:sy n="54" d="100"/>
        </p:scale>
        <p:origin x="292" y="4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93" name="yt_shape_12993"/>
          <p:cNvSpPr txBox="1"/>
          <p:nvPr/>
        </p:nvSpPr>
        <p:spPr>
          <a:xfrm>
            <a:off x="540119" y="900000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一、选择题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有一人患了流感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经过两轮传染后有若干人被传染上流感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9_1f360"/>
              </a:rPr>
              <a:t>假设在每轮的传染中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平均一人传染了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则第二轮被传染上流感的人数是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995" name="yt_table_12995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37500314"/>
              </p:ext>
            </p:extLst>
          </p:nvPr>
        </p:nvGraphicFramePr>
        <p:xfrm>
          <a:off x="540056" y="2338738"/>
          <a:ext cx="6121718" cy="950976"/>
        </p:xfrm>
        <a:graphic>
          <a:graphicData uri="http://schemas.openxmlformats.org/drawingml/2006/table">
            <a:tbl>
              <a:tblPr/>
              <a:tblGrid>
                <a:gridCol w="3646805">
                  <a:extLst>
                    <a:ext uri="{9D8B030D-6E8A-4147-A177-3AD203B41FA5}">
                      <a16:colId xmlns:a16="http://schemas.microsoft.com/office/drawing/2014/main" val="10705"/>
                    </a:ext>
                  </a:extLst>
                </a:gridCol>
                <a:gridCol w="2474913">
                  <a:extLst>
                    <a:ext uri="{9D8B030D-6E8A-4147-A177-3AD203B41FA5}">
                      <a16:colId xmlns:a16="http://schemas.microsoft.com/office/drawing/2014/main" val="1070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m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m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m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m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m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11"/>
                  </a:ext>
                </a:extLst>
              </a:tr>
            </a:tbl>
          </a:graphicData>
        </a:graphic>
      </p:graphicFrame>
      <p:sp>
        <p:nvSpPr>
          <p:cNvPr id="12997" name="yt_shape_12997"/>
          <p:cNvSpPr txBox="1"/>
          <p:nvPr/>
        </p:nvSpPr>
        <p:spPr>
          <a:xfrm>
            <a:off x="540120" y="3340292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是一个一位数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是一个两位数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若把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置于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的左边得到一个三位数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583be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则这个三位数可表示成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998" name="yt_table_12998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49062375"/>
              </p:ext>
            </p:extLst>
          </p:nvPr>
        </p:nvGraphicFramePr>
        <p:xfrm>
          <a:off x="540056" y="4299727"/>
          <a:ext cx="5908993" cy="950976"/>
        </p:xfrm>
        <a:graphic>
          <a:graphicData uri="http://schemas.openxmlformats.org/drawingml/2006/table">
            <a:tbl>
              <a:tblPr/>
              <a:tblGrid>
                <a:gridCol w="3646805">
                  <a:extLst>
                    <a:ext uri="{9D8B030D-6E8A-4147-A177-3AD203B41FA5}">
                      <a16:colId xmlns:a16="http://schemas.microsoft.com/office/drawing/2014/main" val="10707"/>
                    </a:ext>
                  </a:extLst>
                </a:gridCol>
                <a:gridCol w="2262188">
                  <a:extLst>
                    <a:ext uri="{9D8B030D-6E8A-4147-A177-3AD203B41FA5}">
                      <a16:colId xmlns:a16="http://schemas.microsoft.com/office/drawing/2014/main" val="1070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10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1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10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100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13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2E899A18-4EAB-2DBE-93EC-4B248EF66E08}"/>
              </a:ext>
            </a:extLst>
          </p:cNvPr>
          <p:cNvSpPr txBox="1"/>
          <p:nvPr/>
        </p:nvSpPr>
        <p:spPr>
          <a:xfrm>
            <a:off x="8386021" y="1804170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FA4ACD1-6E3A-620D-CCFD-CB2689FCED53}"/>
              </a:ext>
            </a:extLst>
          </p:cNvPr>
          <p:cNvSpPr txBox="1"/>
          <p:nvPr/>
        </p:nvSpPr>
        <p:spPr>
          <a:xfrm>
            <a:off x="4107709" y="376897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4" name="yt_shape_13004"/>
          <p:cNvSpPr txBox="1"/>
          <p:nvPr/>
        </p:nvSpPr>
        <p:spPr>
          <a:xfrm>
            <a:off x="540119" y="900000"/>
            <a:ext cx="11100497" cy="558960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sym typeface=",isEnd"/>
              </a:rPr>
              <a:t>二、填空题</a:t>
            </a:r>
          </a:p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请写出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个只含字母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系数为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的四次单项式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               </a:t>
            </a:r>
            <a:r>
              <a:rPr sz="1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sym typeface="W:6.004961,H:37.44"/>
              </a:rPr>
              <a:t/>
            </a:r>
            <a:b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sym typeface="W:6.004961,H:37.44"/>
              </a:rPr>
            </a:b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</a:t>
            </a:r>
            <a:r>
              <a:rPr sz="16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－（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是关于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的一次多项式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6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a7d2f,isEnd"/>
              </a:rPr>
              <a:t>若它是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关于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的二次二项式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垃圾分类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知识竞赛规定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答对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道题得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答错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道题扣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339e3,isEnd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班答对了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道题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答错了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道题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班的得分可以表示为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</a:t>
            </a:r>
            <a:r>
              <a:rPr sz="1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 smtClean="0">
                <a:latin typeface="Times New Roman"/>
              </a:rPr>
              <a:t>⁠</a:t>
            </a:r>
            <a:r>
              <a:rPr lang="en-US" sz="1500" i="1" u="sng" dirty="0">
                <a:solidFill>
                  <a:srgbClr val="FF0000">
                    <a:alpha val="0"/>
                  </a:srgbClr>
                </a:solidFill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sym typeface="W:3.755039,H:37.44,isEnd"/>
              </a:rPr>
              <a:t> </a:t>
            </a:r>
            <a:r>
              <a:rPr lang="en-US" sz="1500" i="1" u="sng" dirty="0" smtClean="0">
                <a:solidFill>
                  <a:srgbClr val="FF0000">
                    <a:alpha val="0"/>
                  </a:srgbClr>
                </a:solidFill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sym typeface="W:3.755039,H:37.44,isEnd"/>
              </a:rPr>
              <a:t>   </a:t>
            </a: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</a:t>
            </a:r>
            <a:r>
              <a:rPr lang="en-US" altLang="zh-CN" sz="2400" b="0" i="0" u="none" dirty="0" smtClean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  <a:endParaRPr lang="en-US" altLang="zh-CN" sz="2400" b="0" i="0" u="none" dirty="0">
              <a:solidFill>
                <a:srgbClr val="000000"/>
              </a:solidFill>
              <a:effectLst/>
              <a:latin typeface="宋体" pitchFamily="24"/>
              <a:ea typeface="宋体" pitchFamily="24"/>
              <a:sym typeface=",isEnd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FF633C09-C9EF-9E06-5236-07833234055C}"/>
              </a:ext>
            </a:extLst>
          </p:cNvPr>
          <p:cNvSpPr txBox="1"/>
          <p:nvPr/>
        </p:nvSpPr>
        <p:spPr>
          <a:xfrm>
            <a:off x="8100271" y="1328682"/>
            <a:ext cx="36789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，－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  <a:sym typeface="_⨹_2_078c9"/>
              </a:rPr>
              <a:t>答案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/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1B317AF-0977-7F19-45F2-3DB7DDA10AE2}"/>
              </a:ext>
            </a:extLst>
          </p:cNvPr>
          <p:cNvSpPr txBox="1"/>
          <p:nvPr/>
        </p:nvSpPr>
        <p:spPr>
          <a:xfrm>
            <a:off x="450108" y="1804170"/>
            <a:ext cx="1704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不唯一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8938C57-5D2B-9688-2CEF-B21EDEBEB255}"/>
              </a:ext>
            </a:extLst>
          </p:cNvPr>
          <p:cNvSpPr txBox="1"/>
          <p:nvPr/>
        </p:nvSpPr>
        <p:spPr>
          <a:xfrm>
            <a:off x="9686182" y="2279658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A3A98DE-1C55-8C9D-498E-317225775C7C}"/>
              </a:ext>
            </a:extLst>
          </p:cNvPr>
          <p:cNvSpPr txBox="1"/>
          <p:nvPr/>
        </p:nvSpPr>
        <p:spPr>
          <a:xfrm>
            <a:off x="4653808" y="2755146"/>
            <a:ext cx="94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ABC9F063-3CB7-AA5B-195A-CDD860C0D059}"/>
              </a:ext>
            </a:extLst>
          </p:cNvPr>
          <p:cNvSpPr txBox="1"/>
          <p:nvPr/>
        </p:nvSpPr>
        <p:spPr>
          <a:xfrm>
            <a:off x="9633616" y="3706122"/>
            <a:ext cx="207961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lvl="0"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en-US" altLang="zh-CN" sz="1500" b="0" i="1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1500" b="0" i="1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  <a:sym typeface="_⨹_1_35dd9"/>
              </a:rPr>
              <a:t> </a:t>
            </a:r>
            <a:r>
              <a:rPr lang="en-US" altLang="zh-CN" sz="2400" i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b</a:t>
            </a:r>
            <a:r>
              <a:rPr lang="en-US" altLang="zh-CN" sz="1500" i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 </a:t>
            </a:r>
            <a:r>
              <a:rPr lang="zh-CN" altLang="zh-CN" sz="2400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）</a:t>
            </a:r>
            <a:r>
              <a:rPr lang="zh-CN" altLang="zh-CN" sz="2400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kumimoji="0" lang="en-US" altLang="zh-CN" sz="1500" b="0" i="1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/>
            </a:r>
            <a:br>
              <a:rPr kumimoji="0" lang="en-US" altLang="zh-CN" sz="1500" b="0" i="1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</a:b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006" name="yt_image_13006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65927" y="2924944"/>
            <a:ext cx="4460146" cy="15076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矩形 2"/>
          <p:cNvSpPr/>
          <p:nvPr/>
        </p:nvSpPr>
        <p:spPr>
          <a:xfrm>
            <a:off x="551384" y="764704"/>
            <a:ext cx="10945216" cy="18928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hangingPunct="0">
              <a:lnSpc>
                <a:spcPct val="129999"/>
              </a:lnSpc>
            </a:pP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6</a:t>
            </a:r>
            <a:r>
              <a:rPr lang="en-US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.</a:t>
            </a:r>
            <a:r>
              <a:rPr lang="zh-CN" altLang="en-US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zh-CN" altLang="en-US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下列图形由同样的棋子按一定规律组成</a:t>
            </a:r>
            <a:r>
              <a:rPr lang="zh-CN" altLang="en-US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，</a:t>
            </a:r>
            <a:r>
              <a:rPr lang="zh-CN" altLang="en-US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图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1</a:t>
            </a:r>
            <a:r>
              <a:rPr lang="zh-CN" altLang="en-US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中有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3</a:t>
            </a:r>
            <a:r>
              <a:rPr lang="zh-CN" altLang="en-US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颗棋子</a:t>
            </a:r>
            <a:r>
              <a:rPr lang="zh-CN" altLang="en-US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，</a:t>
            </a:r>
            <a:r>
              <a:rPr lang="zh-CN" altLang="en-US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图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2</a:t>
            </a:r>
            <a:r>
              <a:rPr lang="zh-CN" altLang="en-US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中有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9</a:t>
            </a:r>
            <a:r>
              <a:rPr lang="zh-CN" altLang="en-US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颗棋子</a:t>
            </a:r>
            <a:r>
              <a:rPr lang="zh-CN" altLang="en-US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，</a:t>
            </a:r>
            <a:r>
              <a:rPr lang="zh-CN" altLang="en-US" sz="2400" dirty="0" smtClean="0">
                <a:solidFill>
                  <a:srgbClr val="000000"/>
                </a:solidFill>
                <a:latin typeface="Times New Roman" pitchFamily="24"/>
                <a:ea typeface="宋体" pitchFamily="24"/>
                <a:sym typeface="_⨹_1_4668d,isEnd"/>
              </a:rPr>
              <a:t>图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3</a:t>
            </a:r>
            <a:r>
              <a:rPr lang="zh-CN" altLang="en-US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中有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18</a:t>
            </a:r>
            <a:r>
              <a:rPr lang="zh-CN" altLang="en-US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颗棋子</a:t>
            </a:r>
            <a:r>
              <a:rPr lang="zh-CN" altLang="en-US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，</a:t>
            </a:r>
            <a:r>
              <a:rPr lang="en-US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…</a:t>
            </a:r>
            <a:r>
              <a:rPr lang="zh-CN" altLang="en-US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，</a:t>
            </a:r>
            <a:r>
              <a:rPr lang="zh-CN" altLang="en-US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则图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4</a:t>
            </a:r>
            <a:r>
              <a:rPr lang="zh-CN" altLang="en-US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中有</a:t>
            </a:r>
            <a:r>
              <a:rPr lang="zh-CN" altLang="en-US" sz="4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en-US"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</a:t>
            </a:r>
            <a:r>
              <a:rPr lang="zh-CN" altLang="en-US" sz="6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en-US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颗棋子</a:t>
            </a:r>
            <a:r>
              <a:rPr lang="zh-CN" altLang="en-US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，</a:t>
            </a:r>
            <a:r>
              <a:rPr lang="zh-CN" altLang="en-US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图</a:t>
            </a:r>
            <a:r>
              <a:rPr lang="zh-CN" altLang="en-US" sz="1500" i="1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n</a:t>
            </a:r>
            <a:r>
              <a:rPr lang="zh-CN" altLang="en-US" sz="1500" i="1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 </a:t>
            </a:r>
            <a:r>
              <a:rPr lang="zh-CN" altLang="en-US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中有</a:t>
            </a:r>
            <a:r>
              <a:rPr lang="zh-CN" altLang="en-US" sz="4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en-US"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</a:t>
            </a:r>
            <a:r>
              <a:rPr lang="zh-CN" altLang="en-US" sz="16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en-US" sz="100" spc="-100" dirty="0">
                <a:solidFill>
                  <a:prstClr val="black"/>
                </a:solidFill>
                <a:latin typeface="Times New Roman"/>
              </a:rPr>
              <a:t>⁠</a:t>
            </a:r>
            <a:r>
              <a:rPr lang="zh-CN" altLang="en-US" sz="2400" dirty="0">
                <a:solidFill>
                  <a:srgbClr val="000000"/>
                </a:solidFill>
                <a:latin typeface="Times New Roman" pitchFamily="24"/>
                <a:ea typeface="宋体" pitchFamily="24"/>
                <a:sym typeface="_⨹_3_56064,isEnd"/>
              </a:rPr>
              <a:t>颗</a:t>
            </a:r>
            <a:r>
              <a:rPr lang="zh-CN" altLang="en-US" sz="2400" dirty="0" smtClean="0">
                <a:solidFill>
                  <a:srgbClr val="000000"/>
                </a:solidFill>
                <a:latin typeface="Times New Roman" pitchFamily="24"/>
                <a:ea typeface="宋体" pitchFamily="24"/>
                <a:sym typeface="_⨹_3_56064,isEnd"/>
              </a:rPr>
              <a:t>棋子</a:t>
            </a:r>
            <a:r>
              <a:rPr lang="zh-CN" altLang="en-US" sz="2400" dirty="0" smtClean="0">
                <a:solidFill>
                  <a:srgbClr val="000000"/>
                </a:solidFill>
                <a:latin typeface="宋体" pitchFamily="24"/>
                <a:ea typeface="宋体" pitchFamily="24"/>
              </a:rPr>
              <a:t>（</a:t>
            </a:r>
            <a:r>
              <a:rPr lang="zh-CN" altLang="en-US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用含</a:t>
            </a:r>
            <a:r>
              <a:rPr lang="zh-CN" altLang="en-US" sz="1500" i="1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n</a:t>
            </a:r>
            <a:r>
              <a:rPr lang="zh-CN" altLang="en-US" sz="1500" i="1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 </a:t>
            </a:r>
            <a:r>
              <a:rPr lang="zh-CN" altLang="en-US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的代数式表示</a:t>
            </a:r>
            <a:r>
              <a:rPr lang="zh-CN" altLang="en-US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）</a:t>
            </a:r>
            <a:r>
              <a:rPr lang="en-US" altLang="zh-CN" sz="2400" dirty="0">
                <a:solidFill>
                  <a:srgbClr val="000000"/>
                </a:solidFill>
                <a:latin typeface="宋体" pitchFamily="24"/>
                <a:ea typeface="宋体" pitchFamily="24"/>
                <a:sym typeface=",isEnd"/>
              </a:rPr>
              <a:t>.</a:t>
            </a:r>
            <a:endParaRPr lang="en-US" altLang="zh-CN" sz="2400" dirty="0">
              <a:solidFill>
                <a:srgbClr val="000000"/>
              </a:solidFill>
              <a:latin typeface="宋体" pitchFamily="24"/>
              <a:ea typeface="宋体" pitchFamily="24"/>
              <a:sym typeface=",isEnd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F84CD443-E1BC-2535-1A87-8FC466501D24}"/>
              </a:ext>
            </a:extLst>
          </p:cNvPr>
          <p:cNvSpPr txBox="1"/>
          <p:nvPr/>
        </p:nvSpPr>
        <p:spPr>
          <a:xfrm>
            <a:off x="5375920" y="1277702"/>
            <a:ext cx="789686" cy="925399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EE2FA7B7-0B1D-0E87-AB9F-C733F23868C3}"/>
                  </a:ext>
                </a:extLst>
              </p:cNvPr>
              <p:cNvSpPr txBox="1"/>
              <p:nvPr/>
            </p:nvSpPr>
            <p:spPr>
              <a:xfrm>
                <a:off x="8850565" y="1052736"/>
                <a:ext cx="1853947" cy="92539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EE2FA7B7-0B1D-0E87-AB9F-C733F23868C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850565" y="1052736"/>
                <a:ext cx="1853947" cy="925399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  <p:bldP spid="6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8" name="yt_shape_13008"/>
          <p:cNvSpPr txBox="1"/>
          <p:nvPr/>
        </p:nvSpPr>
        <p:spPr>
          <a:xfrm>
            <a:off x="540000" y="900000"/>
            <a:ext cx="7001917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三、解答题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用字母表示图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中阴影部分的面积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3010" name="yt_image_13010" title="H_158.04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17988" y="2010970"/>
            <a:ext cx="4356023" cy="20071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3012" name="yt_shape_13012"/>
              <p:cNvSpPr txBox="1"/>
              <p:nvPr/>
            </p:nvSpPr>
            <p:spPr>
              <a:xfrm>
                <a:off x="540000" y="4068423"/>
                <a:ext cx="6431248" cy="227716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由图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①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可知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阴影部分的面积为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π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π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由图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②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可知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阴影部分的面积为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π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012" name="yt_shape_13012" descr="{&quot;rangeId&quot;:7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068423"/>
                <a:ext cx="6431248" cy="2277162"/>
              </a:xfrm>
              <a:prstGeom prst="rect">
                <a:avLst/>
              </a:prstGeom>
              <a:blipFill>
                <a:blip r:embed="rId3"/>
                <a:stretch>
                  <a:fillRect l="-2938" t="-2139" r="-1896" b="-374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606FFF00-B074-A42D-E7A4-BE77B45F6A70}"/>
              </a:ext>
            </a:extLst>
          </p:cNvPr>
          <p:cNvSpPr txBox="1"/>
          <p:nvPr/>
        </p:nvSpPr>
        <p:spPr>
          <a:xfrm>
            <a:off x="449989" y="4021617"/>
            <a:ext cx="2618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由图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①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可知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74EEAAE1-3424-7F26-368B-B3D24178EF1C}"/>
                  </a:ext>
                </a:extLst>
              </p:cNvPr>
              <p:cNvSpPr txBox="1"/>
              <p:nvPr/>
            </p:nvSpPr>
            <p:spPr>
              <a:xfrm>
                <a:off x="449989" y="4497105"/>
                <a:ext cx="6549137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阴影部分的面积为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π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π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b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；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7, 'mathAnswerShape': 1}">
                <a:extLst>
                  <a:ext uri="{FF2B5EF4-FFF2-40B4-BE49-F238E27FC236}">
                    <a16:creationId xmlns:a16="http://schemas.microsoft.com/office/drawing/2014/main" id="{74EEAAE1-3424-7F26-368B-B3D24178EF1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497105"/>
                <a:ext cx="6549137" cy="765061"/>
              </a:xfrm>
              <a:prstGeom prst="rect">
                <a:avLst/>
              </a:prstGeom>
              <a:blipFill>
                <a:blip r:embed="rId4"/>
                <a:stretch>
                  <a:fillRect l="-1490" r="-1490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E80F91A2-5031-E206-55AE-84129643055B}"/>
              </a:ext>
            </a:extLst>
          </p:cNvPr>
          <p:cNvSpPr txBox="1"/>
          <p:nvPr/>
        </p:nvSpPr>
        <p:spPr>
          <a:xfrm>
            <a:off x="449989" y="5168554"/>
            <a:ext cx="2008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由图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②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可知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37843B05-BF6A-A852-E219-974499984A10}"/>
                  </a:ext>
                </a:extLst>
              </p:cNvPr>
              <p:cNvSpPr txBox="1"/>
              <p:nvPr/>
            </p:nvSpPr>
            <p:spPr>
              <a:xfrm>
                <a:off x="449989" y="5644042"/>
                <a:ext cx="4331398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阴影部分的面积为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π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7, 'mathAnswerShape': 1}">
                <a:extLst>
                  <a:ext uri="{FF2B5EF4-FFF2-40B4-BE49-F238E27FC236}">
                    <a16:creationId xmlns:a16="http://schemas.microsoft.com/office/drawing/2014/main" id="{37843B05-BF6A-A852-E219-974499984A1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644042"/>
                <a:ext cx="4331398" cy="726326"/>
              </a:xfrm>
              <a:prstGeom prst="rect">
                <a:avLst/>
              </a:prstGeom>
              <a:blipFill>
                <a:blip r:embed="rId5"/>
                <a:stretch>
                  <a:fillRect l="-2254" r="-2254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16" name="yt_shape_13016"/>
          <p:cNvSpPr txBox="1"/>
          <p:nvPr/>
        </p:nvSpPr>
        <p:spPr>
          <a:xfrm>
            <a:off x="540119" y="900000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新学期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两摞规格相同的数学课本整齐地叠放在讲台上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0_f9f8e,isEnd"/>
              </a:rPr>
              <a:t>请根据图中所给出的数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据信息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解答下列问题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：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每本书的高度为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课桌的高度为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</p:txBody>
      </p:sp>
      <p:pic>
        <p:nvPicPr>
          <p:cNvPr id="13019" name="yt_image_13019" title="H_107.1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92344" y="1625381"/>
            <a:ext cx="2245098" cy="13601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021" name="yt_shape_13021"/>
          <p:cNvSpPr txBox="1"/>
          <p:nvPr/>
        </p:nvSpPr>
        <p:spPr>
          <a:xfrm>
            <a:off x="540119" y="3226323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当课本数为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本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3_9c20f"/>
              </a:rPr>
              <a:t>请写出同样叠放在桌面上的一摞数学课本高出地面的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距离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用含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的代数式表示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cm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65BC6AA-4634-9287-20FA-B8F53567F810}"/>
              </a:ext>
            </a:extLst>
          </p:cNvPr>
          <p:cNvSpPr txBox="1"/>
          <p:nvPr/>
        </p:nvSpPr>
        <p:spPr>
          <a:xfrm>
            <a:off x="3650508" y="1804170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43FF249-6D74-62FC-8022-32FB7E0399B2}"/>
              </a:ext>
            </a:extLst>
          </p:cNvPr>
          <p:cNvSpPr txBox="1"/>
          <p:nvPr/>
        </p:nvSpPr>
        <p:spPr>
          <a:xfrm>
            <a:off x="7222382" y="1804170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80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6A3E39A-4D21-FB8A-2E74-BEA4AC8672BF}"/>
              </a:ext>
            </a:extLst>
          </p:cNvPr>
          <p:cNvSpPr txBox="1"/>
          <p:nvPr/>
        </p:nvSpPr>
        <p:spPr>
          <a:xfrm>
            <a:off x="450108" y="4130493"/>
            <a:ext cx="39821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cm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yt_shape_13025"/>
          <p:cNvSpPr txBox="1"/>
          <p:nvPr/>
        </p:nvSpPr>
        <p:spPr>
          <a:xfrm>
            <a:off x="540120" y="4737707"/>
            <a:ext cx="11492915" cy="8921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桌面上有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56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本与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中相同的数学课本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整齐地叠放成一摞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若从中取走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161a1"/>
              </a:rPr>
              <a:t>14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本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求余下的数学课本高出地面的距离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10" name="yt_shape_13026"/>
          <p:cNvSpPr txBox="1"/>
          <p:nvPr/>
        </p:nvSpPr>
        <p:spPr>
          <a:xfrm>
            <a:off x="540119" y="5833026"/>
            <a:ext cx="8830901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高出地面的距离为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56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14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80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 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101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cm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  <p:bldP spid="10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29" name="yt_shape_13029"/>
          <p:cNvSpPr txBox="1"/>
          <p:nvPr/>
        </p:nvSpPr>
        <p:spPr>
          <a:xfrm>
            <a:off x="540119" y="900000"/>
            <a:ext cx="11492915" cy="378943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有一个多项式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＋…，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按这样的规律写下去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994df"/>
              </a:rPr>
              <a:t>你知道该多项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式的第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项是什么吗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最后一项呢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这是一个几次几项式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有什么规律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可以观察出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从左到右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的指数在逐渐减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1500" b="0" i="1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的指数在逐渐加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所以第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项是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最后一项是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这是一个关于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的十次十一项式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项数与字母的次数关系是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zh-CN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2400" b="0" i="1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其中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表示第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项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F11C93E6-1713-534C-68C5-81CC20E17B5A}"/>
              </a:ext>
            </a:extLst>
          </p:cNvPr>
          <p:cNvSpPr txBox="1"/>
          <p:nvPr/>
        </p:nvSpPr>
        <p:spPr>
          <a:xfrm>
            <a:off x="450108" y="1804170"/>
            <a:ext cx="66761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可以观察出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从左到右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的指数在逐渐减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198CF7A-9C60-C855-52A4-01DBFDE8BD21}"/>
              </a:ext>
            </a:extLst>
          </p:cNvPr>
          <p:cNvSpPr txBox="1"/>
          <p:nvPr/>
        </p:nvSpPr>
        <p:spPr>
          <a:xfrm>
            <a:off x="497733" y="2279658"/>
            <a:ext cx="29709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的指数在逐渐加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92FE723-1D15-125B-6BE6-21A4F44EF12A}"/>
              </a:ext>
            </a:extLst>
          </p:cNvPr>
          <p:cNvSpPr txBox="1"/>
          <p:nvPr/>
        </p:nvSpPr>
        <p:spPr>
          <a:xfrm>
            <a:off x="450108" y="2755146"/>
            <a:ext cx="49965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所以第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项是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最后一项是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；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3F0ED484-F8F7-6155-CEAD-638BDD330926}"/>
              </a:ext>
            </a:extLst>
          </p:cNvPr>
          <p:cNvSpPr txBox="1"/>
          <p:nvPr/>
        </p:nvSpPr>
        <p:spPr>
          <a:xfrm>
            <a:off x="450108" y="3230634"/>
            <a:ext cx="52473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这是一个关于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的十次十一项式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；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BC1715DC-3903-39D6-B8EA-5BFEC3164D77}"/>
              </a:ext>
            </a:extLst>
          </p:cNvPr>
          <p:cNvSpPr txBox="1"/>
          <p:nvPr/>
        </p:nvSpPr>
        <p:spPr>
          <a:xfrm>
            <a:off x="450108" y="3706122"/>
            <a:ext cx="663365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项数与字母的次数关系是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1500" b="0" i="1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zh-CN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11</a:t>
            </a:r>
            <a:r>
              <a:rPr kumimoji="0" lang="zh-CN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2400" b="0" i="1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zh-CN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9860BF97-D979-FB0D-BD7D-4139EADAFD1B}"/>
              </a:ext>
            </a:extLst>
          </p:cNvPr>
          <p:cNvSpPr txBox="1"/>
          <p:nvPr/>
        </p:nvSpPr>
        <p:spPr>
          <a:xfrm>
            <a:off x="450108" y="4181610"/>
            <a:ext cx="26565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其中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表示第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项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640</Words>
  <Application>Microsoft Office PowerPoint</Application>
  <PresentationFormat>宽屏</PresentationFormat>
  <Paragraphs>62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25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7</vt:i4>
      </vt:variant>
    </vt:vector>
  </HeadingPairs>
  <TitlesOfParts>
    <vt:vector size="34" baseType="lpstr">
      <vt:lpstr>,isEnd</vt:lpstr>
      <vt:lpstr>_⨹_1_339e3,isEnd</vt:lpstr>
      <vt:lpstr>_⨹_1_35dd9</vt:lpstr>
      <vt:lpstr>_⨹_1_4668d,isEnd</vt:lpstr>
      <vt:lpstr>_⨹_1_583be</vt:lpstr>
      <vt:lpstr>_⨹_10_f9f8e,isEnd</vt:lpstr>
      <vt:lpstr>_⨹_2_078c9</vt:lpstr>
      <vt:lpstr>_⨹_2_161a1</vt:lpstr>
      <vt:lpstr>_⨹_23_9c20f</vt:lpstr>
      <vt:lpstr>_⨹_3_56064,isEnd</vt:lpstr>
      <vt:lpstr>_⨹_3_a7d2f,isEnd</vt:lpstr>
      <vt:lpstr>_⨹_6_994df</vt:lpstr>
      <vt:lpstr>_⨹_9_1f360</vt:lpstr>
      <vt:lpstr>W:3.755039,H:37.44,isEnd</vt:lpstr>
      <vt:lpstr>W:6.004961,H:37.44</vt:lpstr>
      <vt:lpstr>等线</vt:lpstr>
      <vt:lpstr>等线 Light</vt:lpstr>
      <vt:lpstr>黑体</vt:lpstr>
      <vt:lpstr>楷体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阳鑫</cp:lastModifiedBy>
  <cp:revision>9</cp:revision>
  <dcterms:created xsi:type="dcterms:W3CDTF">2024-07-28T13:31:34Z</dcterms:created>
  <dcterms:modified xsi:type="dcterms:W3CDTF">2024-07-29T02:02:45Z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