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0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4" name="yt_shape_14524"/>
          <p:cNvSpPr txBox="1"/>
          <p:nvPr/>
        </p:nvSpPr>
        <p:spPr>
          <a:xfrm>
            <a:off x="540000" y="900000"/>
            <a:ext cx="88004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直接设元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设什么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是最常见的设元方法</a:t>
            </a:r>
          </a:p>
        </p:txBody>
      </p:sp>
      <p:sp>
        <p:nvSpPr>
          <p:cNvPr id="14525" name="yt_shape_14525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一鞋店老板以每双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元的价格购进了某种品牌的布鞋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并以每双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b54b"/>
              </a:rPr>
              <a:t>元的价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格销售了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冬季来临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老板为了清库存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决定促销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请你帮老板计算一下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37ef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双鞋降价多少元时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销售完这批鞋正好能达到盈利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的目标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26" name="yt_shape_14526"/>
          <p:cNvSpPr txBox="1"/>
          <p:nvPr/>
        </p:nvSpPr>
        <p:spPr>
          <a:xfrm>
            <a:off x="540119" y="283913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设每双鞋降价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325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27" name="yt_shape_14527"/>
          <p:cNvSpPr txBox="1"/>
          <p:nvPr/>
        </p:nvSpPr>
        <p:spPr>
          <a:xfrm>
            <a:off x="540000" y="4278697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每双鞋降价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销售完这批鞋正好能达到盈利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的目标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4167745">
            <a:extLst>
              <a:ext uri="{FF2B5EF4-FFF2-40B4-BE49-F238E27FC236}">
                <a16:creationId xmlns:a16="http://schemas.microsoft.com/office/drawing/2014/main" id="{37DC7527-7301-5FB5-2357-30C403139C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EC45DE-8E4A-837B-ABF1-46042B9AA0C0}"/>
              </a:ext>
            </a:extLst>
          </p:cNvPr>
          <p:cNvSpPr txBox="1"/>
          <p:nvPr/>
        </p:nvSpPr>
        <p:spPr>
          <a:xfrm>
            <a:off x="450108" y="2792325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设每双鞋降价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3691DE-D335-0F12-A3D0-616FE66352C7}"/>
              </a:ext>
            </a:extLst>
          </p:cNvPr>
          <p:cNvSpPr txBox="1"/>
          <p:nvPr/>
        </p:nvSpPr>
        <p:spPr>
          <a:xfrm>
            <a:off x="450108" y="3267813"/>
            <a:ext cx="11155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325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157FDB-457A-1F04-E3FF-73D18E898438}"/>
              </a:ext>
            </a:extLst>
          </p:cNvPr>
          <p:cNvSpPr txBox="1"/>
          <p:nvPr/>
        </p:nvSpPr>
        <p:spPr>
          <a:xfrm>
            <a:off x="449989" y="3798814"/>
            <a:ext cx="9247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每双鞋降价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销售完这批鞋正好能达到盈利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的目标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8" name="yt_shape_14528"/>
          <p:cNvSpPr txBox="1"/>
          <p:nvPr/>
        </p:nvSpPr>
        <p:spPr>
          <a:xfrm>
            <a:off x="540119" y="900000"/>
            <a:ext cx="11111999" cy="92865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间接设元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当所问的问题不易直接设元解决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_⨹_10_42de8"/>
              </a:rPr>
              <a:t>可间接考虑从题目中选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择与某几个量相关的量来设元</a:t>
            </a:r>
          </a:p>
        </p:txBody>
      </p:sp>
      <p:sp>
        <p:nvSpPr>
          <p:cNvPr id="14529" name="yt_shape_14529"/>
          <p:cNvSpPr txBox="1"/>
          <p:nvPr/>
        </p:nvSpPr>
        <p:spPr>
          <a:xfrm>
            <a:off x="540119" y="18794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十位数字比个位数字的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b0a81"/>
              </a:rPr>
              <a:t>将个位与十位上的数字调换位置后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所得的新数比原数小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30" name="yt_shape_14530"/>
          <p:cNvSpPr txBox="1"/>
          <p:nvPr/>
        </p:nvSpPr>
        <p:spPr>
          <a:xfrm>
            <a:off x="540000" y="2838875"/>
            <a:ext cx="84670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设这个两位数的个位数字为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则十位数字为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531" name="yt_shape_14531"/>
          <p:cNvSpPr txBox="1"/>
          <p:nvPr/>
        </p:nvSpPr>
        <p:spPr>
          <a:xfrm>
            <a:off x="540000" y="3798310"/>
            <a:ext cx="477053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所以这个两位数为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即原数为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4167839">
            <a:extLst>
              <a:ext uri="{FF2B5EF4-FFF2-40B4-BE49-F238E27FC236}">
                <a16:creationId xmlns:a16="http://schemas.microsoft.com/office/drawing/2014/main" id="{995E67F5-E5D8-9AD7-326A-E3ACBAB13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976836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99397C-816A-99F9-6E33-CDD6B71729E3}"/>
              </a:ext>
            </a:extLst>
          </p:cNvPr>
          <p:cNvSpPr txBox="1"/>
          <p:nvPr/>
        </p:nvSpPr>
        <p:spPr>
          <a:xfrm>
            <a:off x="449989" y="2792069"/>
            <a:ext cx="856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设这个两位数的个位数字为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则十位数字为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D76907-1D10-0338-ABF8-4E666A3740C9}"/>
              </a:ext>
            </a:extLst>
          </p:cNvPr>
          <p:cNvSpPr txBox="1"/>
          <p:nvPr/>
        </p:nvSpPr>
        <p:spPr>
          <a:xfrm>
            <a:off x="449989" y="3267557"/>
            <a:ext cx="7501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60E0FD-143A-5733-B619-07EB6A247131}"/>
              </a:ext>
            </a:extLst>
          </p:cNvPr>
          <p:cNvSpPr txBox="1"/>
          <p:nvPr/>
        </p:nvSpPr>
        <p:spPr>
          <a:xfrm>
            <a:off x="449989" y="375150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CB485D-14E7-8097-0DAF-361247E1CB1D}"/>
              </a:ext>
            </a:extLst>
          </p:cNvPr>
          <p:cNvSpPr txBox="1"/>
          <p:nvPr/>
        </p:nvSpPr>
        <p:spPr>
          <a:xfrm>
            <a:off x="449989" y="422699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FA98B9-0D9B-15BA-6A03-30CCFE1FD9B1}"/>
              </a:ext>
            </a:extLst>
          </p:cNvPr>
          <p:cNvSpPr txBox="1"/>
          <p:nvPr/>
        </p:nvSpPr>
        <p:spPr>
          <a:xfrm>
            <a:off x="449989" y="4702480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所以这个两位数为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即原数为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2" name="yt_shape_1453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某药业集团生产的某种药品包装盒的形状是长方体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且侧面展开图如图所示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deb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果长方体盒子的长比宽多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求这种药品包装盒的体积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33" name="yt_image_14533" title="H_136.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502761"/>
            <a:ext cx="2046902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35" name="yt_shape_14535"/>
              <p:cNvSpPr txBox="1"/>
              <p:nvPr/>
            </p:nvSpPr>
            <p:spPr>
              <a:xfrm>
                <a:off x="540000" y="2085313"/>
                <a:ext cx="5820504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设长方体的宽为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则长为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高为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35" name="yt_shape_14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5313"/>
                <a:ext cx="5820504" cy="2277162"/>
              </a:xfrm>
              <a:prstGeom prst="rect">
                <a:avLst/>
              </a:prstGeom>
              <a:blipFill>
                <a:blip r:embed="rId3"/>
                <a:stretch>
                  <a:fillRect l="-3249" t="-2139" r="-2306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F19547-C92C-0693-39CF-03824DC5ED7A}"/>
              </a:ext>
            </a:extLst>
          </p:cNvPr>
          <p:cNvSpPr txBox="1"/>
          <p:nvPr/>
        </p:nvSpPr>
        <p:spPr>
          <a:xfrm>
            <a:off x="449989" y="2038507"/>
            <a:ext cx="382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设长方体的宽为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605B44-FF23-FD46-9818-66733146AF3D}"/>
              </a:ext>
            </a:extLst>
          </p:cNvPr>
          <p:cNvSpPr txBox="1"/>
          <p:nvPr/>
        </p:nvSpPr>
        <p:spPr>
          <a:xfrm>
            <a:off x="449989" y="2513995"/>
            <a:ext cx="3067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5D4726-A0BF-4D39-E7EE-955F35332B8E}"/>
                  </a:ext>
                </a:extLst>
              </p:cNvPr>
              <p:cNvSpPr txBox="1"/>
              <p:nvPr/>
            </p:nvSpPr>
            <p:spPr>
              <a:xfrm>
                <a:off x="449989" y="2989483"/>
                <a:ext cx="3647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高为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5D4726-A0BF-4D39-E7EE-955F35332B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9483"/>
                <a:ext cx="3647186" cy="765061"/>
              </a:xfrm>
              <a:prstGeom prst="rect">
                <a:avLst/>
              </a:prstGeom>
              <a:blipFill>
                <a:blip r:embed="rId4"/>
                <a:stretch>
                  <a:fillRect l="-2676" r="-23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B0BDB4-158F-ECD0-31FD-0271F71F60FD}"/>
                  </a:ext>
                </a:extLst>
              </p:cNvPr>
              <p:cNvSpPr txBox="1"/>
              <p:nvPr/>
            </p:nvSpPr>
            <p:spPr>
              <a:xfrm>
                <a:off x="449989" y="3660932"/>
                <a:ext cx="59442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B0BDB4-158F-ECD0-31FD-0271F71F6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0932"/>
                <a:ext cx="5944298" cy="726326"/>
              </a:xfrm>
              <a:prstGeom prst="rect">
                <a:avLst/>
              </a:prstGeom>
              <a:blipFill>
                <a:blip r:embed="rId5"/>
                <a:stretch>
                  <a:fillRect l="-1641" r="-164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537"/>
              <p:cNvSpPr txBox="1"/>
              <p:nvPr/>
            </p:nvSpPr>
            <p:spPr>
              <a:xfrm>
                <a:off x="540000" y="4246840"/>
                <a:ext cx="6206827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这种药品包装盒的体积为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4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6840"/>
                <a:ext cx="6206827" cy="1586653"/>
              </a:xfrm>
              <a:prstGeom prst="rect">
                <a:avLst/>
              </a:prstGeom>
              <a:blipFill>
                <a:blip r:embed="rId6"/>
                <a:stretch>
                  <a:fillRect l="-3045" r="-2063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C66D05E-F7EC-A538-13A2-B99A8FE3A49B}"/>
                  </a:ext>
                </a:extLst>
              </p:cNvPr>
              <p:cNvSpPr txBox="1"/>
              <p:nvPr/>
            </p:nvSpPr>
            <p:spPr>
              <a:xfrm>
                <a:off x="449989" y="4200034"/>
                <a:ext cx="6326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C66D05E-F7EC-A538-13A2-B99A8FE3A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0034"/>
                <a:ext cx="6326886" cy="765061"/>
              </a:xfrm>
              <a:prstGeom prst="rect">
                <a:avLst/>
              </a:prstGeom>
              <a:blipFill>
                <a:blip r:embed="rId7"/>
                <a:stretch>
                  <a:fillRect l="-1541" r="-154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F054F0B-0AAF-8586-748D-F7C5EDACED83}"/>
              </a:ext>
            </a:extLst>
          </p:cNvPr>
          <p:cNvSpPr txBox="1"/>
          <p:nvPr/>
        </p:nvSpPr>
        <p:spPr>
          <a:xfrm>
            <a:off x="449989" y="4871483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49F43E-78F8-D162-14F2-F10DE66801FD}"/>
              </a:ext>
            </a:extLst>
          </p:cNvPr>
          <p:cNvSpPr txBox="1"/>
          <p:nvPr/>
        </p:nvSpPr>
        <p:spPr>
          <a:xfrm>
            <a:off x="449989" y="5346971"/>
            <a:ext cx="514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这种药品包装盒的体积为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设辅助参数</a:t>
            </a:r>
          </a:p>
        </p:txBody>
      </p:sp>
      <p:sp>
        <p:nvSpPr>
          <p:cNvPr id="14541" name="yt_shape_14541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某汽车在一段坡路上往返行驶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上坡的速度为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a793"/>
              </a:rPr>
              <a:t>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求汽车的平均速度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42" name="yt_shape_14542"/>
              <p:cNvSpPr txBox="1"/>
              <p:nvPr/>
            </p:nvSpPr>
            <p:spPr>
              <a:xfrm>
                <a:off x="540119" y="2342520"/>
                <a:ext cx="11492915" cy="30510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设这段坡路长为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汽车的平均速度为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则上坡行驶的时间为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5a96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下坡行驶的时间为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42" name="yt_shape_14542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2520"/>
                <a:ext cx="11492915" cy="3051092"/>
              </a:xfrm>
              <a:prstGeom prst="rect">
                <a:avLst/>
              </a:prstGeom>
              <a:blipFill>
                <a:blip r:embed="rId2"/>
                <a:stretch>
                  <a:fillRect l="-1645" b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44" name="yt_shape_14544"/>
              <p:cNvSpPr txBox="1"/>
              <p:nvPr/>
            </p:nvSpPr>
            <p:spPr>
              <a:xfrm>
                <a:off x="540000" y="5444400"/>
                <a:ext cx="459581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汽车的平均速度为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44" name="yt_shape_14544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44400"/>
                <a:ext cx="4595810" cy="642163"/>
              </a:xfrm>
              <a:prstGeom prst="rect">
                <a:avLst/>
              </a:prstGeom>
              <a:blipFill>
                <a:blip r:embed="rId3"/>
                <a:stretch>
                  <a:fillRect l="-4117" r="-318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67927">
            <a:extLst>
              <a:ext uri="{FF2B5EF4-FFF2-40B4-BE49-F238E27FC236}">
                <a16:creationId xmlns:a16="http://schemas.microsoft.com/office/drawing/2014/main" id="{57A2B157-F422-B3A3-4988-42E2EDC0FE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786638-AE7E-9570-A53D-1773D8E4B654}"/>
                  </a:ext>
                </a:extLst>
              </p:cNvPr>
              <p:cNvSpPr txBox="1"/>
              <p:nvPr/>
            </p:nvSpPr>
            <p:spPr>
              <a:xfrm>
                <a:off x="450108" y="2446901"/>
                <a:ext cx="11200447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设这段坡路长为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汽车的平均速度为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则上坡行驶的时间为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f5a96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786638-AE7E-9570-A53D-1773D8E4B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46901"/>
                <a:ext cx="11200447" cy="730327"/>
              </a:xfrm>
              <a:prstGeom prst="rect">
                <a:avLst/>
              </a:prstGeom>
              <a:blipFill>
                <a:blip r:embed="rId5"/>
                <a:stretch>
                  <a:fillRect l="-871" t="-1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AF6729-8CDF-A7F6-4A00-6533F3EABC39}"/>
                  </a:ext>
                </a:extLst>
              </p:cNvPr>
              <p:cNvSpPr txBox="1"/>
              <p:nvPr/>
            </p:nvSpPr>
            <p:spPr>
              <a:xfrm>
                <a:off x="450108" y="2932429"/>
                <a:ext cx="4647311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下坡行驶的时间为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6CAF6729-8CDF-A7F6-4A00-6533F3EAB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32429"/>
                <a:ext cx="4647311" cy="730326"/>
              </a:xfrm>
              <a:prstGeom prst="rect">
                <a:avLst/>
              </a:prstGeom>
              <a:blipFill>
                <a:blip r:embed="rId6"/>
                <a:stretch>
                  <a:fillRect l="-2100" r="-2100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5A006B-03CD-9982-EA30-3446B4D3864D}"/>
                  </a:ext>
                </a:extLst>
              </p:cNvPr>
              <p:cNvSpPr txBox="1"/>
              <p:nvPr/>
            </p:nvSpPr>
            <p:spPr>
              <a:xfrm>
                <a:off x="450108" y="3569143"/>
                <a:ext cx="4563173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975A006B-03CD-9982-EA30-3446B4D38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69143"/>
                <a:ext cx="4563173" cy="730327"/>
              </a:xfrm>
              <a:prstGeom prst="rect">
                <a:avLst/>
              </a:prstGeom>
              <a:blipFill>
                <a:blip r:embed="rId7"/>
                <a:stretch>
                  <a:fillRect l="-2139" r="-213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B4D546C-BFF5-867A-AC00-E42976468093}"/>
              </a:ext>
            </a:extLst>
          </p:cNvPr>
          <p:cNvSpPr txBox="1"/>
          <p:nvPr/>
        </p:nvSpPr>
        <p:spPr>
          <a:xfrm>
            <a:off x="450108" y="4205858"/>
            <a:ext cx="202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22EA693-38E0-916B-5902-6BFCB47432D3}"/>
                  </a:ext>
                </a:extLst>
              </p:cNvPr>
              <p:cNvSpPr txBox="1"/>
              <p:nvPr/>
            </p:nvSpPr>
            <p:spPr>
              <a:xfrm>
                <a:off x="450108" y="4681346"/>
                <a:ext cx="3448748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822EA693-38E0-916B-5902-6BFCB4743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81346"/>
                <a:ext cx="3448748" cy="729564"/>
              </a:xfrm>
              <a:prstGeom prst="rect">
                <a:avLst/>
              </a:prstGeom>
              <a:blipFill>
                <a:blip r:embed="rId8"/>
                <a:stretch>
                  <a:fillRect l="-2827" r="-265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BE275C4-92BF-A42A-326D-A0042F19AD2F}"/>
                  </a:ext>
                </a:extLst>
              </p:cNvPr>
              <p:cNvSpPr txBox="1"/>
              <p:nvPr/>
            </p:nvSpPr>
            <p:spPr>
              <a:xfrm>
                <a:off x="449989" y="5397594"/>
                <a:ext cx="47314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汽车的平均速度为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7, 'mathAnswerShape': 1}">
                <a:extLst>
                  <a:ext uri="{FF2B5EF4-FFF2-40B4-BE49-F238E27FC236}">
                    <a16:creationId xmlns:a16="http://schemas.microsoft.com/office/drawing/2014/main" id="{ABE275C4-92BF-A42A-326D-A0042F19A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7594"/>
                <a:ext cx="4731448" cy="729565"/>
              </a:xfrm>
              <a:prstGeom prst="rect">
                <a:avLst/>
              </a:prstGeom>
              <a:blipFill>
                <a:blip r:embed="rId9"/>
                <a:stretch>
                  <a:fillRect l="-2062" r="-206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6" name="yt_shape_1454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某公司生产一种产品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每件成本价是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本季度销售了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a0d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为进一步扩大市场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该公司决定在降低销售价的同时降低生产成本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670"/>
              </a:rPr>
              <a:t>经过市场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预测下季度这种产品每件销售价降低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销售量将提高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6a7e"/>
              </a:rPr>
              <a:t>要使销售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成本价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该产品每件的成本应降低多少元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设该产品每件的成本应降低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[510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该产品每件成本应降低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091486-A785-3A04-FBC6-B46DDD397A47}"/>
              </a:ext>
            </a:extLst>
          </p:cNvPr>
          <p:cNvSpPr txBox="1"/>
          <p:nvPr/>
        </p:nvSpPr>
        <p:spPr>
          <a:xfrm>
            <a:off x="450108" y="2755146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设该产品每件的成本应降低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3B2973-2927-9DB9-4FE8-0EFD73844039}"/>
              </a:ext>
            </a:extLst>
          </p:cNvPr>
          <p:cNvSpPr txBox="1"/>
          <p:nvPr/>
        </p:nvSpPr>
        <p:spPr>
          <a:xfrm>
            <a:off x="450108" y="3230634"/>
            <a:ext cx="962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[510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4008B3-EB2F-59BE-6B85-C203EB0C76E3}"/>
              </a:ext>
            </a:extLst>
          </p:cNvPr>
          <p:cNvSpPr txBox="1"/>
          <p:nvPr/>
        </p:nvSpPr>
        <p:spPr>
          <a:xfrm>
            <a:off x="450108" y="3706122"/>
            <a:ext cx="377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E54ACA-CDF7-07D2-5236-FE23C9BFC98F}"/>
              </a:ext>
            </a:extLst>
          </p:cNvPr>
          <p:cNvSpPr txBox="1"/>
          <p:nvPr/>
        </p:nvSpPr>
        <p:spPr>
          <a:xfrm>
            <a:off x="450108" y="4181610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该产品每件成本应降低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Microsoft Office PowerPoint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0" baseType="lpstr">
      <vt:lpstr>_⨹_1_1a0d2</vt:lpstr>
      <vt:lpstr>_⨹_1_33254</vt:lpstr>
      <vt:lpstr>_⨹_1_3a793</vt:lpstr>
      <vt:lpstr>_⨹_1_42deb</vt:lpstr>
      <vt:lpstr>_⨹_1_b37ef</vt:lpstr>
      <vt:lpstr>_⨹_1_f5a96</vt:lpstr>
      <vt:lpstr>_⨹_10_42de8</vt:lpstr>
      <vt:lpstr>_⨹_15_b0a81</vt:lpstr>
      <vt:lpstr>_⨹_3_6b54b</vt:lpstr>
      <vt:lpstr>_⨹_4_6c670</vt:lpstr>
      <vt:lpstr>_⨹_4_76a7e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2024-07-28T13:31:34Z</dcterms:created>
  <dcterms:modified xsi:type="dcterms:W3CDTF">2024-07-29T02:38:31Z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