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2" r:id="rId6"/>
    <p:sldId id="374" r:id="rId7"/>
    <p:sldId id="380" r:id="rId8"/>
    <p:sldId id="383" r:id="rId9"/>
    <p:sldId id="385" r:id="rId10"/>
    <p:sldId id="390" r:id="rId11"/>
    <p:sldId id="392" r:id="rId12"/>
    <p:sldId id="402" r:id="rId13"/>
    <p:sldId id="394" r:id="rId14"/>
    <p:sldId id="40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6" name="yt_shape_1320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05" name="yt_image_1320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8" name="yt_shape_13208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几个整式相加减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如果有括号就先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7FB29F-8F7C-1F33-0443-C716502D907E}"/>
              </a:ext>
            </a:extLst>
          </p:cNvPr>
          <p:cNvSpPr txBox="1"/>
          <p:nvPr/>
        </p:nvSpPr>
        <p:spPr>
          <a:xfrm>
            <a:off x="71557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3B6DA2-E3AF-E85F-12B4-FA2F41077219}"/>
              </a:ext>
            </a:extLst>
          </p:cNvPr>
          <p:cNvSpPr txBox="1"/>
          <p:nvPr/>
        </p:nvSpPr>
        <p:spPr>
          <a:xfrm>
            <a:off x="9898907" y="155077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10145"/>
              </a:rPr>
              <a:t>合并同类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9A5193-FB7B-5419-027B-86EE9BE2B622}"/>
              </a:ext>
            </a:extLst>
          </p:cNvPr>
          <p:cNvSpPr txBox="1"/>
          <p:nvPr/>
        </p:nvSpPr>
        <p:spPr>
          <a:xfrm>
            <a:off x="450108" y="202626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" name="yt_shape_1326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59" name="yt_image_1325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2" name="yt_shape_13262"/>
          <p:cNvSpPr txBox="1"/>
          <p:nvPr/>
        </p:nvSpPr>
        <p:spPr>
          <a:xfrm>
            <a:off x="540000" y="1597583"/>
            <a:ext cx="981037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嘉淇准备完成题目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印刷不清楚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BF8676-8162-6B99-1F7C-2EA28E1CDC12}"/>
              </a:ext>
            </a:extLst>
          </p:cNvPr>
          <p:cNvSpPr txBox="1"/>
          <p:nvPr/>
        </p:nvSpPr>
        <p:spPr>
          <a:xfrm>
            <a:off x="449989" y="2977241"/>
            <a:ext cx="6542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D36BC0-E7D4-4E73-3EEA-4E1A92A5C589}"/>
              </a:ext>
            </a:extLst>
          </p:cNvPr>
          <p:cNvSpPr txBox="1"/>
          <p:nvPr/>
        </p:nvSpPr>
        <p:spPr>
          <a:xfrm>
            <a:off x="449989" y="3452729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4F0658-B91E-7750-1E58-854CB9D07366}"/>
              </a:ext>
            </a:extLst>
          </p:cNvPr>
          <p:cNvSpPr txBox="1"/>
          <p:nvPr/>
        </p:nvSpPr>
        <p:spPr>
          <a:xfrm>
            <a:off x="449989" y="3928217"/>
            <a:ext cx="1835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6" name="yt_shape_1326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他妈妈说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你猜错了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我看到该题标准答案的结果是常数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c2eb"/>
              </a:rPr>
              <a:t>通过计算说明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因为标准答案的结果是常数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3E9D58-4D13-FC3F-6FD8-E016DD4A45DB}"/>
              </a:ext>
            </a:extLst>
          </p:cNvPr>
          <p:cNvSpPr txBox="1"/>
          <p:nvPr/>
        </p:nvSpPr>
        <p:spPr>
          <a:xfrm>
            <a:off x="450108" y="1804170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92D204-665A-AD11-E366-12A03EA8641A}"/>
              </a:ext>
            </a:extLst>
          </p:cNvPr>
          <p:cNvSpPr txBox="1"/>
          <p:nvPr/>
        </p:nvSpPr>
        <p:spPr>
          <a:xfrm>
            <a:off x="450108" y="2279658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6F3715-B7BE-6827-8B56-41A9856DD21D}"/>
              </a:ext>
            </a:extLst>
          </p:cNvPr>
          <p:cNvSpPr txBox="1"/>
          <p:nvPr/>
        </p:nvSpPr>
        <p:spPr>
          <a:xfrm>
            <a:off x="1360094" y="2755146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6D282E-4A11-AE8B-540A-58F30CDDFA24}"/>
              </a:ext>
            </a:extLst>
          </p:cNvPr>
          <p:cNvSpPr txBox="1"/>
          <p:nvPr/>
        </p:nvSpPr>
        <p:spPr>
          <a:xfrm>
            <a:off x="1360094" y="3230634"/>
            <a:ext cx="2693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A859C8-6568-ADA1-644A-2ECC3F33F3C1}"/>
              </a:ext>
            </a:extLst>
          </p:cNvPr>
          <p:cNvSpPr txBox="1"/>
          <p:nvPr/>
        </p:nvSpPr>
        <p:spPr>
          <a:xfrm>
            <a:off x="450108" y="370612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因为标准答案的结果是常数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07C6F-AEB5-FFF1-72E3-847A3C54D950}"/>
              </a:ext>
            </a:extLst>
          </p:cNvPr>
          <p:cNvSpPr txBox="1"/>
          <p:nvPr/>
        </p:nvSpPr>
        <p:spPr>
          <a:xfrm>
            <a:off x="450108" y="4181610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FDC3AC-7C3B-DED0-5AF7-DFBEF20F4640}"/>
              </a:ext>
            </a:extLst>
          </p:cNvPr>
          <p:cNvSpPr txBox="1"/>
          <p:nvPr/>
        </p:nvSpPr>
        <p:spPr>
          <a:xfrm>
            <a:off x="497733" y="4657098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yt_shape_13269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268" name="yt_image_1326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1" name="yt_shape_13271"/>
          <p:cNvSpPr txBox="1"/>
          <p:nvPr/>
        </p:nvSpPr>
        <p:spPr>
          <a:xfrm>
            <a:off x="4095452" y="137842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用整体思想解决整式求值问题</a:t>
            </a:r>
          </a:p>
        </p:txBody>
      </p:sp>
      <p:sp>
        <p:nvSpPr>
          <p:cNvPr id="13272" name="yt_shape_13272"/>
          <p:cNvSpPr txBox="1"/>
          <p:nvPr/>
        </p:nvSpPr>
        <p:spPr>
          <a:xfrm>
            <a:off x="540119" y="1857728"/>
            <a:ext cx="1102848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整式的化简求值中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6_c4cba"/>
              </a:rPr>
              <a:t>当单个字母的值不易求出或化简后的结果与已知值的式子相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需要将已知式子的值整体代入计算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73" name="yt_shape_13273"/>
          <p:cNvSpPr txBox="1"/>
          <p:nvPr/>
        </p:nvSpPr>
        <p:spPr>
          <a:xfrm>
            <a:off x="540000" y="2873386"/>
            <a:ext cx="102431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4" name="yt_table_132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27925"/>
              </p:ext>
            </p:extLst>
          </p:nvPr>
        </p:nvGraphicFramePr>
        <p:xfrm>
          <a:off x="540056" y="3352689"/>
          <a:ext cx="8724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</a:tbl>
          </a:graphicData>
        </a:graphic>
      </p:graphicFrame>
      <p:sp>
        <p:nvSpPr>
          <p:cNvPr id="13276" name="yt_shape_13276"/>
          <p:cNvSpPr txBox="1"/>
          <p:nvPr/>
        </p:nvSpPr>
        <p:spPr>
          <a:xfrm>
            <a:off x="540000" y="3878860"/>
            <a:ext cx="9494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7" name="yt_table_132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74505"/>
              </p:ext>
            </p:extLst>
          </p:nvPr>
        </p:nvGraphicFramePr>
        <p:xfrm>
          <a:off x="540056" y="4358163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</a:tbl>
          </a:graphicData>
        </a:graphic>
      </p:graphicFrame>
      <p:sp>
        <p:nvSpPr>
          <p:cNvPr id="13279" name="yt_shape_13279"/>
          <p:cNvSpPr txBox="1"/>
          <p:nvPr/>
        </p:nvSpPr>
        <p:spPr>
          <a:xfrm>
            <a:off x="540000" y="4884334"/>
            <a:ext cx="96324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280" name="yt_shape_13280"/>
          <p:cNvSpPr txBox="1"/>
          <p:nvPr/>
        </p:nvSpPr>
        <p:spPr>
          <a:xfrm>
            <a:off x="540000" y="5363637"/>
            <a:ext cx="94705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945D9E-4E09-7C21-2815-1E1DFB8630F7}"/>
              </a:ext>
            </a:extLst>
          </p:cNvPr>
          <p:cNvSpPr txBox="1"/>
          <p:nvPr/>
        </p:nvSpPr>
        <p:spPr>
          <a:xfrm>
            <a:off x="9781314" y="28265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2EC33C-C914-98F1-AABA-8FEE1DDCFE6D}"/>
              </a:ext>
            </a:extLst>
          </p:cNvPr>
          <p:cNvSpPr txBox="1"/>
          <p:nvPr/>
        </p:nvSpPr>
        <p:spPr>
          <a:xfrm>
            <a:off x="9022489" y="38320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65081D-75EC-9543-D5B2-EA03B702F7D6}"/>
              </a:ext>
            </a:extLst>
          </p:cNvPr>
          <p:cNvSpPr txBox="1"/>
          <p:nvPr/>
        </p:nvSpPr>
        <p:spPr>
          <a:xfrm>
            <a:off x="9379676" y="483752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F05B2D-05A8-B0C5-0A5E-B758E3877389}"/>
              </a:ext>
            </a:extLst>
          </p:cNvPr>
          <p:cNvSpPr txBox="1"/>
          <p:nvPr/>
        </p:nvSpPr>
        <p:spPr>
          <a:xfrm>
            <a:off x="9066939" y="531683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2" name="yt_shape_13282"/>
          <p:cNvSpPr txBox="1"/>
          <p:nvPr/>
        </p:nvSpPr>
        <p:spPr>
          <a:xfrm>
            <a:off x="540000" y="1315566"/>
            <a:ext cx="72583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21CDC7-EB1C-E760-E717-950EC56F3487}"/>
              </a:ext>
            </a:extLst>
          </p:cNvPr>
          <p:cNvSpPr txBox="1"/>
          <p:nvPr/>
        </p:nvSpPr>
        <p:spPr>
          <a:xfrm>
            <a:off x="449989" y="1268760"/>
            <a:ext cx="736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A2DE38-A919-08C5-941D-BE9010A85CA9}"/>
              </a:ext>
            </a:extLst>
          </p:cNvPr>
          <p:cNvSpPr txBox="1"/>
          <p:nvPr/>
        </p:nvSpPr>
        <p:spPr>
          <a:xfrm>
            <a:off x="449989" y="1744248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D47EE8-2A86-1C86-BEE3-11385DC1889C}"/>
              </a:ext>
            </a:extLst>
          </p:cNvPr>
          <p:cNvSpPr txBox="1"/>
          <p:nvPr/>
        </p:nvSpPr>
        <p:spPr>
          <a:xfrm>
            <a:off x="449989" y="2219736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281"/>
          <p:cNvSpPr txBox="1"/>
          <p:nvPr/>
        </p:nvSpPr>
        <p:spPr>
          <a:xfrm>
            <a:off x="540000" y="836712"/>
            <a:ext cx="109645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" name="yt_shape_1321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09" name="yt_image_1320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2" name="yt_shape_13212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3213" name="yt_shape_13213"/>
          <p:cNvSpPr txBox="1"/>
          <p:nvPr/>
        </p:nvSpPr>
        <p:spPr>
          <a:xfrm>
            <a:off x="540000" y="2102862"/>
            <a:ext cx="76928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4" name="yt_table_132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25684"/>
              </p:ext>
            </p:extLst>
          </p:nvPr>
        </p:nvGraphicFramePr>
        <p:xfrm>
          <a:off x="540056" y="2582165"/>
          <a:ext cx="6164581" cy="950976"/>
        </p:xfrm>
        <a:graphic>
          <a:graphicData uri="http://schemas.openxmlformats.org/drawingml/2006/table">
            <a:tbl>
              <a:tblPr/>
              <a:tblGrid>
                <a:gridCol w="3937318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22726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</a:tbl>
          </a:graphicData>
        </a:graphic>
      </p:graphicFrame>
      <p:sp>
        <p:nvSpPr>
          <p:cNvPr id="13216" name="yt_shape_13216"/>
          <p:cNvSpPr txBox="1"/>
          <p:nvPr/>
        </p:nvSpPr>
        <p:spPr>
          <a:xfrm>
            <a:off x="540000" y="3583719"/>
            <a:ext cx="6545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7" name="yt_table_132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779822"/>
              </p:ext>
            </p:extLst>
          </p:nvPr>
        </p:nvGraphicFramePr>
        <p:xfrm>
          <a:off x="540056" y="4063022"/>
          <a:ext cx="7026593" cy="950976"/>
        </p:xfrm>
        <a:graphic>
          <a:graphicData uri="http://schemas.openxmlformats.org/drawingml/2006/table">
            <a:tbl>
              <a:tblPr/>
              <a:tblGrid>
                <a:gridCol w="3937318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3089275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</a:tbl>
          </a:graphicData>
        </a:graphic>
      </p:graphicFrame>
      <p:sp>
        <p:nvSpPr>
          <p:cNvPr id="13219" name="yt_shape_13219"/>
          <p:cNvSpPr txBox="1"/>
          <p:nvPr/>
        </p:nvSpPr>
        <p:spPr>
          <a:xfrm>
            <a:off x="540000" y="5064576"/>
            <a:ext cx="76703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0" name="yt_table_132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554553"/>
              </p:ext>
            </p:extLst>
          </p:nvPr>
        </p:nvGraphicFramePr>
        <p:xfrm>
          <a:off x="540056" y="5543879"/>
          <a:ext cx="6123306" cy="950976"/>
        </p:xfrm>
        <a:graphic>
          <a:graphicData uri="http://schemas.openxmlformats.org/drawingml/2006/table">
            <a:tbl>
              <a:tblPr/>
              <a:tblGrid>
                <a:gridCol w="3937318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185988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</a:tbl>
          </a:graphicData>
        </a:graphic>
      </p:graphicFrame>
      <p:pic>
        <p:nvPicPr>
          <p:cNvPr id="3" name="yt_shape_1722173962181">
            <a:extLst>
              <a:ext uri="{FF2B5EF4-FFF2-40B4-BE49-F238E27FC236}">
                <a16:creationId xmlns:a16="http://schemas.microsoft.com/office/drawing/2014/main" id="{766D6363-345C-8B9E-1A75-14D8991BF2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BA0057-780E-DAAB-D77B-3051E6858D55}"/>
              </a:ext>
            </a:extLst>
          </p:cNvPr>
          <p:cNvSpPr txBox="1"/>
          <p:nvPr/>
        </p:nvSpPr>
        <p:spPr>
          <a:xfrm>
            <a:off x="723813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82AC05-81D4-68C2-C105-A3DB32C7849D}"/>
              </a:ext>
            </a:extLst>
          </p:cNvPr>
          <p:cNvSpPr txBox="1"/>
          <p:nvPr/>
        </p:nvSpPr>
        <p:spPr>
          <a:xfrm>
            <a:off x="61014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6278BA-8DDC-ABDE-B610-37D067C51903}"/>
              </a:ext>
            </a:extLst>
          </p:cNvPr>
          <p:cNvSpPr txBox="1"/>
          <p:nvPr/>
        </p:nvSpPr>
        <p:spPr>
          <a:xfrm>
            <a:off x="7215914" y="50177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2" name="yt_shape_1322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与下列一个多项式的和是一个一次二项式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1be3"/>
              </a:rPr>
              <a:t>则这个多项式可以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3" name="yt_table_132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416975"/>
              </p:ext>
            </p:extLst>
          </p:nvPr>
        </p:nvGraphicFramePr>
        <p:xfrm>
          <a:off x="540056" y="1859435"/>
          <a:ext cx="6771006" cy="950976"/>
        </p:xfrm>
        <a:graphic>
          <a:graphicData uri="http://schemas.openxmlformats.org/drawingml/2006/table">
            <a:tbl>
              <a:tblPr/>
              <a:tblGrid>
                <a:gridCol w="385159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</a:tbl>
          </a:graphicData>
        </a:graphic>
      </p:graphicFrame>
      <p:sp>
        <p:nvSpPr>
          <p:cNvPr id="13225" name="yt_shape_13225"/>
          <p:cNvSpPr txBox="1"/>
          <p:nvPr/>
        </p:nvSpPr>
        <p:spPr>
          <a:xfrm>
            <a:off x="540119" y="286098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一个单项式加上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后等于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则这个单项式为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所得的差为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4.004961,H:37.44"/>
              </a:rPr>
              <a:t/>
            </a:r>
            <a:b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4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9379F8-2232-B66A-425A-96C24E0DA1E9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F0D862-F858-0FED-770D-6A87A4FC3AA2}"/>
              </a:ext>
            </a:extLst>
          </p:cNvPr>
          <p:cNvSpPr txBox="1"/>
          <p:nvPr/>
        </p:nvSpPr>
        <p:spPr>
          <a:xfrm>
            <a:off x="8673357" y="2786436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550B9-22AA-5CAF-2B2C-9C131439E5B2}"/>
              </a:ext>
            </a:extLst>
          </p:cNvPr>
          <p:cNvSpPr txBox="1"/>
          <p:nvPr/>
        </p:nvSpPr>
        <p:spPr>
          <a:xfrm>
            <a:off x="10949832" y="3289671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cd5b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6E0823-49F4-F343-31CD-68FC17E32B50}"/>
              </a:ext>
            </a:extLst>
          </p:cNvPr>
          <p:cNvSpPr txBox="1"/>
          <p:nvPr/>
        </p:nvSpPr>
        <p:spPr>
          <a:xfrm>
            <a:off x="450108" y="3737412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8" name="yt_shape_13228"/>
          <p:cNvSpPr txBox="1"/>
          <p:nvPr/>
        </p:nvSpPr>
        <p:spPr>
          <a:xfrm>
            <a:off x="540000" y="1329031"/>
            <a:ext cx="540532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184790-1ED3-47BC-1066-47F0A42C5C99}"/>
              </a:ext>
            </a:extLst>
          </p:cNvPr>
          <p:cNvSpPr txBox="1"/>
          <p:nvPr/>
        </p:nvSpPr>
        <p:spPr>
          <a:xfrm>
            <a:off x="449989" y="1757713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21D98E-5D4D-A656-5F37-5AB901999327}"/>
              </a:ext>
            </a:extLst>
          </p:cNvPr>
          <p:cNvSpPr txBox="1"/>
          <p:nvPr/>
        </p:nvSpPr>
        <p:spPr>
          <a:xfrm>
            <a:off x="1668887" y="2233201"/>
            <a:ext cx="242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852207-B53F-71C3-2CAF-D911456A0C55}"/>
              </a:ext>
            </a:extLst>
          </p:cNvPr>
          <p:cNvSpPr txBox="1"/>
          <p:nvPr/>
        </p:nvSpPr>
        <p:spPr>
          <a:xfrm>
            <a:off x="449989" y="3184177"/>
            <a:ext cx="553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9540BB-EDA7-6213-900B-0D56C8B3206B}"/>
              </a:ext>
            </a:extLst>
          </p:cNvPr>
          <p:cNvSpPr txBox="1"/>
          <p:nvPr/>
        </p:nvSpPr>
        <p:spPr>
          <a:xfrm>
            <a:off x="1668887" y="3659665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98A3ED-2F59-4A7E-9D4B-52292FF70016}"/>
              </a:ext>
            </a:extLst>
          </p:cNvPr>
          <p:cNvSpPr txBox="1"/>
          <p:nvPr/>
        </p:nvSpPr>
        <p:spPr>
          <a:xfrm>
            <a:off x="1668887" y="4135153"/>
            <a:ext cx="189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9642" y="2697451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000" y="803373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整式的化简求值</a:t>
            </a:r>
          </a:p>
        </p:txBody>
      </p:sp>
      <p:sp>
        <p:nvSpPr>
          <p:cNvPr id="13233" name="yt_shape_13233"/>
          <p:cNvSpPr txBox="1"/>
          <p:nvPr/>
        </p:nvSpPr>
        <p:spPr>
          <a:xfrm>
            <a:off x="540000" y="1399565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34" name="yt_table_132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825831"/>
              </p:ext>
            </p:extLst>
          </p:nvPr>
        </p:nvGraphicFramePr>
        <p:xfrm>
          <a:off x="540056" y="1878868"/>
          <a:ext cx="824801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</a:tbl>
          </a:graphicData>
        </a:graphic>
      </p:graphicFrame>
      <p:sp>
        <p:nvSpPr>
          <p:cNvPr id="13236" name="yt_shape_13236"/>
          <p:cNvSpPr txBox="1"/>
          <p:nvPr/>
        </p:nvSpPr>
        <p:spPr>
          <a:xfrm>
            <a:off x="540000" y="2405039"/>
            <a:ext cx="8580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237" name="yt_shape_13237"/>
          <p:cNvSpPr txBox="1"/>
          <p:nvPr/>
        </p:nvSpPr>
        <p:spPr>
          <a:xfrm>
            <a:off x="540000" y="2884342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238" name="yt_shape_13238"/>
          <p:cNvSpPr txBox="1"/>
          <p:nvPr/>
        </p:nvSpPr>
        <p:spPr>
          <a:xfrm>
            <a:off x="540000" y="3363645"/>
            <a:ext cx="6811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39" name="yt_shape_13239"/>
          <p:cNvSpPr txBox="1"/>
          <p:nvPr/>
        </p:nvSpPr>
        <p:spPr>
          <a:xfrm>
            <a:off x="540000" y="3842948"/>
            <a:ext cx="634949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62263">
            <a:extLst>
              <a:ext uri="{FF2B5EF4-FFF2-40B4-BE49-F238E27FC236}">
                <a16:creationId xmlns:a16="http://schemas.microsoft.com/office/drawing/2014/main" id="{669F6BF0-F509-7C95-0C86-161083526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2FAD1E-8DD8-EC0C-8548-C04A385517B9}"/>
              </a:ext>
            </a:extLst>
          </p:cNvPr>
          <p:cNvSpPr txBox="1"/>
          <p:nvPr/>
        </p:nvSpPr>
        <p:spPr>
          <a:xfrm>
            <a:off x="7765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D2DF4B-8F8B-9A2C-319D-AA77CAF5358E}"/>
              </a:ext>
            </a:extLst>
          </p:cNvPr>
          <p:cNvSpPr txBox="1"/>
          <p:nvPr/>
        </p:nvSpPr>
        <p:spPr>
          <a:xfrm>
            <a:off x="7881076" y="235823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CB0C77-3F9B-5A58-1279-59BBFC45FFD5}"/>
              </a:ext>
            </a:extLst>
          </p:cNvPr>
          <p:cNvSpPr txBox="1"/>
          <p:nvPr/>
        </p:nvSpPr>
        <p:spPr>
          <a:xfrm>
            <a:off x="449989" y="3796142"/>
            <a:ext cx="646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0B4510-FA0D-5E03-8CB3-3FA2CEAB6BD7}"/>
              </a:ext>
            </a:extLst>
          </p:cNvPr>
          <p:cNvSpPr txBox="1"/>
          <p:nvPr/>
        </p:nvSpPr>
        <p:spPr>
          <a:xfrm>
            <a:off x="449989" y="4271630"/>
            <a:ext cx="6049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3241" name="yt_shape_1324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李老师做了个长方形教具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28f0"/>
              </a:rPr>
              <a:t>则该长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2" name="yt_table_132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628826"/>
              </p:ext>
            </p:extLst>
          </p:nvPr>
        </p:nvGraphicFramePr>
        <p:xfrm>
          <a:off x="540056" y="2359000"/>
          <a:ext cx="4999356" cy="950976"/>
        </p:xfrm>
        <a:graphic>
          <a:graphicData uri="http://schemas.openxmlformats.org/drawingml/2006/table">
            <a:tbl>
              <a:tblPr/>
              <a:tblGrid>
                <a:gridCol w="2889568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109788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</a:tbl>
          </a:graphicData>
        </a:graphic>
      </p:graphicFrame>
      <p:sp>
        <p:nvSpPr>
          <p:cNvPr id="13244" name="yt_shape_13244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七年级一班有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个男生和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则男生比女生少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62327">
            <a:extLst>
              <a:ext uri="{FF2B5EF4-FFF2-40B4-BE49-F238E27FC236}">
                <a16:creationId xmlns:a16="http://schemas.microsoft.com/office/drawing/2014/main" id="{2CF2331F-2D17-3251-0AF5-3B388A237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5B377E-6649-9C10-CD6B-FBEB4720A364}"/>
              </a:ext>
            </a:extLst>
          </p:cNvPr>
          <p:cNvSpPr txBox="1"/>
          <p:nvPr/>
        </p:nvSpPr>
        <p:spPr>
          <a:xfrm>
            <a:off x="2888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1CCD8F-F000-6950-C654-FF8E12410FEC}"/>
              </a:ext>
            </a:extLst>
          </p:cNvPr>
          <p:cNvSpPr txBox="1"/>
          <p:nvPr/>
        </p:nvSpPr>
        <p:spPr>
          <a:xfrm>
            <a:off x="10813307" y="3313749"/>
            <a:ext cx="78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b023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649923-D0DD-9095-00BE-23534480BFC5}"/>
              </a:ext>
            </a:extLst>
          </p:cNvPr>
          <p:cNvSpPr txBox="1"/>
          <p:nvPr/>
        </p:nvSpPr>
        <p:spPr>
          <a:xfrm>
            <a:off x="450108" y="3789236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两个多项式相减时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因忽略括号的作用而出错</a:t>
            </a:r>
          </a:p>
        </p:txBody>
      </p:sp>
      <p:sp>
        <p:nvSpPr>
          <p:cNvPr id="13246" name="yt_shape_13246"/>
          <p:cNvSpPr txBox="1"/>
          <p:nvPr/>
        </p:nvSpPr>
        <p:spPr>
          <a:xfrm>
            <a:off x="540000" y="1399565"/>
            <a:ext cx="105814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62398">
            <a:extLst>
              <a:ext uri="{FF2B5EF4-FFF2-40B4-BE49-F238E27FC236}">
                <a16:creationId xmlns:a16="http://schemas.microsoft.com/office/drawing/2014/main" id="{A14C0202-1035-B9B3-7D2F-6E2ACF391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E961AB-B27E-79B2-50F4-29DB071C2CBB}"/>
              </a:ext>
            </a:extLst>
          </p:cNvPr>
          <p:cNvSpPr txBox="1"/>
          <p:nvPr/>
        </p:nvSpPr>
        <p:spPr>
          <a:xfrm>
            <a:off x="8738326" y="1352759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8" name="yt_shape_1324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47" name="yt_image_13247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0" name="yt_shape_13250"/>
          <p:cNvSpPr txBox="1"/>
          <p:nvPr/>
        </p:nvSpPr>
        <p:spPr>
          <a:xfrm>
            <a:off x="540000" y="1591869"/>
            <a:ext cx="98616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1" name="yt_table_132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342972"/>
              </p:ext>
            </p:extLst>
          </p:nvPr>
        </p:nvGraphicFramePr>
        <p:xfrm>
          <a:off x="540056" y="2071172"/>
          <a:ext cx="67760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p:sp>
        <p:nvSpPr>
          <p:cNvPr id="13253" name="yt_shape_13253"/>
          <p:cNvSpPr txBox="1"/>
          <p:nvPr/>
        </p:nvSpPr>
        <p:spPr>
          <a:xfrm>
            <a:off x="540000" y="3072726"/>
            <a:ext cx="107433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4" name="yt_table_132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16536"/>
              </p:ext>
            </p:extLst>
          </p:nvPr>
        </p:nvGraphicFramePr>
        <p:xfrm>
          <a:off x="540056" y="3552029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p:sp>
        <p:nvSpPr>
          <p:cNvPr id="13256" name="yt_shape_13256"/>
          <p:cNvSpPr txBox="1"/>
          <p:nvPr/>
        </p:nvSpPr>
        <p:spPr>
          <a:xfrm>
            <a:off x="540119" y="40782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小明在计算多项式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因误认为加上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得到答案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db6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866075-67FF-1569-C35A-05016394CD32}"/>
              </a:ext>
            </a:extLst>
          </p:cNvPr>
          <p:cNvSpPr txBox="1"/>
          <p:nvPr/>
        </p:nvSpPr>
        <p:spPr>
          <a:xfrm>
            <a:off x="94034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F9D17E-9D99-C6DC-345A-2FDB59F7AA6E}"/>
              </a:ext>
            </a:extLst>
          </p:cNvPr>
          <p:cNvSpPr txBox="1"/>
          <p:nvPr/>
        </p:nvSpPr>
        <p:spPr>
          <a:xfrm>
            <a:off x="10259151" y="30259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EFE431-47F2-8A56-98E7-60D0CCCF2711}"/>
              </a:ext>
            </a:extLst>
          </p:cNvPr>
          <p:cNvSpPr txBox="1"/>
          <p:nvPr/>
        </p:nvSpPr>
        <p:spPr>
          <a:xfrm>
            <a:off x="3294908" y="4506882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40000" y="1869794"/>
            <a:ext cx="709649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A5AC4B-9647-ADDE-1AC2-9154142393C6}"/>
              </a:ext>
            </a:extLst>
          </p:cNvPr>
          <p:cNvSpPr txBox="1"/>
          <p:nvPr/>
        </p:nvSpPr>
        <p:spPr>
          <a:xfrm>
            <a:off x="449989" y="1822988"/>
            <a:ext cx="720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F1E391-4A58-3F75-7A8E-8761B27D3D59}"/>
              </a:ext>
            </a:extLst>
          </p:cNvPr>
          <p:cNvSpPr txBox="1"/>
          <p:nvPr/>
        </p:nvSpPr>
        <p:spPr>
          <a:xfrm>
            <a:off x="449989" y="2298476"/>
            <a:ext cx="578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B33D66-E877-758E-FB08-479C038237BA}"/>
              </a:ext>
            </a:extLst>
          </p:cNvPr>
          <p:cNvSpPr txBox="1"/>
          <p:nvPr/>
        </p:nvSpPr>
        <p:spPr>
          <a:xfrm>
            <a:off x="449989" y="2773964"/>
            <a:ext cx="517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8923F0-990B-EE62-1F20-8B4D74A0BDD6}"/>
              </a:ext>
            </a:extLst>
          </p:cNvPr>
          <p:cNvSpPr txBox="1"/>
          <p:nvPr/>
        </p:nvSpPr>
        <p:spPr>
          <a:xfrm>
            <a:off x="449989" y="3249452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0846DE-D4A8-03C8-9C60-F11D01196D43}"/>
              </a:ext>
            </a:extLst>
          </p:cNvPr>
          <p:cNvSpPr txBox="1"/>
          <p:nvPr/>
        </p:nvSpPr>
        <p:spPr>
          <a:xfrm>
            <a:off x="449989" y="3724940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96C11C-7405-9CDF-80F2-817FD51772A4}"/>
              </a:ext>
            </a:extLst>
          </p:cNvPr>
          <p:cNvSpPr txBox="1"/>
          <p:nvPr/>
        </p:nvSpPr>
        <p:spPr>
          <a:xfrm>
            <a:off x="449989" y="4200428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41BF92-DD04-E898-899B-5E68C4E0F93F}"/>
              </a:ext>
            </a:extLst>
          </p:cNvPr>
          <p:cNvSpPr txBox="1"/>
          <p:nvPr/>
        </p:nvSpPr>
        <p:spPr>
          <a:xfrm>
            <a:off x="449989" y="4675916"/>
            <a:ext cx="576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9B5DF0-F58A-3986-CE60-C1B3EAAA29E2}"/>
              </a:ext>
            </a:extLst>
          </p:cNvPr>
          <p:cNvSpPr txBox="1"/>
          <p:nvPr/>
        </p:nvSpPr>
        <p:spPr>
          <a:xfrm>
            <a:off x="1343472" y="515140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69A882-48D1-1F66-C211-79247194096C}"/>
              </a:ext>
            </a:extLst>
          </p:cNvPr>
          <p:cNvSpPr txBox="1"/>
          <p:nvPr/>
        </p:nvSpPr>
        <p:spPr>
          <a:xfrm>
            <a:off x="1343472" y="562689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000" y="770392"/>
            <a:ext cx="1131664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[2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]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49c56,isEnd"/>
              </a:rPr>
              <a:t>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足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｜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｜＋（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1669</Words>
  <Application>Microsoft Office PowerPoint</Application>
  <PresentationFormat>宽屏</PresentationFormat>
  <Paragraphs>168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_⨹_1_08db6,isEnd</vt:lpstr>
      <vt:lpstr>_⨹_1_49c56,isEnd</vt:lpstr>
      <vt:lpstr>_⨹_1_bb023</vt:lpstr>
      <vt:lpstr>_⨹_1_ccd5b</vt:lpstr>
      <vt:lpstr>_⨹_26_c4cba</vt:lpstr>
      <vt:lpstr>_⨹_3_828f0</vt:lpstr>
      <vt:lpstr>_⨹_4_10145</vt:lpstr>
      <vt:lpstr>_⨹_6_2c2eb</vt:lpstr>
      <vt:lpstr>_⨹_8_f1be3</vt:lpstr>
      <vt:lpstr>Finished</vt:lpstr>
      <vt:lpstr>W:3.755039,H:37.44,isEnd</vt:lpstr>
      <vt:lpstr>W:4.004961,H:37.44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