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2" r:id="rId5"/>
    <p:sldId id="373" r:id="rId6"/>
    <p:sldId id="377" r:id="rId7"/>
    <p:sldId id="392" r:id="rId8"/>
    <p:sldId id="379" r:id="rId9"/>
    <p:sldId id="382" r:id="rId10"/>
    <p:sldId id="384" r:id="rId11"/>
    <p:sldId id="387" r:id="rId12"/>
    <p:sldId id="388" r:id="rId13"/>
    <p:sldId id="389" r:id="rId14"/>
    <p:sldId id="390" r:id="rId15"/>
    <p:sldId id="393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-8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2" name="yt_shape_10482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81" name="yt_image_1048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4" name="yt_shape_10484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它们从左到右的顺序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的顺序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2166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的数小于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有理数比较大小的规定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06ac,isEnd"/>
              </a:rPr>
              <a:t>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绝对值大的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1BA127-EF05-DA44-F40C-CEAFE4AE3A54}"/>
              </a:ext>
            </a:extLst>
          </p:cNvPr>
          <p:cNvSpPr txBox="1"/>
          <p:nvPr/>
        </p:nvSpPr>
        <p:spPr>
          <a:xfrm>
            <a:off x="8146307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B3AA6D-E916-9F57-3A72-05D1A2989778}"/>
              </a:ext>
            </a:extLst>
          </p:cNvPr>
          <p:cNvSpPr txBox="1"/>
          <p:nvPr/>
        </p:nvSpPr>
        <p:spPr>
          <a:xfrm>
            <a:off x="9365507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92D2A0-FDB7-00F9-80E2-8CE49CF82697}"/>
              </a:ext>
            </a:extLst>
          </p:cNvPr>
          <p:cNvSpPr txBox="1"/>
          <p:nvPr/>
        </p:nvSpPr>
        <p:spPr>
          <a:xfrm>
            <a:off x="10597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304ECA-A2FC-142A-EC06-642B00F5764A}"/>
              </a:ext>
            </a:extLst>
          </p:cNvPr>
          <p:cNvSpPr txBox="1"/>
          <p:nvPr/>
        </p:nvSpPr>
        <p:spPr>
          <a:xfrm>
            <a:off x="34981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950FC0-8664-73C0-3BAA-727A4A232A49}"/>
              </a:ext>
            </a:extLst>
          </p:cNvPr>
          <p:cNvSpPr txBox="1"/>
          <p:nvPr/>
        </p:nvSpPr>
        <p:spPr>
          <a:xfrm>
            <a:off x="7079507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3D872D-6DC1-8A78-133C-9F37B57FCCDD}"/>
              </a:ext>
            </a:extLst>
          </p:cNvPr>
          <p:cNvSpPr txBox="1"/>
          <p:nvPr/>
        </p:nvSpPr>
        <p:spPr>
          <a:xfrm>
            <a:off x="8908307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7AD089F-20C7-3C74-E2C7-7976480C8DE0}"/>
              </a:ext>
            </a:extLst>
          </p:cNvPr>
          <p:cNvSpPr txBox="1"/>
          <p:nvPr/>
        </p:nvSpPr>
        <p:spPr>
          <a:xfrm>
            <a:off x="1059708" y="297724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CFAB54F-7E6A-70CB-1501-BF7FACDBA0B8}"/>
              </a:ext>
            </a:extLst>
          </p:cNvPr>
          <p:cNvSpPr txBox="1"/>
          <p:nvPr/>
        </p:nvSpPr>
        <p:spPr>
          <a:xfrm>
            <a:off x="7003307" y="297724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反而小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6" name="yt_shape_1054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  <a:t/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547" name="yt_image_10547" title="H_18.5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40" y="2060848"/>
            <a:ext cx="2579227" cy="337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BFF10B-B361-9B03-74C9-9E7902E3363D}"/>
              </a:ext>
            </a:extLst>
          </p:cNvPr>
          <p:cNvSpPr txBox="1"/>
          <p:nvPr/>
        </p:nvSpPr>
        <p:spPr>
          <a:xfrm>
            <a:off x="11060957" y="853194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4f767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84B096-2D43-765D-9EB5-F1607D59AD37}"/>
              </a:ext>
            </a:extLst>
          </p:cNvPr>
          <p:cNvSpPr txBox="1"/>
          <p:nvPr/>
        </p:nvSpPr>
        <p:spPr>
          <a:xfrm>
            <a:off x="450108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33741F-4A0A-37CC-47F0-3873B0B5FEFB}"/>
              </a:ext>
            </a:extLst>
          </p:cNvPr>
          <p:cNvSpPr txBox="1"/>
          <p:nvPr/>
        </p:nvSpPr>
        <p:spPr>
          <a:xfrm>
            <a:off x="237415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9" name="yt_shape_10549"/>
          <p:cNvSpPr txBox="1"/>
          <p:nvPr/>
        </p:nvSpPr>
        <p:spPr>
          <a:xfrm>
            <a:off x="540000" y="900000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550" name="yt_shape_10550"/>
          <p:cNvSpPr txBox="1"/>
          <p:nvPr/>
        </p:nvSpPr>
        <p:spPr>
          <a:xfrm>
            <a:off x="540000" y="1379303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0551" name="yt_shape_10551"/>
          <p:cNvSpPr txBox="1"/>
          <p:nvPr/>
        </p:nvSpPr>
        <p:spPr>
          <a:xfrm>
            <a:off x="540000" y="1858606"/>
            <a:ext cx="600164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｜＜－（＋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52" name="yt_shape_10552"/>
              <p:cNvSpPr txBox="1"/>
              <p:nvPr/>
            </p:nvSpPr>
            <p:spPr>
              <a:xfrm>
                <a:off x="540000" y="3298172"/>
                <a:ext cx="4162999" cy="642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3100" b="0" i="0" u="none">
                    <a:solidFill>
                      <a:srgbClr val="1EE3CF"/>
                    </a:solidFill>
                    <a:effectLst/>
                    <a:latin typeface="Times New Roman" pitchFamily="31"/>
                    <a:ea typeface="Times New Roman" pitchFamily="31"/>
                    <a:sym typeface="Finished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0" u="none">
                    <a:solidFill>
                      <a:srgbClr val="1EE3CF"/>
                    </a:solidFill>
                    <a:effectLst/>
                    <a:latin typeface="Times New Roman" pitchFamily="31"/>
                    <a:ea typeface="Times New Roman" pitchFamily="31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52" name="yt_shape_10552" descr="{&quot;rangeId&quot;:24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8172"/>
                <a:ext cx="4162999" cy="642227"/>
              </a:xfrm>
              <a:prstGeom prst="rect">
                <a:avLst/>
              </a:prstGeom>
              <a:blipFill>
                <a:blip r:embed="rId2"/>
                <a:stretch>
                  <a:fillRect l="-4545" r="-3519" b="-1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54" name="yt_shape_10554"/>
              <p:cNvSpPr txBox="1"/>
              <p:nvPr/>
            </p:nvSpPr>
            <p:spPr>
              <a:xfrm>
                <a:off x="540000" y="3991187"/>
                <a:ext cx="5448607" cy="20035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3100" b="0" i="0" u="none">
                    <a:solidFill>
                      <a:srgbClr val="1EE3CF"/>
                    </a:solidFill>
                    <a:effectLst/>
                    <a:latin typeface="Times New Roman" pitchFamily="31"/>
                    <a:ea typeface="Times New Roman" pitchFamily="31"/>
                    <a:sym typeface="Finished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31"/>
                    <a:ea typeface="Times New Roman" pitchFamily="31"/>
                    <a:sym typeface="Finished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）＜－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31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31"/>
                    <a:ea typeface="Times New Roman" pitchFamily="31"/>
                    <a:sym typeface="Finished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31"/>
                    <a:ea typeface="Times New Roman" pitchFamily="31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54" name="yt_shape_10554" descr="{&quot;rangeId&quot;:24,&quot;mathAnswerShape&quot;:1,&quot;ImageText&quot;:&quot;1&quot;,&quot;MattsId_32&quot;:1,&quot;MattsId_33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1187"/>
                <a:ext cx="5448607" cy="2003562"/>
              </a:xfrm>
              <a:prstGeom prst="rect">
                <a:avLst/>
              </a:prstGeom>
              <a:blipFill>
                <a:blip r:embed="rId3"/>
                <a:stretch>
                  <a:fillRect l="-3471" r="-2464" b="-4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3605677">
            <a:extLst>
              <a:ext uri="{FF2B5EF4-FFF2-40B4-BE49-F238E27FC236}">
                <a16:creationId xmlns:a16="http://schemas.microsoft.com/office/drawing/2014/main" id="{F33FDF7A-8066-17C4-909E-1832A961FA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275" y="3471730"/>
            <a:ext cx="98489" cy="288901"/>
          </a:xfrm>
          <a:prstGeom prst="rect">
            <a:avLst/>
          </a:prstGeom>
        </p:spPr>
      </p:pic>
      <p:pic>
        <p:nvPicPr>
          <p:cNvPr id="5" name="yt_shape_1722173605710">
            <a:extLst>
              <a:ext uri="{FF2B5EF4-FFF2-40B4-BE49-F238E27FC236}">
                <a16:creationId xmlns:a16="http://schemas.microsoft.com/office/drawing/2014/main" id="{C8217772-8447-CE62-C367-C8DD159A7C0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713" y="3546237"/>
            <a:ext cx="47688" cy="13988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0A0C62-94AB-872F-A023-BA07CE74AF2C}"/>
              </a:ext>
            </a:extLst>
          </p:cNvPr>
          <p:cNvSpPr txBox="1"/>
          <p:nvPr/>
        </p:nvSpPr>
        <p:spPr>
          <a:xfrm>
            <a:off x="449989" y="1811800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140434-B6F8-2DE4-7A2C-8683CE66A41B}"/>
              </a:ext>
            </a:extLst>
          </p:cNvPr>
          <p:cNvSpPr txBox="1"/>
          <p:nvPr/>
        </p:nvSpPr>
        <p:spPr>
          <a:xfrm>
            <a:off x="449989" y="2287288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68EA6C-B07D-CC16-8830-3F96161B0950}"/>
              </a:ext>
            </a:extLst>
          </p:cNvPr>
          <p:cNvSpPr txBox="1"/>
          <p:nvPr/>
        </p:nvSpPr>
        <p:spPr>
          <a:xfrm>
            <a:off x="449989" y="2762776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｜＜－（＋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CD2C7CF-2069-A266-47F9-B9BA8EA93D77}"/>
                  </a:ext>
                </a:extLst>
              </p:cNvPr>
              <p:cNvSpPr txBox="1"/>
              <p:nvPr/>
            </p:nvSpPr>
            <p:spPr>
              <a:xfrm>
                <a:off x="449989" y="3944381"/>
                <a:ext cx="5575998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4, 'mathAnswerShape': 1, 'ImageText': '1', 'MattsId_32': 1, 'MattsId_33': 1}">
                <a:extLst>
                  <a:ext uri="{FF2B5EF4-FFF2-40B4-BE49-F238E27FC236}">
                    <a16:creationId xmlns:a16="http://schemas.microsoft.com/office/drawing/2014/main" id="{ECD2C7CF-2069-A266-47F9-B9BA8EA93D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4381"/>
                <a:ext cx="5575998" cy="766839"/>
              </a:xfrm>
              <a:prstGeom prst="rect">
                <a:avLst/>
              </a:prstGeom>
              <a:blipFill>
                <a:blip r:embed="rId8"/>
                <a:stretch>
                  <a:fillRect l="-1749" r="-163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2325410-3910-3FFA-ABB8-84FCE7527EC8}"/>
                  </a:ext>
                </a:extLst>
              </p:cNvPr>
              <p:cNvSpPr txBox="1"/>
              <p:nvPr/>
            </p:nvSpPr>
            <p:spPr>
              <a:xfrm>
                <a:off x="401580" y="4617608"/>
                <a:ext cx="2027608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 hangingPunct="0">
                  <a:lnSpc>
                    <a:spcPct val="129999"/>
                  </a:lnSpc>
                  <a:defRPr/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｜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2325410-3910-3FFA-ABB8-84FCE7527E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580" y="4617608"/>
                <a:ext cx="2027608" cy="768554"/>
              </a:xfrm>
              <a:prstGeom prst="rect">
                <a:avLst/>
              </a:prstGeom>
              <a:blipFill>
                <a:blip r:embed="rId9"/>
                <a:stretch>
                  <a:fillRect l="-4819" r="-12651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A7034A6-BEC4-2F30-5691-AF74A9FC7F8C}"/>
                  </a:ext>
                </a:extLst>
              </p:cNvPr>
              <p:cNvSpPr txBox="1"/>
              <p:nvPr/>
            </p:nvSpPr>
            <p:spPr>
              <a:xfrm>
                <a:off x="449989" y="5336805"/>
                <a:ext cx="4781915" cy="7112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）＜－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 ｜－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A7034A6-BEC4-2F30-5691-AF74A9FC7F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36805"/>
                <a:ext cx="4781915" cy="711264"/>
              </a:xfrm>
              <a:prstGeom prst="rect">
                <a:avLst/>
              </a:prstGeom>
              <a:blipFill>
                <a:blip r:embed="rId10"/>
                <a:stretch>
                  <a:fillRect l="-2041" r="-1658" b="-3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10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6" name="yt_shape_1055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表示的数按从小到大的顺序用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559" name="yt_image_10559" title="H_34.4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431" y="2010970"/>
            <a:ext cx="4079568" cy="43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61" name="yt_shape_10561"/>
          <p:cNvSpPr txBox="1"/>
          <p:nvPr/>
        </p:nvSpPr>
        <p:spPr>
          <a:xfrm>
            <a:off x="540119" y="2499430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若将原点改为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所对应的数分别为多少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74f8"/>
              </a:rPr>
              <a:t>将这些数按从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小到大的顺序用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连接为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改变原点位置后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所表示的数的大小顺序改变了吗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0ac9"/>
              </a:rPr>
              <a:t>这说明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了数轴的什么性质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4" name="yt_shape_10566"/>
          <p:cNvSpPr txBox="1"/>
          <p:nvPr/>
        </p:nvSpPr>
        <p:spPr>
          <a:xfrm>
            <a:off x="540119" y="5495258"/>
            <a:ext cx="96180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没有改变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说明数轴上表示的数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右边的数总比左边的数大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2219B3-3FBF-3125-C143-89557FD354F1}"/>
              </a:ext>
            </a:extLst>
          </p:cNvPr>
          <p:cNvSpPr txBox="1"/>
          <p:nvPr/>
        </p:nvSpPr>
        <p:spPr>
          <a:xfrm>
            <a:off x="450108" y="1804170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3BF7E5-3435-F995-6BBF-F39A6520FE55}"/>
              </a:ext>
            </a:extLst>
          </p:cNvPr>
          <p:cNvSpPr txBox="1"/>
          <p:nvPr/>
        </p:nvSpPr>
        <p:spPr>
          <a:xfrm>
            <a:off x="450108" y="3403600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40B021-D81D-1667-65C8-8E8B00BC69FD}"/>
              </a:ext>
            </a:extLst>
          </p:cNvPr>
          <p:cNvSpPr txBox="1"/>
          <p:nvPr/>
        </p:nvSpPr>
        <p:spPr>
          <a:xfrm>
            <a:off x="450108" y="3879088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 build="allAtOnce"/>
      <p:bldP spid="3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0" name="yt_shape_10570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69" name="yt_image_10569" title="H_50.9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72" name="yt_shape_10572"/>
          <p:cNvSpPr txBox="1"/>
          <p:nvPr/>
        </p:nvSpPr>
        <p:spPr>
          <a:xfrm>
            <a:off x="540119" y="1546795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某工厂生产一批螺帽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根据产品质量要求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9c38"/>
              </a:rPr>
              <a:t>螺帽的内径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毫米误差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抽查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只螺帽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超过规定内径的毫米数记作正数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5478"/>
              </a:rPr>
              <a:t>不足规定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内径的毫米数记作负数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检查结果如下表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毫米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0573" name="yt_table_10573" title="H_44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209523"/>
              </p:ext>
            </p:extLst>
          </p:nvPr>
        </p:nvGraphicFramePr>
        <p:xfrm>
          <a:off x="540000" y="3122246"/>
          <a:ext cx="11111997" cy="56692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575" name="yt_shape_10575"/>
          <p:cNvSpPr txBox="1"/>
          <p:nvPr/>
        </p:nvSpPr>
        <p:spPr>
          <a:xfrm>
            <a:off x="540119" y="3959049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指出哪些产品是合乎要求的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即在误差范围内的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030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030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018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018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31cb4"/>
              </a:rPr>
              <a:t>＜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，｜＋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026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026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025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025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3_e2e96"/>
              </a:rPr>
              <a:t>，｜＋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015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015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所以螺帽内径检查结果误差为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018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毫米和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015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1_1e26b"/>
              </a:rPr>
              <a:t>毫米的这两个螺帽是合乎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要求的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67758E-971F-6FFD-0934-5C11560A2069}"/>
              </a:ext>
            </a:extLst>
          </p:cNvPr>
          <p:cNvSpPr txBox="1"/>
          <p:nvPr/>
        </p:nvSpPr>
        <p:spPr>
          <a:xfrm>
            <a:off x="450108" y="4387731"/>
            <a:ext cx="1097448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030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030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，｜－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018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018</a:t>
            </a:r>
            <a:r>
              <a:rPr kumimoji="0" lang="zh-CN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31cb4"/>
              </a:rPr>
              <a:t>＜</a:t>
            </a:r>
            <a:r>
              <a:rPr lang="en-US" altLang="zh-CN" sz="2400" spc="15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0</a:t>
            </a:r>
            <a:r>
              <a:rPr lang="en-US" altLang="zh-CN" sz="2400" spc="15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spc="15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02</a:t>
            </a:r>
            <a:r>
              <a:rPr lang="zh-CN" altLang="zh-CN" sz="2400" spc="15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617C17-2A2B-D8F4-77E5-F7A17067CF36}"/>
              </a:ext>
            </a:extLst>
          </p:cNvPr>
          <p:cNvSpPr txBox="1"/>
          <p:nvPr/>
        </p:nvSpPr>
        <p:spPr>
          <a:xfrm>
            <a:off x="450108" y="4863219"/>
            <a:ext cx="10695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026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026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，｜－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025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025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</a:t>
            </a:r>
            <a:r>
              <a:rPr kumimoji="0" lang="zh-CN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3_e2e96"/>
              </a:rPr>
              <a:t>，｜＋</a:t>
            </a:r>
            <a:r>
              <a:rPr lang="en-US" altLang="zh-CN" sz="2400" spc="15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0</a:t>
            </a:r>
            <a:r>
              <a:rPr lang="en-US" altLang="zh-CN" sz="2400" spc="15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spc="15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015</a:t>
            </a:r>
            <a:r>
              <a:rPr lang="zh-CN" altLang="zh-CN" sz="2400" spc="15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｜＝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620447-E206-96CC-CBD6-095CB00EFABE}"/>
              </a:ext>
            </a:extLst>
          </p:cNvPr>
          <p:cNvSpPr txBox="1"/>
          <p:nvPr/>
        </p:nvSpPr>
        <p:spPr>
          <a:xfrm>
            <a:off x="450108" y="5338707"/>
            <a:ext cx="387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015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C2B2A7-ED44-FA43-B39F-AB2567A7627B}"/>
              </a:ext>
            </a:extLst>
          </p:cNvPr>
          <p:cNvSpPr txBox="1"/>
          <p:nvPr/>
        </p:nvSpPr>
        <p:spPr>
          <a:xfrm>
            <a:off x="450108" y="5814195"/>
            <a:ext cx="11381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所以螺帽内径检查结果误差为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毫米和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1_1e26b"/>
              </a:rPr>
              <a:t>毫米的这两个螺帽是合乎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046283-26B1-E478-71E2-94682D09910D}"/>
              </a:ext>
            </a:extLst>
          </p:cNvPr>
          <p:cNvSpPr txBox="1"/>
          <p:nvPr/>
        </p:nvSpPr>
        <p:spPr>
          <a:xfrm>
            <a:off x="450108" y="6289683"/>
            <a:ext cx="1323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要求的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7" name="yt_shape_10577"/>
          <p:cNvSpPr txBox="1"/>
          <p:nvPr/>
        </p:nvSpPr>
        <p:spPr>
          <a:xfrm>
            <a:off x="540000" y="900000"/>
            <a:ext cx="1015662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指出合乎要求的产品中哪个质量好一些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并用绝对值的知识进行说明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所以螺帽内径检查结果误差是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毫米的这个螺帽质量好一些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32B674-2463-A61F-411D-566019B0B449}"/>
              </a:ext>
            </a:extLst>
          </p:cNvPr>
          <p:cNvSpPr txBox="1"/>
          <p:nvPr/>
        </p:nvSpPr>
        <p:spPr>
          <a:xfrm>
            <a:off x="449989" y="1328682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8D3BBC-54F4-36A2-E894-0AC147CCF4EA}"/>
              </a:ext>
            </a:extLst>
          </p:cNvPr>
          <p:cNvSpPr txBox="1"/>
          <p:nvPr/>
        </p:nvSpPr>
        <p:spPr>
          <a:xfrm>
            <a:off x="449989" y="1804170"/>
            <a:ext cx="901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所以螺帽内径检查结果误差是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毫米的这个螺帽质量好一些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" name="yt_shape_10487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86" name="yt_image_10486" title="H_51.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489"/>
          <p:cNvSpPr txBox="1"/>
          <p:nvPr/>
        </p:nvSpPr>
        <p:spPr>
          <a:xfrm>
            <a:off x="540000" y="1744952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利用数轴比较大小</a:t>
            </a:r>
          </a:p>
        </p:txBody>
      </p:sp>
      <p:sp>
        <p:nvSpPr>
          <p:cNvPr id="5" name="yt_shape_10490"/>
          <p:cNvSpPr txBox="1"/>
          <p:nvPr/>
        </p:nvSpPr>
        <p:spPr>
          <a:xfrm>
            <a:off x="540000" y="2244517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下列判断正确的是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6" name="yt_table_1049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0856333"/>
              </p:ext>
            </p:extLst>
          </p:nvPr>
        </p:nvGraphicFramePr>
        <p:xfrm>
          <a:off x="540056" y="2953512"/>
          <a:ext cx="9543416" cy="475488"/>
        </p:xfrm>
        <a:graphic>
          <a:graphicData uri="http://schemas.openxmlformats.org/drawingml/2006/table">
            <a:tbl>
              <a:tblPr/>
              <a:tblGrid>
                <a:gridCol w="2660968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  <a:gridCol w="2643505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  <a:gridCol w="2576830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  <a:gridCol w="1662113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</a:tbl>
          </a:graphicData>
        </a:graphic>
      </p:graphicFrame>
      <p:pic>
        <p:nvPicPr>
          <p:cNvPr id="7" name="yt_image_10491_skip" title="H_18.0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5721" y="2723820"/>
            <a:ext cx="2198592" cy="22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0494"/>
          <p:cNvSpPr txBox="1"/>
          <p:nvPr/>
        </p:nvSpPr>
        <p:spPr>
          <a:xfrm>
            <a:off x="540119" y="34796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在数轴上对应的点的位置如图所示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628a"/>
              </a:rPr>
              <a:t>则这四个数中最大的数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9" name="yt_table_1049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327602"/>
              </p:ext>
            </p:extLst>
          </p:nvPr>
        </p:nvGraphicFramePr>
        <p:xfrm>
          <a:off x="540056" y="4699266"/>
          <a:ext cx="9057641" cy="475488"/>
        </p:xfrm>
        <a:graphic>
          <a:graphicData uri="http://schemas.openxmlformats.org/drawingml/2006/table">
            <a:tbl>
              <a:tblPr/>
              <a:tblGrid>
                <a:gridCol w="2660968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  <a:gridCol w="2643505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  <a:gridCol w="2576830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  <a:gridCol w="1176338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1"/>
                  </a:ext>
                </a:extLst>
              </a:tr>
            </a:tbl>
          </a:graphicData>
        </a:graphic>
      </p:graphicFrame>
      <p:pic>
        <p:nvPicPr>
          <p:cNvPr id="10" name="yt_image_10495_skip" title="H_37.0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7336" y="4146549"/>
            <a:ext cx="2597327" cy="45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0498"/>
          <p:cNvSpPr txBox="1"/>
          <p:nvPr/>
        </p:nvSpPr>
        <p:spPr>
          <a:xfrm>
            <a:off x="540119" y="523540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白银市中考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下列各点表示的数中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a923f"/>
              </a:rPr>
              <a:t>小的数所对应的点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a923f"/>
              </a:rPr>
              <a:t>是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" name="yt_table_1050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65973"/>
              </p:ext>
            </p:extLst>
          </p:nvPr>
        </p:nvGraphicFramePr>
        <p:xfrm>
          <a:off x="540056" y="6245180"/>
          <a:ext cx="9506903" cy="475488"/>
        </p:xfrm>
        <a:graphic>
          <a:graphicData uri="http://schemas.openxmlformats.org/drawingml/2006/table">
            <a:tbl>
              <a:tblPr/>
              <a:tblGrid>
                <a:gridCol w="2660968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  <a:gridCol w="2643505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  <a:gridCol w="2576830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</a:tbl>
          </a:graphicData>
        </a:graphic>
      </p:graphicFrame>
      <p:pic>
        <p:nvPicPr>
          <p:cNvPr id="13" name="yt_image_10499_skip" title="H_32.7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77782" y="5788653"/>
            <a:ext cx="3234470" cy="416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shape_1722173604960">
            <a:extLst>
              <a:ext uri="{FF2B5EF4-FFF2-40B4-BE49-F238E27FC236}">
                <a16:creationId xmlns:a16="http://schemas.microsoft.com/office/drawing/2014/main" id="{BB82A12E-3726-EB69-718F-900FE27C411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94986"/>
            <a:ext cx="1276542" cy="34436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B85742C-4452-1978-6D3E-1F36FA3AC4E6}"/>
              </a:ext>
            </a:extLst>
          </p:cNvPr>
          <p:cNvSpPr txBox="1"/>
          <p:nvPr/>
        </p:nvSpPr>
        <p:spPr>
          <a:xfrm>
            <a:off x="4793389" y="219771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B739853-7E08-34F1-72EA-52803C1778DD}"/>
              </a:ext>
            </a:extLst>
          </p:cNvPr>
          <p:cNvSpPr txBox="1"/>
          <p:nvPr/>
        </p:nvSpPr>
        <p:spPr>
          <a:xfrm>
            <a:off x="1364508" y="39083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18CC746-F1FA-BF84-4047-A1E63B0DE9E2}"/>
              </a:ext>
            </a:extLst>
          </p:cNvPr>
          <p:cNvSpPr txBox="1"/>
          <p:nvPr/>
        </p:nvSpPr>
        <p:spPr>
          <a:xfrm>
            <a:off x="11064552" y="52329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02" name="yt_shape_10502"/>
              <p:cNvSpPr txBox="1"/>
              <p:nvPr/>
            </p:nvSpPr>
            <p:spPr>
              <a:xfrm>
                <a:off x="540119" y="900000"/>
                <a:ext cx="11492915" cy="10924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在数轴上表示出下列各数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5ce7f"/>
                  </a:rPr>
                  <a:t>号将它们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连接起来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02" name="yt_shape_10502" descr="{&quot;rangeId&quot;: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92479"/>
              </a:xfrm>
              <a:prstGeom prst="rect">
                <a:avLst/>
              </a:prstGeom>
              <a:blipFill>
                <a:blip r:embed="rId2"/>
                <a:stretch>
                  <a:fillRect l="-1701" r="-384" b="-15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04" name="yt_shape_10504"/>
              <p:cNvSpPr txBox="1"/>
              <p:nvPr/>
            </p:nvSpPr>
            <p:spPr>
              <a:xfrm>
                <a:off x="540000" y="2043267"/>
                <a:ext cx="4924425" cy="14614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41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41"/>
                    <a:ea typeface="Times New Roman" pitchFamily="41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                                       </a:t>
                </a:r>
                <a:r>
                  <a:rPr lang="en-US" altLang="zh-CN" sz="7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7"/>
                    <a:ea typeface="宋体" pitchFamily="7"/>
                    <a:sym typeface="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04" name="yt_shape_10504" descr="{&quot;rangeId&quot;:8,&quot;mathAnswerShape&quot;:1,&quot;ImageText&quot;:&quot;1&quot;,&quot;MattsId_27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43267"/>
                <a:ext cx="4924425" cy="1461426"/>
              </a:xfrm>
              <a:prstGeom prst="rect">
                <a:avLst/>
              </a:prstGeom>
              <a:blipFill>
                <a:blip r:embed="rId3"/>
                <a:stretch>
                  <a:fillRect l="-3841" r="-2850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3605035">
            <a:extLst>
              <a:ext uri="{FF2B5EF4-FFF2-40B4-BE49-F238E27FC236}">
                <a16:creationId xmlns:a16="http://schemas.microsoft.com/office/drawing/2014/main" id="{0007023D-BAE7-D914-53F7-79ACC92D9F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600" y="2119324"/>
            <a:ext cx="4267392" cy="660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D588EDE-1CB6-1D53-66A6-17CE0CF56262}"/>
              </a:ext>
            </a:extLst>
          </p:cNvPr>
          <p:cNvSpPr txBox="1"/>
          <p:nvPr/>
        </p:nvSpPr>
        <p:spPr>
          <a:xfrm>
            <a:off x="449989" y="1996461"/>
            <a:ext cx="5056886" cy="9059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41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41"/>
                <a:ea typeface="Times New Roman" pitchFamily="41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                                              </a:t>
            </a:r>
            <a:r>
              <a:rPr kumimoji="0" lang="en-US" altLang="zh-CN" sz="7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7"/>
                <a:ea typeface="宋体" pitchFamily="7"/>
                <a:cs typeface="+mn-cs"/>
                <a:sym typeface="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42B0DC0-DB31-FC97-10E8-C153BAA97BB3}"/>
                  </a:ext>
                </a:extLst>
              </p:cNvPr>
              <p:cNvSpPr txBox="1"/>
              <p:nvPr/>
            </p:nvSpPr>
            <p:spPr>
              <a:xfrm>
                <a:off x="449989" y="2808753"/>
                <a:ext cx="4213923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mathAnswerShape': 1, 'ImageText': '1', 'MattsId_27': 1}">
                <a:extLst>
                  <a:ext uri="{FF2B5EF4-FFF2-40B4-BE49-F238E27FC236}">
                    <a16:creationId xmlns:a16="http://schemas.microsoft.com/office/drawing/2014/main" id="{F42B0DC0-DB31-FC97-10E8-C153BAA97B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08753"/>
                <a:ext cx="4213923" cy="728612"/>
              </a:xfrm>
              <a:prstGeom prst="rect">
                <a:avLst/>
              </a:prstGeom>
              <a:blipFill>
                <a:blip r:embed="rId5"/>
                <a:stretch>
                  <a:fillRect l="-2315" r="-231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6" name="yt_shape_10506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利用法则比较大小</a:t>
            </a:r>
          </a:p>
        </p:txBody>
      </p:sp>
      <p:sp>
        <p:nvSpPr>
          <p:cNvPr id="10507" name="yt_shape_10507"/>
          <p:cNvSpPr txBox="1"/>
          <p:nvPr/>
        </p:nvSpPr>
        <p:spPr>
          <a:xfrm>
            <a:off x="540000" y="1399565"/>
            <a:ext cx="84558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08" name="yt_table_1050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167514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</a:tbl>
          </a:graphicData>
        </a:graphic>
      </p:graphicFrame>
      <p:sp>
        <p:nvSpPr>
          <p:cNvPr id="10510" name="yt_shape_10510"/>
          <p:cNvSpPr txBox="1"/>
          <p:nvPr/>
        </p:nvSpPr>
        <p:spPr>
          <a:xfrm>
            <a:off x="540000" y="2405039"/>
            <a:ext cx="87636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绍兴市中考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11" name="yt_table_105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893275"/>
              </p:ext>
            </p:extLst>
          </p:nvPr>
        </p:nvGraphicFramePr>
        <p:xfrm>
          <a:off x="540056" y="2884342"/>
          <a:ext cx="69284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</a:tbl>
          </a:graphicData>
        </a:graphic>
      </p:graphicFrame>
      <p:sp>
        <p:nvSpPr>
          <p:cNvPr id="10513" name="yt_shape_10513"/>
          <p:cNvSpPr txBox="1"/>
          <p:nvPr/>
        </p:nvSpPr>
        <p:spPr>
          <a:xfrm>
            <a:off x="540000" y="3885896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14" name="yt_table_10514" title="H_100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4233128"/>
                  </p:ext>
                </p:extLst>
              </p:nvPr>
            </p:nvGraphicFramePr>
            <p:xfrm>
              <a:off x="540056" y="4365199"/>
              <a:ext cx="6585586" cy="1357059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  <a:gridCol w="2366963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514" name="yt_table_10514" descr="{&quot;rangeId&quot;:12,&quot;type&quot;:&quot;Option&quot;}" title="H_100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4233128"/>
                  </p:ext>
                </p:extLst>
              </p:nvPr>
            </p:nvGraphicFramePr>
            <p:xfrm>
              <a:off x="540056" y="4365199"/>
              <a:ext cx="6585586" cy="1278827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  <a:gridCol w="2366963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56214" b="-1182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7892" b="-1182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6"/>
                      </a:ext>
                    </a:extLst>
                  </a:tr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8113" r="-5621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7892" t="-98113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73605276">
            <a:extLst>
              <a:ext uri="{FF2B5EF4-FFF2-40B4-BE49-F238E27FC236}">
                <a16:creationId xmlns:a16="http://schemas.microsoft.com/office/drawing/2014/main" id="{1FCE3999-6CEB-A53D-F6C9-426F519C1D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143DEF-EC89-C020-6C20-B15E3A88A2CD}"/>
              </a:ext>
            </a:extLst>
          </p:cNvPr>
          <p:cNvSpPr txBox="1"/>
          <p:nvPr/>
        </p:nvSpPr>
        <p:spPr>
          <a:xfrm>
            <a:off x="79937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18ED9A-FE4B-1FA3-BC2F-995CBD92DE19}"/>
              </a:ext>
            </a:extLst>
          </p:cNvPr>
          <p:cNvSpPr txBox="1"/>
          <p:nvPr/>
        </p:nvSpPr>
        <p:spPr>
          <a:xfrm>
            <a:off x="8298589" y="23582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472760-181E-1F06-F1A8-15F5E5427567}"/>
              </a:ext>
            </a:extLst>
          </p:cNvPr>
          <p:cNvSpPr txBox="1"/>
          <p:nvPr/>
        </p:nvSpPr>
        <p:spPr>
          <a:xfrm>
            <a:off x="4183789" y="38390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15" name="yt_shape_10515"/>
              <p:cNvSpPr txBox="1"/>
              <p:nvPr/>
            </p:nvSpPr>
            <p:spPr>
              <a:xfrm>
                <a:off x="540000" y="900000"/>
                <a:ext cx="6145913" cy="5630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比较下列各组数的大小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｜；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）＞｜－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15" name="yt_shape_105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45913" cy="5630003"/>
              </a:xfrm>
              <a:prstGeom prst="rect">
                <a:avLst/>
              </a:prstGeom>
              <a:blipFill>
                <a:blip r:embed="rId2"/>
                <a:stretch>
                  <a:fillRect l="-3075" t="-975" r="-1984" b="-2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A96C13F-26A5-BE6E-817B-DD8DF966469A}"/>
              </a:ext>
            </a:extLst>
          </p:cNvPr>
          <p:cNvSpPr txBox="1"/>
          <p:nvPr/>
        </p:nvSpPr>
        <p:spPr>
          <a:xfrm>
            <a:off x="2431189" y="1328682"/>
            <a:ext cx="789686" cy="7670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B55EE0-3C03-AC05-E6C9-D95884620B99}"/>
              </a:ext>
            </a:extLst>
          </p:cNvPr>
          <p:cNvSpPr txBox="1"/>
          <p:nvPr/>
        </p:nvSpPr>
        <p:spPr>
          <a:xfrm>
            <a:off x="5398227" y="1328682"/>
            <a:ext cx="789685" cy="7670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60C8EEF-4807-B5D9-959B-614F68C65A7C}"/>
                  </a:ext>
                </a:extLst>
              </p:cNvPr>
              <p:cNvSpPr txBox="1"/>
              <p:nvPr/>
            </p:nvSpPr>
            <p:spPr>
              <a:xfrm>
                <a:off x="6055452" y="1328682"/>
                <a:ext cx="356299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60C8EEF-4807-B5D9-959B-614F68C65A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5452" y="1328682"/>
                <a:ext cx="356299" cy="7670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8BD18C3-E1A0-DF2C-138E-3CE75922D9A0}"/>
              </a:ext>
            </a:extLst>
          </p:cNvPr>
          <p:cNvSpPr txBox="1"/>
          <p:nvPr/>
        </p:nvSpPr>
        <p:spPr>
          <a:xfrm>
            <a:off x="2045427" y="2002100"/>
            <a:ext cx="789685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66626E-7341-397C-F1DA-701F69ADAE2F}"/>
              </a:ext>
            </a:extLst>
          </p:cNvPr>
          <p:cNvSpPr txBox="1"/>
          <p:nvPr/>
        </p:nvSpPr>
        <p:spPr>
          <a:xfrm>
            <a:off x="5317264" y="2002100"/>
            <a:ext cx="789686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78C5F6-D31E-AF58-8F84-0A814CEB7E61}"/>
              </a:ext>
            </a:extLst>
          </p:cNvPr>
          <p:cNvSpPr txBox="1"/>
          <p:nvPr/>
        </p:nvSpPr>
        <p:spPr>
          <a:xfrm>
            <a:off x="449989" y="3626938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8D3055-1098-C767-86D1-315DBA8B6B6A}"/>
              </a:ext>
            </a:extLst>
          </p:cNvPr>
          <p:cNvSpPr txBox="1"/>
          <p:nvPr/>
        </p:nvSpPr>
        <p:spPr>
          <a:xfrm>
            <a:off x="449989" y="410242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F28A719-C6D6-FCD5-AEEA-A2DE1DFCEB79}"/>
              </a:ext>
            </a:extLst>
          </p:cNvPr>
          <p:cNvSpPr txBox="1"/>
          <p:nvPr/>
        </p:nvSpPr>
        <p:spPr>
          <a:xfrm>
            <a:off x="449989" y="5053402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0388905-B8DA-F81A-ECC1-33407D1DE34E}"/>
              </a:ext>
            </a:extLst>
          </p:cNvPr>
          <p:cNvSpPr txBox="1"/>
          <p:nvPr/>
        </p:nvSpPr>
        <p:spPr>
          <a:xfrm>
            <a:off x="449989" y="552889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013402-BBE8-5BDA-5C00-7505B308F689}"/>
              </a:ext>
            </a:extLst>
          </p:cNvPr>
          <p:cNvSpPr txBox="1"/>
          <p:nvPr/>
        </p:nvSpPr>
        <p:spPr>
          <a:xfrm>
            <a:off x="449989" y="6004378"/>
            <a:ext cx="3685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）＞｜－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25" name="yt_shape_10525"/>
              <p:cNvSpPr txBox="1"/>
              <p:nvPr/>
            </p:nvSpPr>
            <p:spPr>
              <a:xfrm>
                <a:off x="540000" y="900000"/>
                <a:ext cx="7867538" cy="20268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，｜－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25" name="yt_shape_10525" descr="{&quot;rangeId&quot;:3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67538" cy="2026837"/>
              </a:xfrm>
              <a:prstGeom prst="rect">
                <a:avLst/>
              </a:prstGeom>
              <a:blipFill>
                <a:blip r:embed="rId2"/>
                <a:stretch>
                  <a:fillRect l="-2403" r="-1318" b="-30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819E478-81CF-DC37-405A-C0777A1D9749}"/>
                  </a:ext>
                </a:extLst>
              </p:cNvPr>
              <p:cNvSpPr txBox="1"/>
              <p:nvPr/>
            </p:nvSpPr>
            <p:spPr>
              <a:xfrm>
                <a:off x="449989" y="1535375"/>
                <a:ext cx="7971537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，｜－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0}">
                <a:extLst>
                  <a:ext uri="{FF2B5EF4-FFF2-40B4-BE49-F238E27FC236}">
                    <a16:creationId xmlns:a16="http://schemas.microsoft.com/office/drawing/2014/main" id="{7819E478-81CF-DC37-405A-C0777A1D97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7971537" cy="775792"/>
              </a:xfrm>
              <a:prstGeom prst="rect">
                <a:avLst/>
              </a:prstGeom>
              <a:blipFill>
                <a:blip r:embed="rId3"/>
                <a:stretch>
                  <a:fillRect l="-1224" r="-1148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0715C4-42C6-16DF-3F6E-F821D9E63CF0}"/>
                  </a:ext>
                </a:extLst>
              </p:cNvPr>
              <p:cNvSpPr txBox="1"/>
              <p:nvPr/>
            </p:nvSpPr>
            <p:spPr>
              <a:xfrm>
                <a:off x="449989" y="2217555"/>
                <a:ext cx="2304161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0}">
                <a:extLst>
                  <a:ext uri="{FF2B5EF4-FFF2-40B4-BE49-F238E27FC236}">
                    <a16:creationId xmlns:a16="http://schemas.microsoft.com/office/drawing/2014/main" id="{210715C4-42C6-16DF-3F6E-F821D9E63C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17555"/>
                <a:ext cx="2304161" cy="736486"/>
              </a:xfrm>
              <a:prstGeom prst="rect">
                <a:avLst/>
              </a:prstGeom>
              <a:blipFill>
                <a:blip r:embed="rId4"/>
                <a:stretch>
                  <a:fillRect l="-4233" r="-3968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9" name="yt_shape_10529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有理数大小比较的实际应用</a:t>
            </a:r>
          </a:p>
        </p:txBody>
      </p:sp>
      <p:sp>
        <p:nvSpPr>
          <p:cNvPr id="10530" name="yt_shape_1053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冬季某天我国三个城市的最高气温分别是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07e3"/>
              </a:rPr>
              <a:t>借用数轴把它们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从高到低排列正确的是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31" name="yt_table_105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055419"/>
              </p:ext>
            </p:extLst>
          </p:nvPr>
        </p:nvGraphicFramePr>
        <p:xfrm>
          <a:off x="540056" y="2359000"/>
          <a:ext cx="8228330" cy="950976"/>
        </p:xfrm>
        <a:graphic>
          <a:graphicData uri="http://schemas.openxmlformats.org/drawingml/2006/table">
            <a:tbl>
              <a:tblPr/>
              <a:tblGrid>
                <a:gridCol w="4580255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  <a:gridCol w="3648075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</a:tbl>
          </a:graphicData>
        </a:graphic>
      </p:graphicFrame>
      <p:sp>
        <p:nvSpPr>
          <p:cNvPr id="10533" name="yt_shape_10533"/>
          <p:cNvSpPr txBox="1"/>
          <p:nvPr/>
        </p:nvSpPr>
        <p:spPr>
          <a:xfrm>
            <a:off x="540119" y="336055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丙三个盆地的海拔高度分别是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4a73,isEnd"/>
              </a:rPr>
              <a:t>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地的地势较高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605359">
            <a:extLst>
              <a:ext uri="{FF2B5EF4-FFF2-40B4-BE49-F238E27FC236}">
                <a16:creationId xmlns:a16="http://schemas.microsoft.com/office/drawing/2014/main" id="{697CF12C-B4C6-6DCB-D978-B8F2522C1E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255B50-3DF9-5CF5-A12D-928AADF73A0B}"/>
              </a:ext>
            </a:extLst>
          </p:cNvPr>
          <p:cNvSpPr txBox="1"/>
          <p:nvPr/>
        </p:nvSpPr>
        <p:spPr>
          <a:xfrm>
            <a:off x="4107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2AA1A7-C040-5EE3-1A4A-C22CEE669FA0}"/>
              </a:ext>
            </a:extLst>
          </p:cNvPr>
          <p:cNvSpPr txBox="1"/>
          <p:nvPr/>
        </p:nvSpPr>
        <p:spPr>
          <a:xfrm>
            <a:off x="10600392" y="3313749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4" name="yt_shape_10534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因考虑不全而出错</a:t>
            </a:r>
          </a:p>
        </p:txBody>
      </p:sp>
      <p:sp>
        <p:nvSpPr>
          <p:cNvPr id="10535" name="yt_shape_10535"/>
          <p:cNvSpPr txBox="1"/>
          <p:nvPr/>
        </p:nvSpPr>
        <p:spPr>
          <a:xfrm>
            <a:off x="540000" y="1399565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536" name="yt_shape_10536"/>
          <p:cNvSpPr txBox="1"/>
          <p:nvPr/>
        </p:nvSpPr>
        <p:spPr>
          <a:xfrm>
            <a:off x="540000" y="1878868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605427">
            <a:extLst>
              <a:ext uri="{FF2B5EF4-FFF2-40B4-BE49-F238E27FC236}">
                <a16:creationId xmlns:a16="http://schemas.microsoft.com/office/drawing/2014/main" id="{BEEB09E4-EFCF-5959-641E-4255FF3267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152A32-3028-9C46-2229-7AD85B9729D4}"/>
              </a:ext>
            </a:extLst>
          </p:cNvPr>
          <p:cNvSpPr txBox="1"/>
          <p:nvPr/>
        </p:nvSpPr>
        <p:spPr>
          <a:xfrm>
            <a:off x="5860189" y="1352759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55BC6E-B71A-6082-446E-FC409AB96315}"/>
              </a:ext>
            </a:extLst>
          </p:cNvPr>
          <p:cNvSpPr txBox="1"/>
          <p:nvPr/>
        </p:nvSpPr>
        <p:spPr>
          <a:xfrm>
            <a:off x="6393589" y="183206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8" name="yt_shape_1053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37" name="yt_image_10537" title="H_50.4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0" name="yt_shape_10540"/>
          <p:cNvSpPr txBox="1"/>
          <p:nvPr/>
        </p:nvSpPr>
        <p:spPr>
          <a:xfrm>
            <a:off x="540000" y="1591869"/>
            <a:ext cx="44371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41" name="yt_table_1054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91438"/>
              </p:ext>
            </p:extLst>
          </p:nvPr>
        </p:nvGraphicFramePr>
        <p:xfrm>
          <a:off x="540056" y="2071172"/>
          <a:ext cx="6519863" cy="1901952"/>
        </p:xfrm>
        <a:graphic>
          <a:graphicData uri="http://schemas.openxmlformats.org/drawingml/2006/table">
            <a:tbl>
              <a:tblPr/>
              <a:tblGrid>
                <a:gridCol w="6519863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最小的正整数是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最大的负整数是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绝对值最小的有理数是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有最大的负数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没有最大的正数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没有最大的有理数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也没有最小的有理数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</a:tbl>
          </a:graphicData>
        </a:graphic>
      </p:graphicFrame>
      <p:sp>
        <p:nvSpPr>
          <p:cNvPr id="10543" name="yt_shape_10543"/>
          <p:cNvSpPr txBox="1"/>
          <p:nvPr/>
        </p:nvSpPr>
        <p:spPr>
          <a:xfrm>
            <a:off x="540120" y="40234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为有理数且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｜＞｜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7297"/>
              </a:rPr>
              <a:t>则下列表示正确的是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44" name="yt_table_1054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345121"/>
              </p:ext>
            </p:extLst>
          </p:nvPr>
        </p:nvGraphicFramePr>
        <p:xfrm>
          <a:off x="540056" y="4982927"/>
          <a:ext cx="7953693" cy="950976"/>
        </p:xfrm>
        <a:graphic>
          <a:graphicData uri="http://schemas.openxmlformats.org/drawingml/2006/table">
            <a:tbl>
              <a:tblPr/>
              <a:tblGrid>
                <a:gridCol w="4434205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3519488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6AD0D06-F50F-E323-507F-291DA4815B7D}"/>
              </a:ext>
            </a:extLst>
          </p:cNvPr>
          <p:cNvSpPr txBox="1"/>
          <p:nvPr/>
        </p:nvSpPr>
        <p:spPr>
          <a:xfrm>
            <a:off x="40313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BDCA6C-1804-1BA6-F935-E36D58717C23}"/>
              </a:ext>
            </a:extLst>
          </p:cNvPr>
          <p:cNvSpPr txBox="1"/>
          <p:nvPr/>
        </p:nvSpPr>
        <p:spPr>
          <a:xfrm>
            <a:off x="1059709" y="44521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1251</Words>
  <Application>Microsoft Office PowerPoint</Application>
  <PresentationFormat>宽屏</PresentationFormat>
  <Paragraphs>163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6" baseType="lpstr">
      <vt:lpstr>,isEnd</vt:lpstr>
      <vt:lpstr>_⨹_1_206ac,isEnd</vt:lpstr>
      <vt:lpstr>_⨹_1_31cb4</vt:lpstr>
      <vt:lpstr>_⨹_1_4f767</vt:lpstr>
      <vt:lpstr>_⨹_1_94a73,isEnd</vt:lpstr>
      <vt:lpstr>_⨹_1_a2166,isEnd</vt:lpstr>
      <vt:lpstr>_⨹_10_8628a</vt:lpstr>
      <vt:lpstr>_⨹_11_1e26b</vt:lpstr>
      <vt:lpstr>_⨹_3_b0ac9</vt:lpstr>
      <vt:lpstr>_⨹_3_e2e96</vt:lpstr>
      <vt:lpstr>_⨹_4_5ce7f</vt:lpstr>
      <vt:lpstr>_⨹_4_a5478</vt:lpstr>
      <vt:lpstr>_⨹_5_59c38</vt:lpstr>
      <vt:lpstr>_⨹_6_b74f8</vt:lpstr>
      <vt:lpstr>_⨹_7_f07e3</vt:lpstr>
      <vt:lpstr>_⨹_9_97297</vt:lpstr>
      <vt:lpstr>_⨹_9_a923f</vt:lpstr>
      <vt:lpstr>Finished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2024-07-28T13:31:34Z</dcterms:created>
  <dcterms:modified xsi:type="dcterms:W3CDTF">2024-07-28T15:10:37Z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