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2" r:id="rId6"/>
    <p:sldId id="368" r:id="rId7"/>
    <p:sldId id="370" r:id="rId8"/>
    <p:sldId id="373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yt_shape_13344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整体型</a:t>
            </a:r>
          </a:p>
        </p:txBody>
      </p:sp>
      <p:sp>
        <p:nvSpPr>
          <p:cNvPr id="13345" name="yt_shape_13345"/>
          <p:cNvSpPr txBox="1"/>
          <p:nvPr/>
        </p:nvSpPr>
        <p:spPr>
          <a:xfrm>
            <a:off x="540000" y="1399565"/>
            <a:ext cx="59920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46" name="yt_shape_13346"/>
          <p:cNvSpPr txBox="1"/>
          <p:nvPr/>
        </p:nvSpPr>
        <p:spPr>
          <a:xfrm>
            <a:off x="540000" y="1878868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347" name="yt_shape_13347"/>
          <p:cNvSpPr txBox="1"/>
          <p:nvPr/>
        </p:nvSpPr>
        <p:spPr>
          <a:xfrm>
            <a:off x="540000" y="2358171"/>
            <a:ext cx="714618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48" name="yt_shape_13348"/>
          <p:cNvSpPr txBox="1"/>
          <p:nvPr/>
        </p:nvSpPr>
        <p:spPr>
          <a:xfrm>
            <a:off x="540000" y="3797737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49" name="yt_shape_13349"/>
          <p:cNvSpPr txBox="1"/>
          <p:nvPr/>
        </p:nvSpPr>
        <p:spPr>
          <a:xfrm>
            <a:off x="540000" y="4277040"/>
            <a:ext cx="73016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83246">
            <a:extLst>
              <a:ext uri="{FF2B5EF4-FFF2-40B4-BE49-F238E27FC236}">
                <a16:creationId xmlns:a16="http://schemas.microsoft.com/office/drawing/2014/main" id="{4BB408B7-3B68-DDC8-4AEA-1B88C5CC4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C77B4E-4A2C-062A-23E3-EDEC209A2C26}"/>
              </a:ext>
            </a:extLst>
          </p:cNvPr>
          <p:cNvSpPr txBox="1"/>
          <p:nvPr/>
        </p:nvSpPr>
        <p:spPr>
          <a:xfrm>
            <a:off x="449989" y="2311365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2F3A67-08D5-97D6-C09F-5618CD498624}"/>
              </a:ext>
            </a:extLst>
          </p:cNvPr>
          <p:cNvSpPr txBox="1"/>
          <p:nvPr/>
        </p:nvSpPr>
        <p:spPr>
          <a:xfrm>
            <a:off x="449989" y="2786853"/>
            <a:ext cx="527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259CF8-A495-A84B-C5BC-3AEAB650E68D}"/>
              </a:ext>
            </a:extLst>
          </p:cNvPr>
          <p:cNvSpPr txBox="1"/>
          <p:nvPr/>
        </p:nvSpPr>
        <p:spPr>
          <a:xfrm>
            <a:off x="1951578" y="3262341"/>
            <a:ext cx="252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AAE715-3EF7-78D8-89F1-548A8B803EEC}"/>
              </a:ext>
            </a:extLst>
          </p:cNvPr>
          <p:cNvSpPr txBox="1"/>
          <p:nvPr/>
        </p:nvSpPr>
        <p:spPr>
          <a:xfrm>
            <a:off x="449989" y="4230234"/>
            <a:ext cx="741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7D3BCD-2D5F-5CD6-250F-1797ADD5A925}"/>
              </a:ext>
            </a:extLst>
          </p:cNvPr>
          <p:cNvSpPr txBox="1"/>
          <p:nvPr/>
        </p:nvSpPr>
        <p:spPr>
          <a:xfrm>
            <a:off x="449989" y="4705722"/>
            <a:ext cx="611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657600-7302-DD61-1448-E9A01D4F3487}"/>
              </a:ext>
            </a:extLst>
          </p:cNvPr>
          <p:cNvSpPr txBox="1"/>
          <p:nvPr/>
        </p:nvSpPr>
        <p:spPr>
          <a:xfrm>
            <a:off x="449989" y="5181210"/>
            <a:ext cx="311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dac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2[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9FAA61-45AF-6E7B-AB44-2595521AA7B3}"/>
              </a:ext>
            </a:extLst>
          </p:cNvPr>
          <p:cNvSpPr txBox="1"/>
          <p:nvPr/>
        </p:nvSpPr>
        <p:spPr>
          <a:xfrm>
            <a:off x="450108" y="1804170"/>
            <a:ext cx="686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7BCE27-DA96-6C38-5546-E32D64BAA73C}"/>
              </a:ext>
            </a:extLst>
          </p:cNvPr>
          <p:cNvSpPr txBox="1"/>
          <p:nvPr/>
        </p:nvSpPr>
        <p:spPr>
          <a:xfrm>
            <a:off x="802533" y="2279222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1CE7C-DEF0-EDFF-D2BE-6217376D335A}"/>
              </a:ext>
            </a:extLst>
          </p:cNvPr>
          <p:cNvSpPr txBox="1"/>
          <p:nvPr/>
        </p:nvSpPr>
        <p:spPr>
          <a:xfrm>
            <a:off x="450108" y="275471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09B4E5-72C1-02EF-A277-41130051E6C9}"/>
              </a:ext>
            </a:extLst>
          </p:cNvPr>
          <p:cNvSpPr txBox="1"/>
          <p:nvPr/>
        </p:nvSpPr>
        <p:spPr>
          <a:xfrm>
            <a:off x="450108" y="3230198"/>
            <a:ext cx="2997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AF2411-823B-19B3-6B16-F3FE152BE686}"/>
              </a:ext>
            </a:extLst>
          </p:cNvPr>
          <p:cNvSpPr txBox="1"/>
          <p:nvPr/>
        </p:nvSpPr>
        <p:spPr>
          <a:xfrm>
            <a:off x="450108" y="3705686"/>
            <a:ext cx="256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007174-8D59-E24A-2EF7-A08A1182CC67}"/>
              </a:ext>
            </a:extLst>
          </p:cNvPr>
          <p:cNvSpPr txBox="1"/>
          <p:nvPr/>
        </p:nvSpPr>
        <p:spPr>
          <a:xfrm>
            <a:off x="450108" y="418117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82CBD7-006D-E073-4DB3-2386E69C9891}"/>
              </a:ext>
            </a:extLst>
          </p:cNvPr>
          <p:cNvSpPr txBox="1"/>
          <p:nvPr/>
        </p:nvSpPr>
        <p:spPr>
          <a:xfrm>
            <a:off x="450108" y="465666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2" name="yt_shape_13352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纠错型</a:t>
            </a:r>
          </a:p>
        </p:txBody>
      </p:sp>
      <p:sp>
        <p:nvSpPr>
          <p:cNvPr id="13353" name="yt_shape_1335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嘉淇在计算多项式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c2a1d"/>
              </a:rPr>
              <a:t>因一时疏忽忘了将两个多项式用括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号括起来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54" name="yt_shape_13354"/>
          <p:cNvSpPr txBox="1"/>
          <p:nvPr/>
        </p:nvSpPr>
        <p:spPr>
          <a:xfrm>
            <a:off x="540000" y="2359000"/>
            <a:ext cx="3276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355" name="yt_shape_13355"/>
          <p:cNvSpPr txBox="1"/>
          <p:nvPr/>
        </p:nvSpPr>
        <p:spPr>
          <a:xfrm>
            <a:off x="540000" y="2838303"/>
            <a:ext cx="73866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56" name="yt_shape_13356"/>
          <p:cNvSpPr txBox="1"/>
          <p:nvPr/>
        </p:nvSpPr>
        <p:spPr>
          <a:xfrm>
            <a:off x="540000" y="4277869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求这两个多项式相减的正确结果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357" name="yt_shape_13357"/>
          <p:cNvSpPr txBox="1"/>
          <p:nvPr/>
        </p:nvSpPr>
        <p:spPr>
          <a:xfrm>
            <a:off x="540000" y="4757172"/>
            <a:ext cx="569386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这两个多项式相减的正确结果为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83321">
            <a:extLst>
              <a:ext uri="{FF2B5EF4-FFF2-40B4-BE49-F238E27FC236}">
                <a16:creationId xmlns:a16="http://schemas.microsoft.com/office/drawing/2014/main" id="{50BCE9B3-539F-6B48-2588-2B64373D2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E4BF20-CE6A-668B-3E28-88CCBEE1D72C}"/>
              </a:ext>
            </a:extLst>
          </p:cNvPr>
          <p:cNvSpPr txBox="1"/>
          <p:nvPr/>
        </p:nvSpPr>
        <p:spPr>
          <a:xfrm>
            <a:off x="449989" y="2791497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DFA3C-92A7-D99C-DC47-0FF2FE382AF3}"/>
              </a:ext>
            </a:extLst>
          </p:cNvPr>
          <p:cNvSpPr txBox="1"/>
          <p:nvPr/>
        </p:nvSpPr>
        <p:spPr>
          <a:xfrm>
            <a:off x="449989" y="3266985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7B7859-A97B-D066-3CF0-DCD4301C7CD4}"/>
              </a:ext>
            </a:extLst>
          </p:cNvPr>
          <p:cNvSpPr txBox="1"/>
          <p:nvPr/>
        </p:nvSpPr>
        <p:spPr>
          <a:xfrm>
            <a:off x="1087783" y="3742474"/>
            <a:ext cx="225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4621AE-C1BC-A715-1B4A-0F75F17A6760}"/>
              </a:ext>
            </a:extLst>
          </p:cNvPr>
          <p:cNvSpPr txBox="1"/>
          <p:nvPr/>
        </p:nvSpPr>
        <p:spPr>
          <a:xfrm>
            <a:off x="449989" y="4710366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这两个多项式相减的正确结果为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A7EE13-B9D4-FA41-D737-689977D00A61}"/>
              </a:ext>
            </a:extLst>
          </p:cNvPr>
          <p:cNvSpPr txBox="1"/>
          <p:nvPr/>
        </p:nvSpPr>
        <p:spPr>
          <a:xfrm>
            <a:off x="754789" y="5185854"/>
            <a:ext cx="478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782E99-13A1-724A-B7B6-898A84522848}"/>
              </a:ext>
            </a:extLst>
          </p:cNvPr>
          <p:cNvSpPr txBox="1"/>
          <p:nvPr/>
        </p:nvSpPr>
        <p:spPr>
          <a:xfrm>
            <a:off x="449989" y="5661342"/>
            <a:ext cx="386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5775A0-B403-4076-9EAC-1912D2FC48B3}"/>
              </a:ext>
            </a:extLst>
          </p:cNvPr>
          <p:cNvSpPr txBox="1"/>
          <p:nvPr/>
        </p:nvSpPr>
        <p:spPr>
          <a:xfrm>
            <a:off x="449989" y="6136830"/>
            <a:ext cx="225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900000"/>
            <a:ext cx="571951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中结果的值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117EF2-D52D-1F97-627C-232E72B76B3E}"/>
              </a:ext>
            </a:extLst>
          </p:cNvPr>
          <p:cNvSpPr txBox="1"/>
          <p:nvPr/>
        </p:nvSpPr>
        <p:spPr>
          <a:xfrm>
            <a:off x="449989" y="1328682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AFCAB9-0CD9-60AF-995A-6FB66AF4C845}"/>
              </a:ext>
            </a:extLst>
          </p:cNvPr>
          <p:cNvSpPr txBox="1"/>
          <p:nvPr/>
        </p:nvSpPr>
        <p:spPr>
          <a:xfrm>
            <a:off x="449989" y="1804170"/>
            <a:ext cx="576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0" name="yt_shape_13360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绝对值型</a:t>
            </a:r>
          </a:p>
        </p:txBody>
      </p:sp>
      <p:sp>
        <p:nvSpPr>
          <p:cNvPr id="13361" name="yt_shape_13361"/>
          <p:cNvSpPr txBox="1"/>
          <p:nvPr/>
        </p:nvSpPr>
        <p:spPr>
          <a:xfrm>
            <a:off x="540000" y="1399565"/>
            <a:ext cx="6811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62" name="yt_image_133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4515" y="2031232"/>
            <a:ext cx="3722968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4" name="yt_shape_13364"/>
          <p:cNvSpPr txBox="1"/>
          <p:nvPr/>
        </p:nvSpPr>
        <p:spPr>
          <a:xfrm>
            <a:off x="540119" y="254254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921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365" name="yt_shape_13365"/>
          <p:cNvSpPr txBox="1"/>
          <p:nvPr/>
        </p:nvSpPr>
        <p:spPr>
          <a:xfrm>
            <a:off x="540000" y="3501982"/>
            <a:ext cx="84478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66" name="yt_shape_13366"/>
          <p:cNvSpPr txBox="1"/>
          <p:nvPr/>
        </p:nvSpPr>
        <p:spPr>
          <a:xfrm>
            <a:off x="540000" y="3981285"/>
            <a:ext cx="855041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83390">
            <a:extLst>
              <a:ext uri="{FF2B5EF4-FFF2-40B4-BE49-F238E27FC236}">
                <a16:creationId xmlns:a16="http://schemas.microsoft.com/office/drawing/2014/main" id="{64A0110C-4681-522B-CF1B-94B77A20AA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A3CC7D-1B83-CEEE-1C49-59DD52771CC6}"/>
              </a:ext>
            </a:extLst>
          </p:cNvPr>
          <p:cNvSpPr txBox="1"/>
          <p:nvPr/>
        </p:nvSpPr>
        <p:spPr>
          <a:xfrm>
            <a:off x="5174508" y="2495741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E9507B-4C5A-EA9E-540D-62970068AFDD}"/>
              </a:ext>
            </a:extLst>
          </p:cNvPr>
          <p:cNvSpPr txBox="1"/>
          <p:nvPr/>
        </p:nvSpPr>
        <p:spPr>
          <a:xfrm>
            <a:off x="9602046" y="2495741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D28F94-70B4-4931-1EA8-A466ED130AEE}"/>
              </a:ext>
            </a:extLst>
          </p:cNvPr>
          <p:cNvSpPr txBox="1"/>
          <p:nvPr/>
        </p:nvSpPr>
        <p:spPr>
          <a:xfrm>
            <a:off x="2882158" y="2971229"/>
            <a:ext cx="1219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443FBA-7EBB-C294-616B-A615401E1432}"/>
              </a:ext>
            </a:extLst>
          </p:cNvPr>
          <p:cNvSpPr txBox="1"/>
          <p:nvPr/>
        </p:nvSpPr>
        <p:spPr>
          <a:xfrm>
            <a:off x="449989" y="3934479"/>
            <a:ext cx="8089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43D58F-3814-2921-F416-FB0245244B1C}"/>
              </a:ext>
            </a:extLst>
          </p:cNvPr>
          <p:cNvSpPr txBox="1"/>
          <p:nvPr/>
        </p:nvSpPr>
        <p:spPr>
          <a:xfrm>
            <a:off x="449989" y="4409967"/>
            <a:ext cx="8647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FDA632-17FF-AC89-1E83-3795FAD66089}"/>
              </a:ext>
            </a:extLst>
          </p:cNvPr>
          <p:cNvSpPr txBox="1"/>
          <p:nvPr/>
        </p:nvSpPr>
        <p:spPr>
          <a:xfrm>
            <a:off x="1626008" y="4885455"/>
            <a:ext cx="427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E9F273-AF51-1BA6-59C7-DE43BAB7E975}"/>
              </a:ext>
            </a:extLst>
          </p:cNvPr>
          <p:cNvSpPr txBox="1"/>
          <p:nvPr/>
        </p:nvSpPr>
        <p:spPr>
          <a:xfrm>
            <a:off x="1626008" y="5360943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7" name="yt_shape_13367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式子的值与字母取值无关型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68" name="yt_shape_13368"/>
              <p:cNvSpPr txBox="1"/>
              <p:nvPr/>
            </p:nvSpPr>
            <p:spPr>
              <a:xfrm>
                <a:off x="540119" y="1399565"/>
                <a:ext cx="11492915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a5a63"/>
                  </a:rPr>
                  <a:t>的取值无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试求多项式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8" name="yt_shape_13368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983460">
            <a:extLst>
              <a:ext uri="{FF2B5EF4-FFF2-40B4-BE49-F238E27FC236}">
                <a16:creationId xmlns:a16="http://schemas.microsoft.com/office/drawing/2014/main" id="{088EA0FC-9FEC-A677-00AA-AD1BF56AA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0" name="yt_shape_13370"/>
              <p:cNvSpPr txBox="1"/>
              <p:nvPr/>
            </p:nvSpPr>
            <p:spPr>
              <a:xfrm>
                <a:off x="540000" y="900000"/>
                <a:ext cx="6581930" cy="50783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因为该多项式的值与字母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0" name="yt_shape_13370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1930" cy="5078313"/>
              </a:xfrm>
              <a:prstGeom prst="rect">
                <a:avLst/>
              </a:prstGeom>
              <a:blipFill>
                <a:blip r:embed="rId2"/>
                <a:stretch>
                  <a:fillRect l="-2873" t="-1080" r="-1854" b="-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23FB8D-AD78-9C39-72A8-BAD2B3B66D29}"/>
              </a:ext>
            </a:extLst>
          </p:cNvPr>
          <p:cNvSpPr txBox="1"/>
          <p:nvPr/>
        </p:nvSpPr>
        <p:spPr>
          <a:xfrm>
            <a:off x="449989" y="853194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2ED5B4-BBAD-CAED-E230-517253576E18}"/>
              </a:ext>
            </a:extLst>
          </p:cNvPr>
          <p:cNvSpPr txBox="1"/>
          <p:nvPr/>
        </p:nvSpPr>
        <p:spPr>
          <a:xfrm>
            <a:off x="449989" y="1328682"/>
            <a:ext cx="53710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E8DB4E-BA94-056B-0E1C-C50745F9EE90}"/>
              </a:ext>
            </a:extLst>
          </p:cNvPr>
          <p:cNvSpPr txBox="1"/>
          <p:nvPr/>
        </p:nvSpPr>
        <p:spPr>
          <a:xfrm>
            <a:off x="449989" y="1804170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因为该多项式的值与字母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48CABA-6798-3F3A-FA26-20D0419E826E}"/>
              </a:ext>
            </a:extLst>
          </p:cNvPr>
          <p:cNvSpPr txBox="1"/>
          <p:nvPr/>
        </p:nvSpPr>
        <p:spPr>
          <a:xfrm>
            <a:off x="449989" y="2279658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038AF3-2236-7099-5932-C4ACB6D2F534}"/>
              </a:ext>
            </a:extLst>
          </p:cNvPr>
          <p:cNvSpPr txBox="1"/>
          <p:nvPr/>
        </p:nvSpPr>
        <p:spPr>
          <a:xfrm>
            <a:off x="449989" y="2755146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4C064D-4A75-E536-96AA-4F21C9B19DAA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41774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4, 'mathAnswerShape': 1}">
                <a:extLst>
                  <a:ext uri="{FF2B5EF4-FFF2-40B4-BE49-F238E27FC236}">
                    <a16:creationId xmlns:a16="http://schemas.microsoft.com/office/drawing/2014/main" id="{3F4C064D-4A75-E536-96AA-4F21C9B19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4177411" cy="767474"/>
              </a:xfrm>
              <a:prstGeom prst="rect">
                <a:avLst/>
              </a:prstGeom>
              <a:blipFill>
                <a:blip r:embed="rId3"/>
                <a:stretch>
                  <a:fillRect l="-2336" r="-233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19D5BD-5926-3B24-B38E-3EEA26BBB2DC}"/>
                  </a:ext>
                </a:extLst>
              </p:cNvPr>
              <p:cNvSpPr txBox="1"/>
              <p:nvPr/>
            </p:nvSpPr>
            <p:spPr>
              <a:xfrm>
                <a:off x="449989" y="3904496"/>
                <a:ext cx="1697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4, 'mathAnswerShape': 1}">
                <a:extLst>
                  <a:ext uri="{FF2B5EF4-FFF2-40B4-BE49-F238E27FC236}">
                    <a16:creationId xmlns:a16="http://schemas.microsoft.com/office/drawing/2014/main" id="{F219D5BD-5926-3B24-B38E-3EEA26BBB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4496"/>
                <a:ext cx="1697736" cy="765061"/>
              </a:xfrm>
              <a:prstGeom prst="rect">
                <a:avLst/>
              </a:prstGeom>
              <a:blipFill>
                <a:blip r:embed="rId4"/>
                <a:stretch>
                  <a:fillRect l="-5755" r="-215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04214AD-1645-FE99-E12D-98204B8F4B00}"/>
                  </a:ext>
                </a:extLst>
              </p:cNvPr>
              <p:cNvSpPr txBox="1"/>
              <p:nvPr/>
            </p:nvSpPr>
            <p:spPr>
              <a:xfrm>
                <a:off x="449989" y="4575945"/>
                <a:ext cx="2869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4, 'mathAnswerShape': 1}">
                <a:extLst>
                  <a:ext uri="{FF2B5EF4-FFF2-40B4-BE49-F238E27FC236}">
                    <a16:creationId xmlns:a16="http://schemas.microsoft.com/office/drawing/2014/main" id="{A04214AD-1645-FE99-E12D-98204B8F4B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5945"/>
                <a:ext cx="2869311" cy="765061"/>
              </a:xfrm>
              <a:prstGeom prst="rect">
                <a:avLst/>
              </a:prstGeom>
              <a:blipFill>
                <a:blip r:embed="rId5"/>
                <a:stretch>
                  <a:fillRect l="-3397" r="-12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54945A-56C8-4BC3-B7C9-770DAFAD4CC1}"/>
                  </a:ext>
                </a:extLst>
              </p:cNvPr>
              <p:cNvSpPr txBox="1"/>
              <p:nvPr/>
            </p:nvSpPr>
            <p:spPr>
              <a:xfrm>
                <a:off x="449989" y="5247394"/>
                <a:ext cx="8611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4, 'mathAnswerShape': 1}">
                <a:extLst>
                  <a:ext uri="{FF2B5EF4-FFF2-40B4-BE49-F238E27FC236}">
                    <a16:creationId xmlns:a16="http://schemas.microsoft.com/office/drawing/2014/main" id="{6B54945A-56C8-4BC3-B7C9-770DAFAD4C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7394"/>
                <a:ext cx="861124" cy="728612"/>
              </a:xfrm>
              <a:prstGeom prst="rect">
                <a:avLst/>
              </a:prstGeom>
              <a:blipFill>
                <a:blip r:embed="rId6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1213</Words>
  <Application>Microsoft Office PowerPoint</Application>
  <PresentationFormat>宽屏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,isEnd</vt:lpstr>
      <vt:lpstr>_⨹_1_59211,isEnd</vt:lpstr>
      <vt:lpstr>_⨹_1_83dac</vt:lpstr>
      <vt:lpstr>_⨹_15_c2a1d</vt:lpstr>
      <vt:lpstr>_⨹_4_a5a63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2024-07-28T13:31:34Z</dcterms:created>
  <dcterms:modified xsi:type="dcterms:W3CDTF">2024-07-29T02:12:52Z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