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3" r:id="rId7"/>
    <p:sldId id="376" r:id="rId8"/>
    <p:sldId id="377" r:id="rId9"/>
    <p:sldId id="379" r:id="rId10"/>
    <p:sldId id="380" r:id="rId11"/>
    <p:sldId id="382" r:id="rId12"/>
    <p:sldId id="385" r:id="rId13"/>
    <p:sldId id="387" r:id="rId14"/>
    <p:sldId id="388" r:id="rId15"/>
    <p:sldId id="390" r:id="rId16"/>
    <p:sldId id="395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3" name="yt_shape_1522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222" name="yt_image_1522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25" name="yt_shape_15225"/>
          <p:cNvSpPr txBox="1"/>
          <p:nvPr/>
        </p:nvSpPr>
        <p:spPr>
          <a:xfrm>
            <a:off x="540120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角的顶点是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409a,isEnd"/>
              </a:rPr>
              <a:t>用三种不同的方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法表示该角为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26" name="yt_image_15226" title="H_90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0179" y="2709382"/>
            <a:ext cx="1531641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28" name="yt_shape_15228"/>
          <p:cNvSpPr txBox="1"/>
          <p:nvPr/>
        </p:nvSpPr>
        <p:spPr>
          <a:xfrm>
            <a:off x="540119" y="391206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角的度量与单位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6640,isEnd"/>
              </a:rPr>
              <a:t>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就是表示方向的角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一般以正北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正南方向为基准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f857,isEnd"/>
              </a:rPr>
              <a:t>描述物体运动的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8E2205-51EB-8C54-222E-B8D4DC4333F5}"/>
              </a:ext>
            </a:extLst>
          </p:cNvPr>
          <p:cNvSpPr txBox="1"/>
          <p:nvPr/>
        </p:nvSpPr>
        <p:spPr>
          <a:xfrm>
            <a:off x="5098309" y="1550777"/>
            <a:ext cx="1105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381670-AB34-4E0E-FDA7-C46924C9CC05}"/>
              </a:ext>
            </a:extLst>
          </p:cNvPr>
          <p:cNvSpPr txBox="1"/>
          <p:nvPr/>
        </p:nvSpPr>
        <p:spPr>
          <a:xfrm>
            <a:off x="7290646" y="1550777"/>
            <a:ext cx="174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D97D51-9C3A-91C6-5515-E1CB3B3DB9EE}"/>
              </a:ext>
            </a:extLst>
          </p:cNvPr>
          <p:cNvSpPr txBox="1"/>
          <p:nvPr/>
        </p:nvSpPr>
        <p:spPr>
          <a:xfrm>
            <a:off x="2583709" y="2026265"/>
            <a:ext cx="950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6C50F8-4F68-7C7B-061D-B5FE832DEE13}"/>
              </a:ext>
            </a:extLst>
          </p:cNvPr>
          <p:cNvSpPr txBox="1"/>
          <p:nvPr/>
        </p:nvSpPr>
        <p:spPr>
          <a:xfrm>
            <a:off x="3963247" y="2026265"/>
            <a:ext cx="1105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D64329-40D7-303B-0974-7B0AEC6C5A5C}"/>
              </a:ext>
            </a:extLst>
          </p:cNvPr>
          <p:cNvSpPr txBox="1"/>
          <p:nvPr/>
        </p:nvSpPr>
        <p:spPr>
          <a:xfrm>
            <a:off x="5498359" y="2026265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7BF1C0-A91D-E57A-E9FA-A791790B89A5}"/>
              </a:ext>
            </a:extLst>
          </p:cNvPr>
          <p:cNvSpPr txBox="1"/>
          <p:nvPr/>
        </p:nvSpPr>
        <p:spPr>
          <a:xfrm>
            <a:off x="4641108" y="386525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426C60-941A-D294-AD2E-D02D581F8314}"/>
              </a:ext>
            </a:extLst>
          </p:cNvPr>
          <p:cNvSpPr txBox="1"/>
          <p:nvPr/>
        </p:nvSpPr>
        <p:spPr>
          <a:xfrm>
            <a:off x="6317508" y="386525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4DA7B9-4A54-463D-D09E-217709241C5D}"/>
              </a:ext>
            </a:extLst>
          </p:cNvPr>
          <p:cNvSpPr txBox="1"/>
          <p:nvPr/>
        </p:nvSpPr>
        <p:spPr>
          <a:xfrm>
            <a:off x="7993907" y="386525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3C71AD-47CC-EB7F-D4F1-C40B5E3A37EE}"/>
              </a:ext>
            </a:extLst>
          </p:cNvPr>
          <p:cNvSpPr txBox="1"/>
          <p:nvPr/>
        </p:nvSpPr>
        <p:spPr>
          <a:xfrm>
            <a:off x="10432307" y="38652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EFB497F-90D5-C312-D539-A8F22D15B164}"/>
              </a:ext>
            </a:extLst>
          </p:cNvPr>
          <p:cNvSpPr txBox="1"/>
          <p:nvPr/>
        </p:nvSpPr>
        <p:spPr>
          <a:xfrm>
            <a:off x="1059708" y="43407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4726E08-01C4-5859-3F8E-D346B8BC5552}"/>
              </a:ext>
            </a:extLst>
          </p:cNvPr>
          <p:cNvSpPr txBox="1"/>
          <p:nvPr/>
        </p:nvSpPr>
        <p:spPr>
          <a:xfrm>
            <a:off x="1135908" y="481623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方位角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7" name="yt_shape_1527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276" name="yt_image_1527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79" name="yt_shape_15279"/>
          <p:cNvSpPr txBox="1"/>
          <p:nvPr/>
        </p:nvSpPr>
        <p:spPr>
          <a:xfrm>
            <a:off x="540000" y="1591869"/>
            <a:ext cx="10842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三种方法表示同一个角的图形是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280" name="yt_shape_15280"/>
          <p:cNvSpPr txBox="1"/>
          <p:nvPr/>
        </p:nvSpPr>
        <p:spPr>
          <a:xfrm>
            <a:off x="540000" y="2071172"/>
            <a:ext cx="5402120" cy="8464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700" b="0" i="0" u="none" dirty="0">
                <a:solidFill>
                  <a:srgbClr val="1EE3CF"/>
                </a:solidFill>
                <a:effectLst/>
                <a:latin typeface="Times New Roman" pitchFamily="47"/>
                <a:ea typeface="Times New Roman" pitchFamily="47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600" b="0" i="0" u="none" dirty="0">
                <a:solidFill>
                  <a:srgbClr val="1EE3CF"/>
                </a:solidFill>
                <a:effectLst/>
                <a:latin typeface="Times New Roman" pitchFamily="46"/>
                <a:ea typeface="Times New Roman" pitchFamily="46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800" b="0" i="0" u="none" dirty="0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700" b="0" i="0" u="none" dirty="0">
                <a:solidFill>
                  <a:srgbClr val="1EE3CF"/>
                </a:solidFill>
                <a:effectLst/>
                <a:latin typeface="Times New Roman" pitchFamily="47"/>
                <a:ea typeface="Times New Roman" pitchFamily="47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800" b="0" i="0" u="none" dirty="0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700" b="0" i="0" u="none" dirty="0">
                <a:solidFill>
                  <a:srgbClr val="1EE3CF"/>
                </a:solidFill>
                <a:effectLst/>
                <a:latin typeface="Times New Roman" pitchFamily="47"/>
                <a:ea typeface="Times New Roman" pitchFamily="47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600" b="0" i="0" u="none" dirty="0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</a:p>
        </p:txBody>
      </p:sp>
      <p:sp>
        <p:nvSpPr>
          <p:cNvPr id="15281" name="yt_shape_15281"/>
          <p:cNvSpPr txBox="1"/>
          <p:nvPr/>
        </p:nvSpPr>
        <p:spPr>
          <a:xfrm>
            <a:off x="540000" y="2169509"/>
            <a:ext cx="7788248" cy="5452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1200" b="0" i="0" u="none" dirty="0" smtClean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1200" b="0" i="0" u="none" dirty="0" smtClean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1200" b="0" i="0" u="none" dirty="0" smtClean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15282" name="yt_shape_15282"/>
          <p:cNvSpPr txBox="1"/>
          <p:nvPr/>
        </p:nvSpPr>
        <p:spPr>
          <a:xfrm>
            <a:off x="540119" y="34514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1423"/>
              </a:rPr>
              <a:t>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83" name="yt_table_152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470354"/>
              </p:ext>
            </p:extLst>
          </p:nvPr>
        </p:nvGraphicFramePr>
        <p:xfrm>
          <a:off x="540056" y="4410867"/>
          <a:ext cx="65805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1148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1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三个角互不相等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7"/>
                  </a:ext>
                </a:extLst>
              </a:tr>
            </a:tbl>
          </a:graphicData>
        </a:graphic>
      </p:graphicFrame>
      <p:pic>
        <p:nvPicPr>
          <p:cNvPr id="3" name="yt_shape_1722174256839">
            <a:extLst>
              <a:ext uri="{FF2B5EF4-FFF2-40B4-BE49-F238E27FC236}">
                <a16:creationId xmlns:a16="http://schemas.microsoft.com/office/drawing/2014/main" id="{8DFAC223-EDD2-215D-D3F7-51850896C3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51" y="2413741"/>
            <a:ext cx="902994" cy="965157"/>
          </a:xfrm>
          <a:prstGeom prst="rect">
            <a:avLst/>
          </a:prstGeom>
        </p:spPr>
      </p:pic>
      <p:pic>
        <p:nvPicPr>
          <p:cNvPr id="5" name="yt_shape_1722174256866">
            <a:extLst>
              <a:ext uri="{FF2B5EF4-FFF2-40B4-BE49-F238E27FC236}">
                <a16:creationId xmlns:a16="http://schemas.microsoft.com/office/drawing/2014/main" id="{C807765B-12B7-1842-A279-3FAA2F1DBF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464" y="2413741"/>
            <a:ext cx="1427313" cy="936265"/>
          </a:xfrm>
          <a:prstGeom prst="rect">
            <a:avLst/>
          </a:prstGeom>
        </p:spPr>
      </p:pic>
      <p:pic>
        <p:nvPicPr>
          <p:cNvPr id="7" name="yt_shape_1722174256894">
            <a:extLst>
              <a:ext uri="{FF2B5EF4-FFF2-40B4-BE49-F238E27FC236}">
                <a16:creationId xmlns:a16="http://schemas.microsoft.com/office/drawing/2014/main" id="{DE9563B2-9EBB-6974-94EE-3281C33384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120" y="2314409"/>
            <a:ext cx="1436375" cy="963025"/>
          </a:xfrm>
          <a:prstGeom prst="rect">
            <a:avLst/>
          </a:prstGeom>
        </p:spPr>
      </p:pic>
      <p:pic>
        <p:nvPicPr>
          <p:cNvPr id="9" name="yt_shape_1722174256921">
            <a:extLst>
              <a:ext uri="{FF2B5EF4-FFF2-40B4-BE49-F238E27FC236}">
                <a16:creationId xmlns:a16="http://schemas.microsoft.com/office/drawing/2014/main" id="{BF0FFEC4-05B4-BE8E-F057-340518473E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392" y="2169509"/>
            <a:ext cx="1275792" cy="110792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F50478-085F-8FD7-9CED-CAC46F887F5D}"/>
              </a:ext>
            </a:extLst>
          </p:cNvPr>
          <p:cNvSpPr txBox="1"/>
          <p:nvPr/>
        </p:nvSpPr>
        <p:spPr>
          <a:xfrm>
            <a:off x="10357386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CED2BE-6D32-F4D5-9477-8D9E8E05D85E}"/>
              </a:ext>
            </a:extLst>
          </p:cNvPr>
          <p:cNvSpPr txBox="1"/>
          <p:nvPr/>
        </p:nvSpPr>
        <p:spPr>
          <a:xfrm>
            <a:off x="1059708" y="38801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5" name="yt_shape_15285"/>
          <p:cNvSpPr txBox="1"/>
          <p:nvPr/>
        </p:nvSpPr>
        <p:spPr>
          <a:xfrm>
            <a:off x="540000" y="900000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当分针指向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时针这时恰好与分针成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86" name="yt_table_152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15444"/>
              </p:ext>
            </p:extLst>
          </p:nvPr>
        </p:nvGraphicFramePr>
        <p:xfrm>
          <a:off x="540056" y="1379303"/>
          <a:ext cx="55899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1150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1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点钟或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9"/>
                  </a:ext>
                </a:extLst>
              </a:tr>
            </a:tbl>
          </a:graphicData>
        </a:graphic>
      </p:graphicFrame>
      <p:sp>
        <p:nvSpPr>
          <p:cNvPr id="15288" name="yt_shape_15288"/>
          <p:cNvSpPr txBox="1"/>
          <p:nvPr/>
        </p:nvSpPr>
        <p:spPr>
          <a:xfrm>
            <a:off x="540000" y="2380857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90" name="yt_table_1529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41214"/>
              </p:ext>
            </p:extLst>
          </p:nvPr>
        </p:nvGraphicFramePr>
        <p:xfrm>
          <a:off x="540056" y="2860160"/>
          <a:ext cx="42183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11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1"/>
                  </a:ext>
                </a:extLst>
              </a:tr>
            </a:tbl>
          </a:graphicData>
        </a:graphic>
      </p:graphicFrame>
      <p:pic>
        <p:nvPicPr>
          <p:cNvPr id="15289" name="yt_image_15289_skip" title="H_80.7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1345" y="2782559"/>
            <a:ext cx="1883730" cy="110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2FC397-41DF-5FA4-E0DC-18CE545308E9}"/>
              </a:ext>
            </a:extLst>
          </p:cNvPr>
          <p:cNvSpPr txBox="1"/>
          <p:nvPr/>
        </p:nvSpPr>
        <p:spPr>
          <a:xfrm>
            <a:off x="9365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5D7348-DDD6-FC25-D2B9-C173FA5BC728}"/>
              </a:ext>
            </a:extLst>
          </p:cNvPr>
          <p:cNvSpPr txBox="1"/>
          <p:nvPr/>
        </p:nvSpPr>
        <p:spPr>
          <a:xfrm>
            <a:off x="6317389" y="2334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2" name="yt_shape_1529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一只小虫从点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出发沿北偏西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方向爬行了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2330"/>
              </a:rPr>
              <a:t>出发沿北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方向爬行了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画图确定点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295" name="yt_shape_15295"/>
          <p:cNvSpPr txBox="1"/>
          <p:nvPr/>
        </p:nvSpPr>
        <p:spPr>
          <a:xfrm>
            <a:off x="540000" y="2491102"/>
            <a:ext cx="1788759" cy="18100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050" b="0" i="0" u="none" spc="-10050">
                <a:solidFill>
                  <a:srgbClr val="1EE3CF"/>
                </a:solidFill>
                <a:effectLst/>
                <a:latin typeface="Times New Roman" pitchFamily="100"/>
                <a:ea typeface="宋体" pitchFamily="100"/>
              </a:rPr>
              <a:t> </a:t>
            </a:r>
            <a:r>
              <a:rPr lang="en-US" altLang="zh-CN" sz="10050" b="0" i="0" u="none" spc="11436">
                <a:solidFill>
                  <a:srgbClr val="1EE3CF"/>
                </a:solidFill>
                <a:effectLst/>
                <a:latin typeface="Times New Roman" pitchFamily="100"/>
                <a:ea typeface="宋体" pitchFamily="100"/>
              </a:rPr>
              <a:t> </a:t>
            </a:r>
          </a:p>
        </p:txBody>
      </p:sp>
      <p:pic>
        <p:nvPicPr>
          <p:cNvPr id="15294" name="yt_image_15294" title="H_158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1234" y="2425446"/>
            <a:ext cx="1769531" cy="200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600506-9871-AB8A-5A84-D3D793B407FB}"/>
              </a:ext>
            </a:extLst>
          </p:cNvPr>
          <p:cNvSpPr txBox="1"/>
          <p:nvPr/>
        </p:nvSpPr>
        <p:spPr>
          <a:xfrm>
            <a:off x="450108" y="1804170"/>
            <a:ext cx="4850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8" name="yt_shape_1529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297" name="yt_image_1529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00" name="yt_shape_15300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小明下午六点多有事外出时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51081"/>
              </a:rPr>
              <a:t>看到墙上钟面的时针和分针的夹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下午近七时回家时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发现时针与分针的夹角又为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c0c7"/>
              </a:rPr>
              <a:t>试计算小明外出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所用的时间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设小明外出用了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小明外出用了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D08AFF-9EA3-4C40-754E-6183CF824D29}"/>
              </a:ext>
            </a:extLst>
          </p:cNvPr>
          <p:cNvSpPr txBox="1"/>
          <p:nvPr/>
        </p:nvSpPr>
        <p:spPr>
          <a:xfrm>
            <a:off x="450108" y="2977241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设小明外出用了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A0B885-E121-0A12-C41E-8FE6C84280BB}"/>
              </a:ext>
            </a:extLst>
          </p:cNvPr>
          <p:cNvSpPr txBox="1"/>
          <p:nvPr/>
        </p:nvSpPr>
        <p:spPr>
          <a:xfrm>
            <a:off x="450108" y="3452729"/>
            <a:ext cx="61074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D45C00-017B-9063-22DE-A6FA5C0C12E3}"/>
              </a:ext>
            </a:extLst>
          </p:cNvPr>
          <p:cNvSpPr txBox="1"/>
          <p:nvPr/>
        </p:nvSpPr>
        <p:spPr>
          <a:xfrm>
            <a:off x="450108" y="3928217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小明外出用了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4" name="yt_shape_15304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5303" name="yt_image_15303" title="H_29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06" name="yt_shape_15306"/>
          <p:cNvSpPr txBox="1"/>
          <p:nvPr/>
        </p:nvSpPr>
        <p:spPr>
          <a:xfrm>
            <a:off x="540119" y="148478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角内过角顶点的射线条数与所构成锐角个数之间的关系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有公共端点的两条射线组成的图形叫作角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这个公共端点叫作角的顶点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3ebb"/>
              </a:rPr>
              <a:t>如图所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如果过角的顶点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5308" name="yt_image_15308" title="H_123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1954" y="2427739"/>
            <a:ext cx="4628091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10" name="yt_shape_15310"/>
          <p:cNvSpPr txBox="1"/>
          <p:nvPr/>
        </p:nvSpPr>
        <p:spPr>
          <a:xfrm>
            <a:off x="540119" y="4046377"/>
            <a:ext cx="938718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【尝试】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在角的内部作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那么图中一共有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在角的内部作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那么图中一共有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在角的内部作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那么图中一共有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654ED0-C379-C25C-00D6-200EBACB31B7}"/>
              </a:ext>
            </a:extLst>
          </p:cNvPr>
          <p:cNvSpPr txBox="1"/>
          <p:nvPr/>
        </p:nvSpPr>
        <p:spPr>
          <a:xfrm>
            <a:off x="8374907" y="399957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E34A39-2A30-60A3-F176-FC1F521D6F5E}"/>
              </a:ext>
            </a:extLst>
          </p:cNvPr>
          <p:cNvSpPr txBox="1"/>
          <p:nvPr/>
        </p:nvSpPr>
        <p:spPr>
          <a:xfrm>
            <a:off x="6393708" y="447505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AD9E04-A1AB-861D-BECC-ECEA1E77DDA0}"/>
              </a:ext>
            </a:extLst>
          </p:cNvPr>
          <p:cNvSpPr txBox="1"/>
          <p:nvPr/>
        </p:nvSpPr>
        <p:spPr>
          <a:xfrm>
            <a:off x="6393708" y="49505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13" name="yt_shape_15313"/>
              <p:cNvSpPr txBox="1"/>
              <p:nvPr/>
            </p:nvSpPr>
            <p:spPr>
              <a:xfrm>
                <a:off x="540119" y="900000"/>
                <a:ext cx="11100497" cy="43886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【猜想】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在角的内部作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那么图中一共有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【归纳】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在角的内部作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那么图中一共有</a:t>
                </a:r>
                <a:r>
                  <a:rPr sz="4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条射线可得锐角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条射线可得锐角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38b7c,isEnd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条射线可得锐角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1+11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【变式拓展】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外一点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为端点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6aa7c,isEnd"/>
                  </a:rPr>
                  <a:t>个点作射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以这些射线为边的角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的个数为</a:t>
                </a:r>
                <a:r>
                  <a:rPr sz="4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09f9,isEnd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>
          <p:sp>
            <p:nvSpPr>
              <p:cNvPr id="15313" name="yt_shape_153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00497" cy="4388637"/>
              </a:xfrm>
              <a:prstGeom prst="rect">
                <a:avLst/>
              </a:prstGeom>
              <a:blipFill>
                <a:blip r:embed="rId2"/>
                <a:stretch>
                  <a:fillRect l="-1702" t="-1250" r="-1647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F3977C-C54D-9654-6425-67C015DBE5F1}"/>
              </a:ext>
            </a:extLst>
          </p:cNvPr>
          <p:cNvSpPr txBox="1"/>
          <p:nvPr/>
        </p:nvSpPr>
        <p:spPr>
          <a:xfrm>
            <a:off x="82225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64ECA0-46D6-4FC0-8E2E-B5EDCD3A510D}"/>
                  </a:ext>
                </a:extLst>
              </p:cNvPr>
              <p:cNvSpPr txBox="1"/>
              <p:nvPr/>
            </p:nvSpPr>
            <p:spPr>
              <a:xfrm>
                <a:off x="8212982" y="1135449"/>
                <a:ext cx="2203832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64ECA0-46D6-4FC0-8E2E-B5EDCD3A51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2982" y="1135449"/>
                <a:ext cx="2203832" cy="925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380DAAD-DBA4-9A7F-B07F-19DE1BF49CA5}"/>
              </a:ext>
            </a:extLst>
          </p:cNvPr>
          <p:cNvSpPr txBox="1"/>
          <p:nvPr/>
        </p:nvSpPr>
        <p:spPr>
          <a:xfrm>
            <a:off x="450108" y="2160469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条射线可得锐角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条射线可得锐角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8b7c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477F47-F2AA-62C5-AB91-E2500D690110}"/>
                  </a:ext>
                </a:extLst>
              </p:cNvPr>
              <p:cNvSpPr txBox="1"/>
              <p:nvPr/>
            </p:nvSpPr>
            <p:spPr>
              <a:xfrm>
                <a:off x="450108" y="2635957"/>
                <a:ext cx="10524045" cy="9253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条射线可得锐角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1+11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pageBreak': True}">
                <a:extLst>
                  <a:ext uri="{FF2B5EF4-FFF2-40B4-BE49-F238E27FC236}">
                    <a16:creationId xmlns:a16="http://schemas.microsoft.com/office/drawing/2014/main" id="{8A477F47-F2AA-62C5-AB91-E2500D6901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35957"/>
                <a:ext cx="10524045" cy="925398"/>
              </a:xfrm>
              <a:prstGeom prst="rect">
                <a:avLst/>
              </a:prstGeom>
              <a:blipFill>
                <a:blip r:embed="rId4"/>
                <a:stretch>
                  <a:fillRect l="-927" r="-927" b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CC080EB-DDE1-ACB2-35F9-09F1E63F3C98}"/>
                  </a:ext>
                </a:extLst>
              </p:cNvPr>
              <p:cNvSpPr txBox="1"/>
              <p:nvPr/>
            </p:nvSpPr>
            <p:spPr>
              <a:xfrm>
                <a:off x="9770321" y="3717032"/>
                <a:ext cx="1725358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CC080EB-DDE1-ACB2-35F9-09F1E63F3C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0321" y="3717032"/>
                <a:ext cx="1725358" cy="9253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5308" title="H_123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23792" y="4884548"/>
            <a:ext cx="4628091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1" name="yt_shape_1523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230" name="yt_image_1523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33" name="yt_shape_15233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角的定义及表示方法</a:t>
            </a:r>
          </a:p>
        </p:txBody>
      </p:sp>
      <p:sp>
        <p:nvSpPr>
          <p:cNvPr id="15234" name="yt_shape_15234"/>
          <p:cNvSpPr txBox="1"/>
          <p:nvPr/>
        </p:nvSpPr>
        <p:spPr>
          <a:xfrm>
            <a:off x="540000" y="2102862"/>
            <a:ext cx="49596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235" name="yt_image_152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7694" y="2734529"/>
            <a:ext cx="4916611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37" name="yt_shape_15237"/>
          <p:cNvSpPr txBox="1"/>
          <p:nvPr/>
        </p:nvSpPr>
        <p:spPr>
          <a:xfrm>
            <a:off x="540000" y="3843501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下面角的表示方法中正确的是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41" name="yt_table_1524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262478"/>
              </p:ext>
            </p:extLst>
          </p:nvPr>
        </p:nvGraphicFramePr>
        <p:xfrm>
          <a:off x="540056" y="4322804"/>
          <a:ext cx="9176703" cy="475488"/>
        </p:xfrm>
        <a:graphic>
          <a:graphicData uri="http://schemas.openxmlformats.org/drawingml/2006/table">
            <a:tbl>
              <a:tblPr/>
              <a:tblGrid>
                <a:gridCol w="2522855">
                  <a:extLst>
                    <a:ext uri="{9D8B030D-6E8A-4147-A177-3AD203B41FA5}">
                      <a16:colId xmlns:a16="http://schemas.microsoft.com/office/drawing/2014/main" val="11134"/>
                    </a:ext>
                  </a:extLst>
                </a:gridCol>
                <a:gridCol w="2505393">
                  <a:extLst>
                    <a:ext uri="{9D8B030D-6E8A-4147-A177-3AD203B41FA5}">
                      <a16:colId xmlns:a16="http://schemas.microsoft.com/office/drawing/2014/main" val="11135"/>
                    </a:ext>
                  </a:extLst>
                </a:gridCol>
                <a:gridCol w="2522855">
                  <a:extLst>
                    <a:ext uri="{9D8B030D-6E8A-4147-A177-3AD203B41FA5}">
                      <a16:colId xmlns:a16="http://schemas.microsoft.com/office/drawing/2014/main" val="1113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1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5"/>
                  </a:ext>
                </a:extLst>
              </a:tr>
            </a:tbl>
          </a:graphicData>
        </a:graphic>
      </p:graphicFrame>
      <p:grpSp>
        <p:nvGrpSpPr>
          <p:cNvPr id="15238" name="yt_shape_15238_skip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448" y="4055686"/>
            <a:ext cx="1519444" cy="2068209"/>
            <a:chOff x="0" y="0"/>
            <a:chExt cx="1519444" cy="2068209"/>
          </a:xfrm>
        </p:grpSpPr>
        <p:pic>
          <p:nvPicPr>
            <p:cNvPr id="2" name="yt_image_1523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19444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40" name="yt_shape_15240" descr="{&quot;rangeId&quot;:0,&quot;IgnoreLineSpacing&quot;:1}"/>
            <p:cNvSpPr txBox="1"/>
            <p:nvPr/>
          </p:nvSpPr>
          <p:spPr>
            <a:xfrm>
              <a:off x="226441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pic>
        <p:nvPicPr>
          <p:cNvPr id="4" name="yt_shape_1722174256469">
            <a:extLst>
              <a:ext uri="{FF2B5EF4-FFF2-40B4-BE49-F238E27FC236}">
                <a16:creationId xmlns:a16="http://schemas.microsoft.com/office/drawing/2014/main" id="{0AEE55FD-A9E5-E967-F835-6A2A3F422A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744B5A2-AA10-F96F-60B8-73FAEA6F80A6}"/>
              </a:ext>
            </a:extLst>
          </p:cNvPr>
          <p:cNvSpPr txBox="1"/>
          <p:nvPr/>
        </p:nvSpPr>
        <p:spPr>
          <a:xfrm>
            <a:off x="4548914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30534A-DE86-D0B8-1B36-3C237004F8E5}"/>
              </a:ext>
            </a:extLst>
          </p:cNvPr>
          <p:cNvSpPr txBox="1"/>
          <p:nvPr/>
        </p:nvSpPr>
        <p:spPr>
          <a:xfrm>
            <a:off x="6317389" y="37966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3" name="yt_shape_15243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平角就是直线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角的大小与边的长短无关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角的两边可以画一样长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bbb73"/>
              </a:rPr>
              <a:t>也可以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画一长一短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角的两边是两条线段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5245" name="yt_table_152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045788"/>
              </p:ext>
            </p:extLst>
          </p:nvPr>
        </p:nvGraphicFramePr>
        <p:xfrm>
          <a:off x="540056" y="232225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3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3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4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4898BF2-4E13-9DD2-74AE-93D45556BE46}"/>
              </a:ext>
            </a:extLst>
          </p:cNvPr>
          <p:cNvSpPr txBox="1"/>
          <p:nvPr/>
        </p:nvSpPr>
        <p:spPr>
          <a:xfrm>
            <a:off x="3879108" y="85319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7" name="yt_shape_15247"/>
          <p:cNvSpPr txBox="1"/>
          <p:nvPr/>
        </p:nvSpPr>
        <p:spPr>
          <a:xfrm>
            <a:off x="540000" y="900000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将图中的角用不同方法表示出来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并填写下表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251" name="yt_shape_15251"/>
          <p:cNvSpPr txBox="1"/>
          <p:nvPr/>
        </p:nvSpPr>
        <p:spPr>
          <a:xfrm>
            <a:off x="540000" y="32719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48" name="yt_shape_15248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01015" y="1531667"/>
            <a:ext cx="2989969" cy="1904037"/>
            <a:chOff x="0" y="0"/>
            <a:chExt cx="2811587" cy="1689876"/>
          </a:xfrm>
        </p:grpSpPr>
        <p:pic>
          <p:nvPicPr>
            <p:cNvPr id="2" name="yt_image_1524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11587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50" name="yt_shape_15250" descr="{&quot;rangeId&quot;:0,&quot;IgnoreLineSpacing&quot;:1}"/>
            <p:cNvSpPr txBox="1"/>
            <p:nvPr/>
          </p:nvSpPr>
          <p:spPr>
            <a:xfrm>
              <a:off x="872512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graphicFrame>
        <p:nvGraphicFramePr>
          <p:cNvPr id="15252" name="yt_table_15252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887082"/>
              </p:ext>
            </p:extLst>
          </p:nvPr>
        </p:nvGraphicFramePr>
        <p:xfrm>
          <a:off x="540000" y="3797762"/>
          <a:ext cx="11111997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46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6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48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6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6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BCE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BAE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7b51f"/>
                        </a:rPr>
                        <a:t> 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DAB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D8727E65-9959-BED4-6268-6CABF40C4281}"/>
              </a:ext>
            </a:extLst>
          </p:cNvPr>
          <p:cNvSpPr txBox="1"/>
          <p:nvPr/>
        </p:nvSpPr>
        <p:spPr>
          <a:xfrm>
            <a:off x="3307461" y="39280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24F98F-D2B0-D06F-EE27-7260ED7AFA04}"/>
              </a:ext>
            </a:extLst>
          </p:cNvPr>
          <p:cNvSpPr txBox="1"/>
          <p:nvPr/>
        </p:nvSpPr>
        <p:spPr>
          <a:xfrm>
            <a:off x="10288118" y="3928070"/>
            <a:ext cx="765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6DFF6F-50E2-AA54-6A40-1B2DC8AFCFEC}"/>
              </a:ext>
            </a:extLst>
          </p:cNvPr>
          <p:cNvSpPr txBox="1"/>
          <p:nvPr/>
        </p:nvSpPr>
        <p:spPr>
          <a:xfrm>
            <a:off x="1023060" y="4742648"/>
            <a:ext cx="1154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5798F7-2C5E-88D1-29CC-CB3F5601B6C0}"/>
              </a:ext>
            </a:extLst>
          </p:cNvPr>
          <p:cNvSpPr txBox="1"/>
          <p:nvPr/>
        </p:nvSpPr>
        <p:spPr>
          <a:xfrm>
            <a:off x="5097251" y="4475948"/>
            <a:ext cx="21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ADD369-A6ED-F77D-544A-D47751BE66E3}"/>
              </a:ext>
            </a:extLst>
          </p:cNvPr>
          <p:cNvSpPr txBox="1"/>
          <p:nvPr/>
        </p:nvSpPr>
        <p:spPr>
          <a:xfrm>
            <a:off x="5569501" y="4951436"/>
            <a:ext cx="110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1295A4-D18D-41B8-56BF-0C7CD2A3326B}"/>
              </a:ext>
            </a:extLst>
          </p:cNvPr>
          <p:cNvSpPr txBox="1"/>
          <p:nvPr/>
        </p:nvSpPr>
        <p:spPr>
          <a:xfrm>
            <a:off x="8041128" y="4742648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4" name="yt_shape_15254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角的度量与换算</a:t>
            </a:r>
          </a:p>
        </p:txBody>
      </p:sp>
      <p:sp>
        <p:nvSpPr>
          <p:cNvPr id="15255" name="yt_shape_15255"/>
          <p:cNvSpPr txBox="1"/>
          <p:nvPr/>
        </p:nvSpPr>
        <p:spPr>
          <a:xfrm>
            <a:off x="540000" y="1399565"/>
            <a:ext cx="99802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用量角器度量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57" name="yt_table_1525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939949"/>
              </p:ext>
            </p:extLst>
          </p:nvPr>
        </p:nvGraphicFramePr>
        <p:xfrm>
          <a:off x="540056" y="3487857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4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43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144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7"/>
                  </a:ext>
                </a:extLst>
              </a:tr>
            </a:tbl>
          </a:graphicData>
        </a:graphic>
      </p:graphicFrame>
      <p:pic>
        <p:nvPicPr>
          <p:cNvPr id="15256" name="yt_image_15256_skip" title="H_126.7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3779" y="1878868"/>
            <a:ext cx="3102674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59" name="yt_shape_15259"/>
          <p:cNvSpPr txBox="1"/>
          <p:nvPr/>
        </p:nvSpPr>
        <p:spPr>
          <a:xfrm>
            <a:off x="540000" y="4014028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下列角度互化正确的是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60" name="yt_table_1526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504682"/>
              </p:ext>
            </p:extLst>
          </p:nvPr>
        </p:nvGraphicFramePr>
        <p:xfrm>
          <a:off x="540056" y="4493331"/>
          <a:ext cx="3865563" cy="1901952"/>
        </p:xfrm>
        <a:graphic>
          <a:graphicData uri="http://schemas.openxmlformats.org/drawingml/2006/table">
            <a:tbl>
              <a:tblPr/>
              <a:tblGrid>
                <a:gridCol w="3865563">
                  <a:extLst>
                    <a:ext uri="{9D8B030D-6E8A-4147-A177-3AD203B41FA5}">
                      <a16:colId xmlns:a16="http://schemas.microsoft.com/office/drawing/2014/main" val="11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12'36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18'18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1"/>
                  </a:ext>
                </a:extLst>
              </a:tr>
            </a:tbl>
          </a:graphicData>
        </a:graphic>
      </p:graphicFrame>
      <p:pic>
        <p:nvPicPr>
          <p:cNvPr id="3" name="yt_shape_1722174256550">
            <a:extLst>
              <a:ext uri="{FF2B5EF4-FFF2-40B4-BE49-F238E27FC236}">
                <a16:creationId xmlns:a16="http://schemas.microsoft.com/office/drawing/2014/main" id="{73D23703-828D-CC8A-0FFB-0380731425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207D1B-3309-146E-5D09-DBBEA48EF1F1}"/>
              </a:ext>
            </a:extLst>
          </p:cNvPr>
          <p:cNvSpPr txBox="1"/>
          <p:nvPr/>
        </p:nvSpPr>
        <p:spPr>
          <a:xfrm>
            <a:off x="95209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ADB3B5-A407-F4F9-2E24-CDA60693CF40}"/>
              </a:ext>
            </a:extLst>
          </p:cNvPr>
          <p:cNvSpPr txBox="1"/>
          <p:nvPr/>
        </p:nvSpPr>
        <p:spPr>
          <a:xfrm>
            <a:off x="4488589" y="39672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62" name="yt_shape_15262"/>
              <p:cNvSpPr txBox="1"/>
              <p:nvPr/>
            </p:nvSpPr>
            <p:spPr>
              <a:xfrm>
                <a:off x="540000" y="900000"/>
                <a:ext cx="8449429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周角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62" name="yt_shape_152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49429" cy="1597489"/>
              </a:xfrm>
              <a:prstGeom prst="rect">
                <a:avLst/>
              </a:prstGeom>
              <a:blipFill>
                <a:blip r:embed="rId2"/>
                <a:stretch>
                  <a:fillRect l="-2237" r="-1154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665A05-4D2B-C3E3-40D8-7C9C67F14194}"/>
              </a:ext>
            </a:extLst>
          </p:cNvPr>
          <p:cNvSpPr txBox="1"/>
          <p:nvPr/>
        </p:nvSpPr>
        <p:spPr>
          <a:xfrm>
            <a:off x="3036027" y="853194"/>
            <a:ext cx="942086" cy="7757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942094-96F1-42CA-4AFD-C5EDA870514F}"/>
                  </a:ext>
                </a:extLst>
              </p:cNvPr>
              <p:cNvSpPr txBox="1"/>
              <p:nvPr/>
            </p:nvSpPr>
            <p:spPr>
              <a:xfrm>
                <a:off x="5674452" y="726654"/>
                <a:ext cx="661099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942094-96F1-42CA-4AFD-C5EDA87051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452" y="726654"/>
                <a:ext cx="661099" cy="77579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DC5C118-6704-DCA8-AB50-C0E6E4BB87EE}"/>
              </a:ext>
            </a:extLst>
          </p:cNvPr>
          <p:cNvCxnSpPr/>
          <p:nvPr/>
        </p:nvCxnSpPr>
        <p:spPr>
          <a:xfrm>
            <a:off x="5412038" y="150244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D9AC7E-E886-584F-EF12-D47090BB8621}"/>
                  </a:ext>
                </a:extLst>
              </p:cNvPr>
              <p:cNvSpPr txBox="1"/>
              <p:nvPr/>
            </p:nvSpPr>
            <p:spPr>
              <a:xfrm>
                <a:off x="7422289" y="726654"/>
                <a:ext cx="661099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D9AC7E-E886-584F-EF12-D47090BB86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2289" y="726654"/>
                <a:ext cx="661099" cy="77579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032CE90-089E-B10B-C749-56E163946B8C}"/>
              </a:ext>
            </a:extLst>
          </p:cNvPr>
          <p:cNvCxnSpPr/>
          <p:nvPr/>
        </p:nvCxnSpPr>
        <p:spPr>
          <a:xfrm>
            <a:off x="7159875" y="150244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455490E-0D76-94FB-3C62-8EC7D730ED4C}"/>
              </a:ext>
            </a:extLst>
          </p:cNvPr>
          <p:cNvSpPr txBox="1"/>
          <p:nvPr/>
        </p:nvSpPr>
        <p:spPr>
          <a:xfrm>
            <a:off x="2801077" y="1535375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E3B90A-E419-36FE-C1AE-0D94C42B1862}"/>
              </a:ext>
            </a:extLst>
          </p:cNvPr>
          <p:cNvSpPr txBox="1"/>
          <p:nvPr/>
        </p:nvSpPr>
        <p:spPr>
          <a:xfrm>
            <a:off x="6498364" y="153537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B2E979-43A7-29EF-24F7-00C8C3A6DD8D}"/>
              </a:ext>
            </a:extLst>
          </p:cNvPr>
          <p:cNvSpPr txBox="1"/>
          <p:nvPr/>
        </p:nvSpPr>
        <p:spPr>
          <a:xfrm>
            <a:off x="2888389" y="2010863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AF41FE-0A00-F75C-868A-A0DB010812D5}"/>
              </a:ext>
            </a:extLst>
          </p:cNvPr>
          <p:cNvSpPr txBox="1"/>
          <p:nvPr/>
        </p:nvSpPr>
        <p:spPr>
          <a:xfrm>
            <a:off x="4107589" y="2010863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C9C2C1-27E2-DA54-9348-D85936D81B87}"/>
              </a:ext>
            </a:extLst>
          </p:cNvPr>
          <p:cNvSpPr txBox="1"/>
          <p:nvPr/>
        </p:nvSpPr>
        <p:spPr>
          <a:xfrm>
            <a:off x="5087077" y="2010863"/>
            <a:ext cx="7896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6" name="yt_shape_15266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方位角</a:t>
            </a:r>
          </a:p>
        </p:txBody>
      </p:sp>
      <p:sp>
        <p:nvSpPr>
          <p:cNvPr id="15267" name="yt_shape_15267"/>
          <p:cNvSpPr txBox="1"/>
          <p:nvPr/>
        </p:nvSpPr>
        <p:spPr>
          <a:xfrm>
            <a:off x="540000" y="1399565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69" name="yt_table_1526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042592"/>
              </p:ext>
            </p:extLst>
          </p:nvPr>
        </p:nvGraphicFramePr>
        <p:xfrm>
          <a:off x="540056" y="1878868"/>
          <a:ext cx="4462463" cy="1901952"/>
        </p:xfrm>
        <a:graphic>
          <a:graphicData uri="http://schemas.openxmlformats.org/drawingml/2006/table">
            <a:tbl>
              <a:tblPr/>
              <a:tblGrid>
                <a:gridCol w="4462463">
                  <a:extLst>
                    <a:ext uri="{9D8B030D-6E8A-4147-A177-3AD203B41FA5}">
                      <a16:colId xmlns:a16="http://schemas.microsoft.com/office/drawing/2014/main" val="11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的方位角是南偏西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的方位角是北偏西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的方位角是东北方向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的方位角是南偏西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5"/>
                  </a:ext>
                </a:extLst>
              </a:tr>
            </a:tbl>
          </a:graphicData>
        </a:graphic>
      </p:graphicFrame>
      <p:pic>
        <p:nvPicPr>
          <p:cNvPr id="15268" name="yt_image_15268_skip" title="H_109.7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4384" y="1878868"/>
            <a:ext cx="4826163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56630">
            <a:extLst>
              <a:ext uri="{FF2B5EF4-FFF2-40B4-BE49-F238E27FC236}">
                <a16:creationId xmlns:a16="http://schemas.microsoft.com/office/drawing/2014/main" id="{9C837CEA-E7CB-7CAB-B315-D67795A3BE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2093E3-9EF5-D86A-6AA6-5E788CE14C58}"/>
              </a:ext>
            </a:extLst>
          </p:cNvPr>
          <p:cNvSpPr txBox="1"/>
          <p:nvPr/>
        </p:nvSpPr>
        <p:spPr>
          <a:xfrm>
            <a:off x="4793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1" name="yt_shape_1527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货轮在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处观测到岛屿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岛屿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ae12,isEnd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72" name="yt_image_15272" title="H_142.1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5907" y="2011799"/>
            <a:ext cx="1780185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AAD2F6-711A-43E7-3436-7E602BFE787B}"/>
              </a:ext>
            </a:extLst>
          </p:cNvPr>
          <p:cNvSpPr txBox="1"/>
          <p:nvPr/>
        </p:nvSpPr>
        <p:spPr>
          <a:xfrm>
            <a:off x="3898158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4" name="yt_shape_15274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角度换算出错</a:t>
            </a:r>
          </a:p>
        </p:txBody>
      </p:sp>
      <p:sp>
        <p:nvSpPr>
          <p:cNvPr id="15275" name="yt_shape_15275"/>
          <p:cNvSpPr txBox="1"/>
          <p:nvPr/>
        </p:nvSpPr>
        <p:spPr>
          <a:xfrm>
            <a:off x="540000" y="1399565"/>
            <a:ext cx="81192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化成以度为单位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256703">
            <a:extLst>
              <a:ext uri="{FF2B5EF4-FFF2-40B4-BE49-F238E27FC236}">
                <a16:creationId xmlns:a16="http://schemas.microsoft.com/office/drawing/2014/main" id="{7208D7DB-8F84-900C-56F0-C73D09947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1CA40D-60A1-2C16-FD2A-D9C55DE821DF}"/>
              </a:ext>
            </a:extLst>
          </p:cNvPr>
          <p:cNvSpPr txBox="1"/>
          <p:nvPr/>
        </p:nvSpPr>
        <p:spPr>
          <a:xfrm>
            <a:off x="6966676" y="1352759"/>
            <a:ext cx="155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999</Words>
  <Application>Microsoft Office PowerPoint</Application>
  <PresentationFormat>宽屏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6" baseType="lpstr">
      <vt:lpstr>,isEnd</vt:lpstr>
      <vt:lpstr>_⨹_1_38b7c</vt:lpstr>
      <vt:lpstr>_⨹_1_38b7c,isEnd</vt:lpstr>
      <vt:lpstr>_⨹_1_66640,isEnd</vt:lpstr>
      <vt:lpstr>_⨹_1_7b51f</vt:lpstr>
      <vt:lpstr>_⨹_1_909f9,isEnd</vt:lpstr>
      <vt:lpstr>_⨹_14_51081</vt:lpstr>
      <vt:lpstr>_⨹_2_5ae12,isEnd</vt:lpstr>
      <vt:lpstr>_⨹_3_53ebb</vt:lpstr>
      <vt:lpstr>_⨹_3_bbb73</vt:lpstr>
      <vt:lpstr>_⨹_4_52330</vt:lpstr>
      <vt:lpstr>_⨹_4_6aa7c,isEnd</vt:lpstr>
      <vt:lpstr>_⨹_7_3409a,isEnd</vt:lpstr>
      <vt:lpstr>_⨹_7_9c0c7</vt:lpstr>
      <vt:lpstr>_⨹_7_ff857,isEnd</vt:lpstr>
      <vt:lpstr>_⨹_8_e1423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2024-07-29T03:21:52Z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