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2" r:id="rId6"/>
    <p:sldId id="398" r:id="rId7"/>
    <p:sldId id="374" r:id="rId8"/>
    <p:sldId id="376" r:id="rId9"/>
    <p:sldId id="378" r:id="rId10"/>
    <p:sldId id="379" r:id="rId11"/>
    <p:sldId id="381" r:id="rId12"/>
    <p:sldId id="386" r:id="rId13"/>
    <p:sldId id="388" r:id="rId14"/>
    <p:sldId id="399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9" name="yt_shape_1093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38" name="yt_image_1093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1" name="yt_shape_10941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有理数减法法则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等于加这个数的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848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C90CDA-9345-3E4A-4F39-5F3F856C7A30}"/>
              </a:ext>
            </a:extLst>
          </p:cNvPr>
          <p:cNvSpPr txBox="1"/>
          <p:nvPr/>
        </p:nvSpPr>
        <p:spPr>
          <a:xfrm>
            <a:off x="77653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86CDC9-C55C-343B-D130-436E0CB2AA95}"/>
              </a:ext>
            </a:extLst>
          </p:cNvPr>
          <p:cNvSpPr txBox="1"/>
          <p:nvPr/>
        </p:nvSpPr>
        <p:spPr>
          <a:xfrm>
            <a:off x="1059709" y="2026265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4" name="yt_shape_1099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93" name="yt_image_10993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6" name="yt_shape_10996"/>
          <p:cNvSpPr txBox="1"/>
          <p:nvPr/>
        </p:nvSpPr>
        <p:spPr>
          <a:xfrm>
            <a:off x="540000" y="1591869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7" name="yt_table_109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298206"/>
              </p:ext>
            </p:extLst>
          </p:nvPr>
        </p:nvGraphicFramePr>
        <p:xfrm>
          <a:off x="540056" y="2071172"/>
          <a:ext cx="5588000" cy="1901952"/>
        </p:xfrm>
        <a:graphic>
          <a:graphicData uri="http://schemas.openxmlformats.org/drawingml/2006/table">
            <a:tbl>
              <a:tblPr/>
              <a:tblGrid>
                <a:gridCol w="5588000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两个数之差一定小于被减数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减去一个负数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差一定大于被减数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减去一个正数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差一定大于被减数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减去任何数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差都是负数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</a:tbl>
          </a:graphicData>
        </a:graphic>
      </p:graphicFrame>
      <p:sp>
        <p:nvSpPr>
          <p:cNvPr id="10999" name="yt_shape_10999"/>
          <p:cNvSpPr txBox="1"/>
          <p:nvPr/>
        </p:nvSpPr>
        <p:spPr>
          <a:xfrm>
            <a:off x="540000" y="4023492"/>
            <a:ext cx="86017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00" name="yt_table_110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516170"/>
              </p:ext>
            </p:extLst>
          </p:nvPr>
        </p:nvGraphicFramePr>
        <p:xfrm>
          <a:off x="540056" y="4502795"/>
          <a:ext cx="48104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sp>
        <p:nvSpPr>
          <p:cNvPr id="11002" name="yt_shape_11002"/>
          <p:cNvSpPr txBox="1"/>
          <p:nvPr/>
        </p:nvSpPr>
        <p:spPr>
          <a:xfrm>
            <a:off x="540000" y="5504349"/>
            <a:ext cx="754052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66B695-08EB-34BD-F881-7FEE738DD1F2}"/>
              </a:ext>
            </a:extLst>
          </p:cNvPr>
          <p:cNvSpPr txBox="1"/>
          <p:nvPr/>
        </p:nvSpPr>
        <p:spPr>
          <a:xfrm>
            <a:off x="55553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A37C3E-370E-1AEC-CA39-6796318B1256}"/>
              </a:ext>
            </a:extLst>
          </p:cNvPr>
          <p:cNvSpPr txBox="1"/>
          <p:nvPr/>
        </p:nvSpPr>
        <p:spPr>
          <a:xfrm>
            <a:off x="8155714" y="39766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5CDF50-ECB8-15F4-AFE1-3AADC0605CFE}"/>
              </a:ext>
            </a:extLst>
          </p:cNvPr>
          <p:cNvSpPr txBox="1"/>
          <p:nvPr/>
        </p:nvSpPr>
        <p:spPr>
          <a:xfrm>
            <a:off x="7307989" y="545754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04" name="yt_shape_11004"/>
              <p:cNvSpPr txBox="1"/>
              <p:nvPr/>
            </p:nvSpPr>
            <p:spPr>
              <a:xfrm>
                <a:off x="540000" y="1309364"/>
                <a:ext cx="6155531" cy="43910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04" name="yt_shape_11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9364"/>
                <a:ext cx="6155531" cy="4391010"/>
              </a:xfrm>
              <a:prstGeom prst="rect">
                <a:avLst/>
              </a:prstGeom>
              <a:blipFill>
                <a:blip r:embed="rId2"/>
                <a:stretch>
                  <a:fillRect l="-3072" r="-2081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766166-28A1-8304-F805-1A7E99729A74}"/>
                  </a:ext>
                </a:extLst>
              </p:cNvPr>
              <p:cNvSpPr txBox="1"/>
              <p:nvPr/>
            </p:nvSpPr>
            <p:spPr>
              <a:xfrm>
                <a:off x="449989" y="1937436"/>
                <a:ext cx="48139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766166-28A1-8304-F805-1A7E99729A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37436"/>
                <a:ext cx="4813998" cy="768490"/>
              </a:xfrm>
              <a:prstGeom prst="rect">
                <a:avLst/>
              </a:prstGeom>
              <a:blipFill>
                <a:blip r:embed="rId3"/>
                <a:stretch>
                  <a:fillRect l="-2025" r="-1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F89C5E-E2F2-8097-28B6-DFFD2B57753E}"/>
                  </a:ext>
                </a:extLst>
              </p:cNvPr>
              <p:cNvSpPr txBox="1"/>
              <p:nvPr/>
            </p:nvSpPr>
            <p:spPr>
              <a:xfrm>
                <a:off x="1695074" y="2612314"/>
                <a:ext cx="13183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F89C5E-E2F2-8097-28B6-DFFD2B5775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074" y="2612314"/>
                <a:ext cx="1318324" cy="766077"/>
              </a:xfrm>
              <a:prstGeom prst="rect">
                <a:avLst/>
              </a:prstGeom>
              <a:blipFill>
                <a:blip r:embed="rId4"/>
                <a:stretch>
                  <a:fillRect l="-6944" r="-7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B382D73-EB1E-EC87-FD79-2E7D0D4DEB14}"/>
              </a:ext>
            </a:extLst>
          </p:cNvPr>
          <p:cNvSpPr txBox="1"/>
          <p:nvPr/>
        </p:nvSpPr>
        <p:spPr>
          <a:xfrm>
            <a:off x="449989" y="3760267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7BC550-BBD8-8DB5-68AB-78C02A3FF3F1}"/>
              </a:ext>
            </a:extLst>
          </p:cNvPr>
          <p:cNvSpPr txBox="1"/>
          <p:nvPr/>
        </p:nvSpPr>
        <p:spPr>
          <a:xfrm>
            <a:off x="1695074" y="4235755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29002D-A498-3CAB-E717-A72EF6C7DF04}"/>
              </a:ext>
            </a:extLst>
          </p:cNvPr>
          <p:cNvSpPr txBox="1"/>
          <p:nvPr/>
        </p:nvSpPr>
        <p:spPr>
          <a:xfrm>
            <a:off x="1695074" y="471124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2955F1-8B81-FF2D-3C19-051E770BE6D9}"/>
              </a:ext>
            </a:extLst>
          </p:cNvPr>
          <p:cNvSpPr txBox="1"/>
          <p:nvPr/>
        </p:nvSpPr>
        <p:spPr>
          <a:xfrm>
            <a:off x="1695074" y="518673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989" y="764704"/>
            <a:ext cx="164660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1" name="yt_shape_1101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10" name="yt_image_11010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3" name="yt_shape_11013"/>
          <p:cNvSpPr txBox="1"/>
          <p:nvPr/>
        </p:nvSpPr>
        <p:spPr>
          <a:xfrm>
            <a:off x="540000" y="1546795"/>
            <a:ext cx="1024158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对照数轴填写下表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015" name="yt_table_1101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855323"/>
              </p:ext>
            </p:extLst>
          </p:nvPr>
        </p:nvGraphicFramePr>
        <p:xfrm>
          <a:off x="540000" y="2657765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358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7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7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9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7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79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865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两点间的距离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018" name="yt_shape_11018"/>
          <p:cNvSpPr txBox="1"/>
          <p:nvPr/>
        </p:nvSpPr>
        <p:spPr>
          <a:xfrm>
            <a:off x="540119" y="451497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1330"/>
              </a:rPr>
              <a:t>并用文字描述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数轴上两个点之间的距离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等于这两个点表示的数差的绝对值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DE704A-93F2-20DD-1E97-916560AB4E98}"/>
              </a:ext>
            </a:extLst>
          </p:cNvPr>
          <p:cNvSpPr txBox="1"/>
          <p:nvPr/>
        </p:nvSpPr>
        <p:spPr>
          <a:xfrm>
            <a:off x="3911278" y="393145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0C4114-57FC-6FB7-544F-07F95D05F810}"/>
              </a:ext>
            </a:extLst>
          </p:cNvPr>
          <p:cNvSpPr txBox="1"/>
          <p:nvPr/>
        </p:nvSpPr>
        <p:spPr>
          <a:xfrm>
            <a:off x="5178725" y="393145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3BDA6A-81AF-8A3F-2075-E143D745A432}"/>
              </a:ext>
            </a:extLst>
          </p:cNvPr>
          <p:cNvSpPr txBox="1"/>
          <p:nvPr/>
        </p:nvSpPr>
        <p:spPr>
          <a:xfrm>
            <a:off x="6389024" y="393145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3791D4-9036-F71E-2621-6E98E0F7CE34}"/>
              </a:ext>
            </a:extLst>
          </p:cNvPr>
          <p:cNvSpPr txBox="1"/>
          <p:nvPr/>
        </p:nvSpPr>
        <p:spPr>
          <a:xfrm>
            <a:off x="7694571" y="393145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127A4C-ACFC-58F3-20CA-40EE160BF944}"/>
              </a:ext>
            </a:extLst>
          </p:cNvPr>
          <p:cNvSpPr txBox="1"/>
          <p:nvPr/>
        </p:nvSpPr>
        <p:spPr>
          <a:xfrm>
            <a:off x="8904870" y="393145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B2CACD-AB31-3F3F-F865-CAB7708BCC65}"/>
              </a:ext>
            </a:extLst>
          </p:cNvPr>
          <p:cNvSpPr txBox="1"/>
          <p:nvPr/>
        </p:nvSpPr>
        <p:spPr>
          <a:xfrm>
            <a:off x="10524742" y="393145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F2ED70-F927-9752-38B5-82AC77CEC5C0}"/>
              </a:ext>
            </a:extLst>
          </p:cNvPr>
          <p:cNvSpPr txBox="1"/>
          <p:nvPr/>
        </p:nvSpPr>
        <p:spPr>
          <a:xfrm>
            <a:off x="450108" y="5419143"/>
            <a:ext cx="388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22A274-ED1E-B17E-9FCF-704BB4E06089}"/>
              </a:ext>
            </a:extLst>
          </p:cNvPr>
          <p:cNvSpPr txBox="1"/>
          <p:nvPr/>
        </p:nvSpPr>
        <p:spPr>
          <a:xfrm>
            <a:off x="450108" y="5894631"/>
            <a:ext cx="8562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数轴上两个点之间的距离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等于这两个点表示的数差的绝对值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0" name="yt_shape_1102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a45a,isEnd"/>
              </a:rPr>
              <a:t>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sym typeface="W:0.00503937,H:37.4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2.00504,H:37.44"/>
              </a:rPr>
              <a:t>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606767-0866-C80B-8FCE-98A9069D2CDA}"/>
              </a:ext>
            </a:extLst>
          </p:cNvPr>
          <p:cNvSpPr txBox="1"/>
          <p:nvPr/>
        </p:nvSpPr>
        <p:spPr>
          <a:xfrm>
            <a:off x="450108" y="1804170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E84E83-0AFE-791A-B96E-481187425F22}"/>
              </a:ext>
            </a:extLst>
          </p:cNvPr>
          <p:cNvSpPr txBox="1"/>
          <p:nvPr/>
        </p:nvSpPr>
        <p:spPr>
          <a:xfrm>
            <a:off x="450108" y="2279658"/>
            <a:ext cx="7136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EC26C9-06D3-5D12-BE40-CAED0BE63DA0}"/>
              </a:ext>
            </a:extLst>
          </p:cNvPr>
          <p:cNvSpPr txBox="1"/>
          <p:nvPr/>
        </p:nvSpPr>
        <p:spPr>
          <a:xfrm>
            <a:off x="450108" y="2755146"/>
            <a:ext cx="239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540119" y="643297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022" name="yt_image_11022" title="H_29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692696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5" name="yt_shape_11025"/>
          <p:cNvSpPr txBox="1"/>
          <p:nvPr/>
        </p:nvSpPr>
        <p:spPr>
          <a:xfrm>
            <a:off x="540119" y="1124577"/>
            <a:ext cx="10387459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去两数差的绝对值的方法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在有些情况下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不需要计算出结果也能把绝对值符号去掉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【应用】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把下列各式写成去掉绝对值符号的形式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030"/>
              <p:cNvSpPr txBox="1"/>
              <p:nvPr/>
            </p:nvSpPr>
            <p:spPr>
              <a:xfrm>
                <a:off x="540000" y="3361606"/>
                <a:ext cx="9015801" cy="37130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用合理的方法计算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5" name="yt_shape_11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1606"/>
                <a:ext cx="9015801" cy="3713068"/>
              </a:xfrm>
              <a:prstGeom prst="rect">
                <a:avLst/>
              </a:prstGeom>
              <a:blipFill>
                <a:blip r:embed="rId3"/>
                <a:stretch>
                  <a:fillRect l="-2096" t="-2131" r="-1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92C0AD5-B369-A2A8-3389-700A74A7E44B}"/>
              </a:ext>
            </a:extLst>
          </p:cNvPr>
          <p:cNvSpPr txBox="1"/>
          <p:nvPr/>
        </p:nvSpPr>
        <p:spPr>
          <a:xfrm>
            <a:off x="2735989" y="328498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4EEF8F-272F-7F9B-F0AB-4F8934B9F264}"/>
              </a:ext>
            </a:extLst>
          </p:cNvPr>
          <p:cNvSpPr txBox="1"/>
          <p:nvPr/>
        </p:nvSpPr>
        <p:spPr>
          <a:xfrm>
            <a:off x="3067586" y="3718224"/>
            <a:ext cx="17040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E82ECCD-0B9C-7190-52CC-DD8EBA837387}"/>
                  </a:ext>
                </a:extLst>
              </p:cNvPr>
              <p:cNvSpPr txBox="1"/>
              <p:nvPr/>
            </p:nvSpPr>
            <p:spPr>
              <a:xfrm>
                <a:off x="2513298" y="4200949"/>
                <a:ext cx="1446911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E82ECCD-0B9C-7190-52CC-DD8EBA8373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3298" y="4200949"/>
                <a:ext cx="1446911" cy="80170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8AD832F-D626-283E-75B3-6CE0C3C10CF5}"/>
              </a:ext>
            </a:extLst>
          </p:cNvPr>
          <p:cNvCxnSpPr/>
          <p:nvPr/>
        </p:nvCxnSpPr>
        <p:spPr>
          <a:xfrm>
            <a:off x="2300316" y="4986442"/>
            <a:ext cx="161931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C0F1BD0-6B5F-5501-9A99-820DD19B7D0B}"/>
                  </a:ext>
                </a:extLst>
              </p:cNvPr>
              <p:cNvSpPr txBox="1"/>
              <p:nvPr/>
            </p:nvSpPr>
            <p:spPr>
              <a:xfrm>
                <a:off x="449989" y="5481325"/>
                <a:ext cx="57283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C0F1BD0-6B5F-5501-9A99-820DD19B7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1325"/>
                <a:ext cx="5728398" cy="768046"/>
              </a:xfrm>
              <a:prstGeom prst="rect">
                <a:avLst/>
              </a:prstGeom>
              <a:blipFill>
                <a:blip r:embed="rId5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9B164E3-DDDA-210D-03A9-5EDE7F5AC3CE}"/>
                  </a:ext>
                </a:extLst>
              </p:cNvPr>
              <p:cNvSpPr txBox="1"/>
              <p:nvPr/>
            </p:nvSpPr>
            <p:spPr>
              <a:xfrm>
                <a:off x="1652174" y="6093296"/>
                <a:ext cx="861124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9B164E3-DDDA-210D-03A9-5EDE7F5AC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2174" y="6093296"/>
                <a:ext cx="861124" cy="729183"/>
              </a:xfrm>
              <a:prstGeom prst="rect">
                <a:avLst/>
              </a:prstGeom>
              <a:blipFill>
                <a:blip r:embed="rId6"/>
                <a:stretch>
                  <a:fillRect l="-10638" r="-12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3" name="yt_shape_1094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42" name="yt_image_1094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5" name="yt_shape_10945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有理数的减法法则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46" name="yt_shape_10946"/>
              <p:cNvSpPr txBox="1"/>
              <p:nvPr/>
            </p:nvSpPr>
            <p:spPr>
              <a:xfrm>
                <a:off x="540000" y="2102862"/>
                <a:ext cx="681757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遂宁市中考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946" name="yt_shape_1094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6817572" cy="641201"/>
              </a:xfrm>
              <a:prstGeom prst="rect">
                <a:avLst/>
              </a:prstGeom>
              <a:blipFill>
                <a:blip r:embed="rId3"/>
                <a:stretch>
                  <a:fillRect l="-2773" r="-169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48" name="yt_table_10948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2964897"/>
                  </p:ext>
                </p:extLst>
              </p:nvPr>
            </p:nvGraphicFramePr>
            <p:xfrm>
              <a:off x="540056" y="2794851"/>
              <a:ext cx="8133716" cy="674878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948" name="yt_table_10948" descr="{&quot;rangeId&quot;:3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2964897"/>
                  </p:ext>
                </p:extLst>
              </p:nvPr>
            </p:nvGraphicFramePr>
            <p:xfrm>
              <a:off x="540056" y="2794851"/>
              <a:ext cx="8133716" cy="635953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90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5075" r="-1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9469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2976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49" name="yt_shape_10949"/>
          <p:cNvSpPr txBox="1"/>
          <p:nvPr/>
        </p:nvSpPr>
        <p:spPr>
          <a:xfrm>
            <a:off x="540000" y="3481451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0" name="yt_table_109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031121"/>
              </p:ext>
            </p:extLst>
          </p:nvPr>
        </p:nvGraphicFramePr>
        <p:xfrm>
          <a:off x="540056" y="3960754"/>
          <a:ext cx="7530148" cy="950976"/>
        </p:xfrm>
        <a:graphic>
          <a:graphicData uri="http://schemas.openxmlformats.org/drawingml/2006/table">
            <a:tbl>
              <a:tblPr/>
              <a:tblGrid>
                <a:gridCol w="4532948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2997200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sp>
        <p:nvSpPr>
          <p:cNvPr id="10952" name="yt_shape_10952"/>
          <p:cNvSpPr txBox="1"/>
          <p:nvPr/>
        </p:nvSpPr>
        <p:spPr>
          <a:xfrm>
            <a:off x="540000" y="4962308"/>
            <a:ext cx="102079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的结果的符号为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4" name="yt_table_1095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762724"/>
              </p:ext>
            </p:extLst>
          </p:nvPr>
        </p:nvGraphicFramePr>
        <p:xfrm>
          <a:off x="540056" y="5441611"/>
          <a:ext cx="6785611" cy="950976"/>
        </p:xfrm>
        <a:graphic>
          <a:graphicData uri="http://schemas.openxmlformats.org/drawingml/2006/table">
            <a:tbl>
              <a:tblPr/>
              <a:tblGrid>
                <a:gridCol w="4532948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</a:tbl>
          </a:graphicData>
        </a:graphic>
      </p:graphicFrame>
      <p:pic>
        <p:nvPicPr>
          <p:cNvPr id="10953" name="yt_image_10953_skip" title="H_20.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1396" y="5785654"/>
            <a:ext cx="3173272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663496">
            <a:extLst>
              <a:ext uri="{FF2B5EF4-FFF2-40B4-BE49-F238E27FC236}">
                <a16:creationId xmlns:a16="http://schemas.microsoft.com/office/drawing/2014/main" id="{B908F531-BD2C-FA4E-8867-10A8BC639B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54FC13-9209-86F2-BA5B-3E569FD06D7F}"/>
              </a:ext>
            </a:extLst>
          </p:cNvPr>
          <p:cNvSpPr txBox="1"/>
          <p:nvPr/>
        </p:nvSpPr>
        <p:spPr>
          <a:xfrm>
            <a:off x="6388827" y="2056056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0E7416-EBF3-127E-7497-A0C9A473234F}"/>
              </a:ext>
            </a:extLst>
          </p:cNvPr>
          <p:cNvSpPr txBox="1"/>
          <p:nvPr/>
        </p:nvSpPr>
        <p:spPr>
          <a:xfrm>
            <a:off x="3878989" y="343464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0D3909-729B-A40A-D262-0B347FD3B526}"/>
              </a:ext>
            </a:extLst>
          </p:cNvPr>
          <p:cNvSpPr txBox="1"/>
          <p:nvPr/>
        </p:nvSpPr>
        <p:spPr>
          <a:xfrm>
            <a:off x="9746389" y="49155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" name="yt_shape_10956"/>
          <p:cNvSpPr txBox="1"/>
          <p:nvPr/>
        </p:nvSpPr>
        <p:spPr>
          <a:xfrm>
            <a:off x="540000" y="900000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广元市中考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的最后结果是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7" name="yt_table_109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251590"/>
              </p:ext>
            </p:extLst>
          </p:nvPr>
        </p:nvGraphicFramePr>
        <p:xfrm>
          <a:off x="540056" y="1379303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p:sp>
        <p:nvSpPr>
          <p:cNvPr id="10959" name="yt_shape_10959"/>
          <p:cNvSpPr txBox="1"/>
          <p:nvPr/>
        </p:nvSpPr>
        <p:spPr>
          <a:xfrm>
            <a:off x="540000" y="1905474"/>
            <a:ext cx="961801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在括号内填上适当的数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5C2B9F-4670-4752-2E57-94F501C39340}"/>
              </a:ext>
            </a:extLst>
          </p:cNvPr>
          <p:cNvSpPr txBox="1"/>
          <p:nvPr/>
        </p:nvSpPr>
        <p:spPr>
          <a:xfrm>
            <a:off x="8450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A2482D-0A06-F04D-F057-D3E5FDB32758}"/>
              </a:ext>
            </a:extLst>
          </p:cNvPr>
          <p:cNvSpPr txBox="1"/>
          <p:nvPr/>
        </p:nvSpPr>
        <p:spPr>
          <a:xfrm>
            <a:off x="5326789" y="233415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7D2D7F-E158-565D-40C1-A9B63C9F011C}"/>
              </a:ext>
            </a:extLst>
          </p:cNvPr>
          <p:cNvSpPr txBox="1"/>
          <p:nvPr/>
        </p:nvSpPr>
        <p:spPr>
          <a:xfrm>
            <a:off x="3193189" y="28096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341F2B-5C6C-7EC0-3BF2-0CB3D1AA2FA9}"/>
              </a:ext>
            </a:extLst>
          </p:cNvPr>
          <p:cNvSpPr txBox="1"/>
          <p:nvPr/>
        </p:nvSpPr>
        <p:spPr>
          <a:xfrm>
            <a:off x="3802789" y="328513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2D0CC2-060C-1D3C-6DDD-E79D675D0489}"/>
              </a:ext>
            </a:extLst>
          </p:cNvPr>
          <p:cNvSpPr txBox="1"/>
          <p:nvPr/>
        </p:nvSpPr>
        <p:spPr>
          <a:xfrm>
            <a:off x="4107589" y="376062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CB7367-C768-46A3-E0CA-974311E48B7A}"/>
              </a:ext>
            </a:extLst>
          </p:cNvPr>
          <p:cNvSpPr txBox="1"/>
          <p:nvPr/>
        </p:nvSpPr>
        <p:spPr>
          <a:xfrm>
            <a:off x="3878989" y="423610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7347E4-5BF5-3806-6010-B56FB8E6A04B}"/>
              </a:ext>
            </a:extLst>
          </p:cNvPr>
          <p:cNvSpPr txBox="1"/>
          <p:nvPr/>
        </p:nvSpPr>
        <p:spPr>
          <a:xfrm>
            <a:off x="6164989" y="423610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10DBB6-DC79-3D15-13FD-5DD561A205A7}"/>
              </a:ext>
            </a:extLst>
          </p:cNvPr>
          <p:cNvSpPr txBox="1"/>
          <p:nvPr/>
        </p:nvSpPr>
        <p:spPr>
          <a:xfrm>
            <a:off x="8298589" y="423610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66" name="yt_shape_10966"/>
              <p:cNvSpPr txBox="1"/>
              <p:nvPr/>
            </p:nvSpPr>
            <p:spPr>
              <a:xfrm>
                <a:off x="540000" y="1340768"/>
                <a:ext cx="4616648" cy="48777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966" name="yt_shape_109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768"/>
                <a:ext cx="4616648" cy="4877746"/>
              </a:xfrm>
              <a:prstGeom prst="rect">
                <a:avLst/>
              </a:prstGeom>
              <a:blipFill>
                <a:blip r:embed="rId2"/>
                <a:stretch>
                  <a:fillRect l="-4095" t="-1125" r="-3038" b="-1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27011E-F634-069E-ECAB-C6A912583DE7}"/>
              </a:ext>
            </a:extLst>
          </p:cNvPr>
          <p:cNvSpPr txBox="1"/>
          <p:nvPr/>
        </p:nvSpPr>
        <p:spPr>
          <a:xfrm>
            <a:off x="449989" y="176945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920D31-0DC0-C4DF-E939-91C99BA9C743}"/>
              </a:ext>
            </a:extLst>
          </p:cNvPr>
          <p:cNvSpPr txBox="1"/>
          <p:nvPr/>
        </p:nvSpPr>
        <p:spPr>
          <a:xfrm>
            <a:off x="1631504" y="2353177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3CD42C-51E4-EE11-3C79-6D0B53D4EFDA}"/>
              </a:ext>
            </a:extLst>
          </p:cNvPr>
          <p:cNvSpPr txBox="1"/>
          <p:nvPr/>
        </p:nvSpPr>
        <p:spPr>
          <a:xfrm>
            <a:off x="449989" y="3195914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CBBE0A-3F52-15C1-EEC7-331438BEFF6D}"/>
              </a:ext>
            </a:extLst>
          </p:cNvPr>
          <p:cNvSpPr txBox="1"/>
          <p:nvPr/>
        </p:nvSpPr>
        <p:spPr>
          <a:xfrm>
            <a:off x="1631504" y="377964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048075-AA74-6098-035F-0A85165335F2}"/>
                  </a:ext>
                </a:extLst>
              </p:cNvPr>
              <p:cNvSpPr txBox="1"/>
              <p:nvPr/>
            </p:nvSpPr>
            <p:spPr>
              <a:xfrm>
                <a:off x="449989" y="4819355"/>
                <a:ext cx="4590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048075-AA74-6098-035F-0A8516533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19355"/>
                <a:ext cx="4590161" cy="766077"/>
              </a:xfrm>
              <a:prstGeom prst="rect">
                <a:avLst/>
              </a:prstGeom>
              <a:blipFill>
                <a:blip r:embed="rId3"/>
                <a:stretch>
                  <a:fillRect l="-2125" r="-199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CFF6A3F-7EE4-0D29-6916-1D06F06380F9}"/>
                  </a:ext>
                </a:extLst>
              </p:cNvPr>
              <p:cNvSpPr txBox="1"/>
              <p:nvPr/>
            </p:nvSpPr>
            <p:spPr>
              <a:xfrm>
                <a:off x="1631504" y="5491820"/>
                <a:ext cx="1470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CFF6A3F-7EE4-0D29-6916-1D06F0638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491820"/>
                <a:ext cx="1470724" cy="726326"/>
              </a:xfrm>
              <a:prstGeom prst="rect">
                <a:avLst/>
              </a:prstGeom>
              <a:blipFill>
                <a:blip r:embed="rId4"/>
                <a:stretch>
                  <a:fillRect l="-6639" r="-663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542718" y="797937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40000" y="900000"/>
            <a:ext cx="475912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8657B0-92AF-FF87-90E1-DEA9F61504FD}"/>
              </a:ext>
            </a:extLst>
          </p:cNvPr>
          <p:cNvSpPr txBox="1"/>
          <p:nvPr/>
        </p:nvSpPr>
        <p:spPr>
          <a:xfrm>
            <a:off x="449989" y="1328682"/>
            <a:ext cx="4893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82695F-CE6B-BA1F-E8A3-FF5E80729195}"/>
              </a:ext>
            </a:extLst>
          </p:cNvPr>
          <p:cNvSpPr txBox="1"/>
          <p:nvPr/>
        </p:nvSpPr>
        <p:spPr>
          <a:xfrm>
            <a:off x="1631504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6" name="yt_shape_10976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利用减法求数轴上两点间的距离</a:t>
            </a:r>
          </a:p>
        </p:txBody>
      </p:sp>
      <p:sp>
        <p:nvSpPr>
          <p:cNvPr id="10977" name="yt_shape_1097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的两点分别是点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79ac"/>
              </a:rPr>
              <a:t>之间的距离是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8" name="yt_table_109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078148"/>
              </p:ext>
            </p:extLst>
          </p:nvPr>
        </p:nvGraphicFramePr>
        <p:xfrm>
          <a:off x="540056" y="235900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pic>
        <p:nvPicPr>
          <p:cNvPr id="3" name="yt_shape_1722173663584">
            <a:extLst>
              <a:ext uri="{FF2B5EF4-FFF2-40B4-BE49-F238E27FC236}">
                <a16:creationId xmlns:a16="http://schemas.microsoft.com/office/drawing/2014/main" id="{90250483-4FB2-48B1-1F93-CFB519FB9D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793A5D-042B-DAF2-851F-211AF2327B58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0" name="yt_shape_10980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有理数减法的应用</a:t>
            </a:r>
          </a:p>
        </p:txBody>
      </p:sp>
      <p:sp>
        <p:nvSpPr>
          <p:cNvPr id="10981" name="yt_shape_10981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年元旦的最高气温为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最低气温为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1afd"/>
              </a:rPr>
              <a:t>那么该地区这天的最低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气温比最高气温低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82" name="yt_table_109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533965"/>
              </p:ext>
            </p:extLst>
          </p:nvPr>
        </p:nvGraphicFramePr>
        <p:xfrm>
          <a:off x="540056" y="2359000"/>
          <a:ext cx="9647810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554415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1944497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pic>
        <p:nvPicPr>
          <p:cNvPr id="3" name="yt_shape_1722173663651">
            <a:extLst>
              <a:ext uri="{FF2B5EF4-FFF2-40B4-BE49-F238E27FC236}">
                <a16:creationId xmlns:a16="http://schemas.microsoft.com/office/drawing/2014/main" id="{CE2C03F9-E994-509F-21D6-6459B2FA5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1B1B63-3EE9-3D57-5E5B-23D6E8700D72}"/>
              </a:ext>
            </a:extLst>
          </p:cNvPr>
          <p:cNvSpPr txBox="1"/>
          <p:nvPr/>
        </p:nvSpPr>
        <p:spPr>
          <a:xfrm>
            <a:off x="34981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4" name="yt_shape_1098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某矿井示意图如图所示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以地面为基准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点的高度是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a6b8"/>
              </a:rPr>
              <a:t>两点的高度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点高多少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985" name="yt_image_10985" title="H_180.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7044" y="2011799"/>
            <a:ext cx="1077910" cy="228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7" name="yt_shape_10987"/>
          <p:cNvSpPr txBox="1"/>
          <p:nvPr/>
        </p:nvSpPr>
        <p:spPr>
          <a:xfrm>
            <a:off x="540000" y="4349226"/>
            <a:ext cx="519372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D4052A-55D6-F3F2-783F-5C20BB7DE6D0}"/>
              </a:ext>
            </a:extLst>
          </p:cNvPr>
          <p:cNvSpPr txBox="1"/>
          <p:nvPr/>
        </p:nvSpPr>
        <p:spPr>
          <a:xfrm>
            <a:off x="449989" y="4302420"/>
            <a:ext cx="529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21F512-CDA3-C80D-6629-530439418910}"/>
              </a:ext>
            </a:extLst>
          </p:cNvPr>
          <p:cNvSpPr txBox="1"/>
          <p:nvPr/>
        </p:nvSpPr>
        <p:spPr>
          <a:xfrm>
            <a:off x="449989" y="4777908"/>
            <a:ext cx="453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7F5124-2E4C-DECC-F773-837D62452D6E}"/>
              </a:ext>
            </a:extLst>
          </p:cNvPr>
          <p:cNvSpPr txBox="1"/>
          <p:nvPr/>
        </p:nvSpPr>
        <p:spPr>
          <a:xfrm>
            <a:off x="449989" y="5253396"/>
            <a:ext cx="5323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9" name="yt_shape_10989"/>
          <p:cNvSpPr txBox="1"/>
          <p:nvPr/>
        </p:nvSpPr>
        <p:spPr>
          <a:xfrm>
            <a:off x="540000" y="900000"/>
            <a:ext cx="867545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将有理数范围内的减法与小学学过的减法混淆而出错</a:t>
            </a:r>
          </a:p>
        </p:txBody>
      </p:sp>
      <p:sp>
        <p:nvSpPr>
          <p:cNvPr id="10990" name="yt_shape_10990"/>
          <p:cNvSpPr txBox="1"/>
          <p:nvPr/>
        </p:nvSpPr>
        <p:spPr>
          <a:xfrm>
            <a:off x="540000" y="1399565"/>
            <a:ext cx="65288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991" name="yt_shape_10991"/>
          <p:cNvSpPr txBox="1"/>
          <p:nvPr/>
        </p:nvSpPr>
        <p:spPr>
          <a:xfrm>
            <a:off x="540000" y="1878868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992" name="yt_shape_10992"/>
          <p:cNvSpPr txBox="1"/>
          <p:nvPr/>
        </p:nvSpPr>
        <p:spPr>
          <a:xfrm>
            <a:off x="540000" y="2358171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663728">
            <a:extLst>
              <a:ext uri="{FF2B5EF4-FFF2-40B4-BE49-F238E27FC236}">
                <a16:creationId xmlns:a16="http://schemas.microsoft.com/office/drawing/2014/main" id="{7AAC31DF-5830-C7D2-E5DA-870D20AFE2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35A290-7D70-3EDA-1493-F2C58A055D43}"/>
              </a:ext>
            </a:extLst>
          </p:cNvPr>
          <p:cNvSpPr txBox="1"/>
          <p:nvPr/>
        </p:nvSpPr>
        <p:spPr>
          <a:xfrm>
            <a:off x="4020086" y="1352759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430DFF-04D9-A952-74D6-A033AA71BC43}"/>
              </a:ext>
            </a:extLst>
          </p:cNvPr>
          <p:cNvSpPr txBox="1"/>
          <p:nvPr/>
        </p:nvSpPr>
        <p:spPr>
          <a:xfrm>
            <a:off x="6001286" y="13527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95FA84-0E33-1484-EB82-BFAB8B905E9A}"/>
              </a:ext>
            </a:extLst>
          </p:cNvPr>
          <p:cNvSpPr txBox="1"/>
          <p:nvPr/>
        </p:nvSpPr>
        <p:spPr>
          <a:xfrm>
            <a:off x="3497989" y="1832062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D53C7F-246B-B805-1D2B-B7ED3D26160A}"/>
              </a:ext>
            </a:extLst>
          </p:cNvPr>
          <p:cNvSpPr txBox="1"/>
          <p:nvPr/>
        </p:nvSpPr>
        <p:spPr>
          <a:xfrm>
            <a:off x="5479189" y="18320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0F467B-545D-C3BA-26DB-A1594D43FC49}"/>
              </a:ext>
            </a:extLst>
          </p:cNvPr>
          <p:cNvSpPr txBox="1"/>
          <p:nvPr/>
        </p:nvSpPr>
        <p:spPr>
          <a:xfrm>
            <a:off x="4412389" y="2311365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72D1DC-67BE-B70D-8555-8617CE65CB0A}"/>
              </a:ext>
            </a:extLst>
          </p:cNvPr>
          <p:cNvSpPr txBox="1"/>
          <p:nvPr/>
        </p:nvSpPr>
        <p:spPr>
          <a:xfrm>
            <a:off x="6393589" y="23113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1181</Words>
  <Application>Microsoft Office PowerPoint</Application>
  <PresentationFormat>宽屏</PresentationFormat>
  <Paragraphs>189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,isEnd</vt:lpstr>
      <vt:lpstr>_⨹_1_9a45a,isEnd</vt:lpstr>
      <vt:lpstr>_⨹_1_b8481,isEnd</vt:lpstr>
      <vt:lpstr>_⨹_10_b1afd</vt:lpstr>
      <vt:lpstr>_⨹_5_7a6b8</vt:lpstr>
      <vt:lpstr>_⨹_6_779ac</vt:lpstr>
      <vt:lpstr>_⨹_6_91330</vt:lpstr>
      <vt:lpstr>Finished</vt:lpstr>
      <vt:lpstr>IsAddLine</vt:lpstr>
      <vt:lpstr>W:0.00503937,H:37.44</vt:lpstr>
      <vt:lpstr>W:72.00504,H:37.44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2024-07-28T15:35:43Z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