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1" r:id="rId5"/>
    <p:sldId id="373" r:id="rId6"/>
    <p:sldId id="381" r:id="rId7"/>
    <p:sldId id="374" r:id="rId8"/>
    <p:sldId id="376" r:id="rId9"/>
    <p:sldId id="378" r:id="rId10"/>
    <p:sldId id="382" r:id="rId11"/>
    <p:sldId id="379" r:id="rId12"/>
    <p:sldId id="383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1" name="yt_shape_14401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400" name="yt_image_14400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03" name="yt_shape_14403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方案决策问题</a:t>
            </a:r>
          </a:p>
        </p:txBody>
      </p:sp>
      <p:sp>
        <p:nvSpPr>
          <p:cNvPr id="14404" name="yt_shape_14404"/>
          <p:cNvSpPr txBox="1"/>
          <p:nvPr/>
        </p:nvSpPr>
        <p:spPr>
          <a:xfrm>
            <a:off x="540119" y="21028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某服装商店出售一种优惠购物卡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元买这种卡后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d53a6"/>
              </a:rPr>
              <a:t>凭卡可在这家商店按八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折购物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下列情况买卡购物合算的是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05" name="yt_table_144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313469"/>
              </p:ext>
            </p:extLst>
          </p:nvPr>
        </p:nvGraphicFramePr>
        <p:xfrm>
          <a:off x="540056" y="3062297"/>
          <a:ext cx="54200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992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9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购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购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购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购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9"/>
                  </a:ext>
                </a:extLst>
              </a:tr>
            </a:tbl>
          </a:graphicData>
        </a:graphic>
      </p:graphicFrame>
      <p:sp>
        <p:nvSpPr>
          <p:cNvPr id="14407" name="yt_shape_14407"/>
          <p:cNvSpPr txBox="1"/>
          <p:nvPr/>
        </p:nvSpPr>
        <p:spPr>
          <a:xfrm>
            <a:off x="540119" y="406385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某校准备为毕业班学生制作一批纪念册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甲公司提出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每册收材料费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1644,isEnd"/>
              </a:rPr>
              <a:t>另收设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乙公司提出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每册收材料费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不收设计费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张老师经过计算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fdd2,isEnd"/>
              </a:rPr>
              <a:t>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两家公司收费一样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则该校今年毕业生有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4151363">
            <a:extLst>
              <a:ext uri="{FF2B5EF4-FFF2-40B4-BE49-F238E27FC236}">
                <a16:creationId xmlns:a16="http://schemas.microsoft.com/office/drawing/2014/main" id="{1FA2A27A-A383-9FFF-2F36-DD2331FE07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955261A-F167-CEF6-E898-77CF7E85D77E}"/>
              </a:ext>
            </a:extLst>
          </p:cNvPr>
          <p:cNvSpPr txBox="1"/>
          <p:nvPr/>
        </p:nvSpPr>
        <p:spPr>
          <a:xfrm>
            <a:off x="5936508" y="25315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0EAC19-4FC7-A1C3-6255-4FE04A98454C}"/>
              </a:ext>
            </a:extLst>
          </p:cNvPr>
          <p:cNvSpPr txBox="1"/>
          <p:nvPr/>
        </p:nvSpPr>
        <p:spPr>
          <a:xfrm>
            <a:off x="6241308" y="496802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4" name="yt_shape_14454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453" name="yt_image_14453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56" name="yt_shape_14456"/>
          <p:cNvSpPr txBox="1"/>
          <p:nvPr/>
        </p:nvSpPr>
        <p:spPr>
          <a:xfrm>
            <a:off x="540120" y="1597583"/>
            <a:ext cx="11111877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为庆祝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儿童节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6e65f"/>
              </a:rPr>
              <a:t>某市中小学统一组织文艺汇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乙两所学校共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其中甲校的人数多于乙校的人数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846b"/>
              </a:rPr>
              <a:t>且甲校的人数不足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准备统一购买服装参加演出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下面是某服装厂给出的演出服装的价格表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457" name="yt_table_1445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113535"/>
              </p:ext>
            </p:extLst>
          </p:nvPr>
        </p:nvGraphicFramePr>
        <p:xfrm>
          <a:off x="540000" y="2977636"/>
          <a:ext cx="11111997" cy="106070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4921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9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39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399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购买服装的套数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套至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套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套至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套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套及以上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每套服装的价格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yt_shape_14459"/>
          <p:cNvSpPr txBox="1"/>
          <p:nvPr/>
        </p:nvSpPr>
        <p:spPr>
          <a:xfrm>
            <a:off x="540119" y="414908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若两所学校分别单独购买服装共应付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f90c5"/>
              </a:rPr>
              <a:t>乙两所学校各有多少学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生准备参加演出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设甲校有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则乙校有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c1f3a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甲校有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人参加演出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乙校有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人参加演出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6877302-5A3B-84AC-9B12-813CE0C1CB7F}"/>
              </a:ext>
            </a:extLst>
          </p:cNvPr>
          <p:cNvSpPr txBox="1"/>
          <p:nvPr/>
        </p:nvSpPr>
        <p:spPr>
          <a:xfrm>
            <a:off x="450108" y="4959158"/>
            <a:ext cx="111591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设甲校有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则乙校有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c1f3a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48C5783-9DC7-4FEB-8A0B-1C68CD01D07B}"/>
              </a:ext>
            </a:extLst>
          </p:cNvPr>
          <p:cNvSpPr txBox="1"/>
          <p:nvPr/>
        </p:nvSpPr>
        <p:spPr>
          <a:xfrm>
            <a:off x="450108" y="543464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C08A34E-7EB2-B400-26EE-DC88E8642CB9}"/>
              </a:ext>
            </a:extLst>
          </p:cNvPr>
          <p:cNvSpPr txBox="1"/>
          <p:nvPr/>
        </p:nvSpPr>
        <p:spPr>
          <a:xfrm>
            <a:off x="450108" y="5829936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F192561-5CC3-945E-6784-CB9182131EE3}"/>
              </a:ext>
            </a:extLst>
          </p:cNvPr>
          <p:cNvSpPr txBox="1"/>
          <p:nvPr/>
        </p:nvSpPr>
        <p:spPr>
          <a:xfrm>
            <a:off x="450108" y="6305424"/>
            <a:ext cx="6733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甲校有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人参加演出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乙校有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人参加演出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1" name="yt_shape_14461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如果甲校有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名同学被抽调去参加书法绘画比赛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因此不能参加演出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f62e"/>
              </a:rPr>
              <a:t>请你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为两所学校设计一种最省钱的购买服装方案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两校分别单独购买的费用为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两校联合购买的费用为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两校联合购买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套的费用为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因此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最省钱的购买方案是两校联合购买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套服装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2BF0D9-F190-E3EA-5C70-3153F6283DEA}"/>
              </a:ext>
            </a:extLst>
          </p:cNvPr>
          <p:cNvSpPr txBox="1"/>
          <p:nvPr/>
        </p:nvSpPr>
        <p:spPr>
          <a:xfrm>
            <a:off x="450108" y="1804170"/>
            <a:ext cx="1054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两校分别单独购买的费用为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21FB49-2B8C-A25C-16E0-D4C0BFCC0AC8}"/>
              </a:ext>
            </a:extLst>
          </p:cNvPr>
          <p:cNvSpPr txBox="1"/>
          <p:nvPr/>
        </p:nvSpPr>
        <p:spPr>
          <a:xfrm>
            <a:off x="450108" y="2279658"/>
            <a:ext cx="734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两校联合购买的费用为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55A0B3-A3DB-DCC8-4248-94E0351E2BD9}"/>
              </a:ext>
            </a:extLst>
          </p:cNvPr>
          <p:cNvSpPr txBox="1"/>
          <p:nvPr/>
        </p:nvSpPr>
        <p:spPr>
          <a:xfrm>
            <a:off x="450108" y="2755146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两校联合购买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套的费用为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6B0EF7-E9E3-41E7-12D4-A0B374C25A6A}"/>
              </a:ext>
            </a:extLst>
          </p:cNvPr>
          <p:cNvSpPr txBox="1"/>
          <p:nvPr/>
        </p:nvSpPr>
        <p:spPr>
          <a:xfrm>
            <a:off x="450108" y="3230634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BAD3C15-2FE4-8D75-3FF1-694F9399CCF1}"/>
              </a:ext>
            </a:extLst>
          </p:cNvPr>
          <p:cNvSpPr txBox="1"/>
          <p:nvPr/>
        </p:nvSpPr>
        <p:spPr>
          <a:xfrm>
            <a:off x="450108" y="3706122"/>
            <a:ext cx="7038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最省钱的购买方案是两校联合购买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套服装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9" name="yt_shape_14409"/>
          <p:cNvSpPr txBox="1"/>
          <p:nvPr/>
        </p:nvSpPr>
        <p:spPr>
          <a:xfrm>
            <a:off x="540119" y="1791515"/>
            <a:ext cx="1117250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全体人员可打八折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人免票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其余人可打九折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班长经过计算后说我们班无论选择哪种方案要付的钱都是一样的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73f4,isEnd"/>
              </a:rPr>
              <a:t>若这个班级观影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人数超过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则该班共有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人观看电影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67ECBF-A653-B86B-F688-589278DBB309}"/>
              </a:ext>
            </a:extLst>
          </p:cNvPr>
          <p:cNvSpPr txBox="1"/>
          <p:nvPr/>
        </p:nvSpPr>
        <p:spPr>
          <a:xfrm>
            <a:off x="4412508" y="317117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4408"/>
          <p:cNvSpPr txBox="1"/>
          <p:nvPr/>
        </p:nvSpPr>
        <p:spPr>
          <a:xfrm>
            <a:off x="540119" y="836712"/>
            <a:ext cx="1117250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七年级某班准备组织同学们观看电影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由班长负责买票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已知电影票价每张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34c8"/>
              </a:rPr>
              <a:t>50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对观影人数超过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人的团体票有两个优惠方案可选择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5" name="yt_shape_14412"/>
          <p:cNvSpPr txBox="1"/>
          <p:nvPr/>
        </p:nvSpPr>
        <p:spPr>
          <a:xfrm>
            <a:off x="540119" y="3706581"/>
            <a:ext cx="1117250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某水果批发商从外地购进一批新鲜水果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准备运回当地销售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6432,isEnd"/>
              </a:rPr>
              <a:t>甲物流公司的收费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方式是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起步价是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每千米另收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元油费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乙物流公司的收费方式是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0104,isEnd"/>
              </a:rPr>
              <a:t>起步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价是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每千米另收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元油费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当运输路程为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babc,isEnd"/>
              </a:rPr>
              <a:t>两家物流公司的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收费一样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BE22FC-7F3F-9182-1881-75E7AF9B0F92}"/>
              </a:ext>
            </a:extLst>
          </p:cNvPr>
          <p:cNvSpPr txBox="1"/>
          <p:nvPr/>
        </p:nvSpPr>
        <p:spPr>
          <a:xfrm>
            <a:off x="7308107" y="461075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14" name="yt_table_14414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09789"/>
              </p:ext>
            </p:extLst>
          </p:nvPr>
        </p:nvGraphicFramePr>
        <p:xfrm>
          <a:off x="540000" y="1479618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4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2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方式一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方式二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月租费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本地通话费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416" name="yt_shape_14416"/>
          <p:cNvSpPr txBox="1"/>
          <p:nvPr/>
        </p:nvSpPr>
        <p:spPr>
          <a:xfrm>
            <a:off x="540119" y="3450027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设通话时间为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则方式一每月收费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e3fd,isEnd"/>
              </a:rPr>
              <a:t>方式二每月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本地通话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两种收费方式一样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当通话时间为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选择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比较合算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当通话时间为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e65c,isEnd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选择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比较合算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38FD7F-F599-0FB2-BC36-47A0688C4FDB}"/>
              </a:ext>
            </a:extLst>
          </p:cNvPr>
          <p:cNvSpPr txBox="1"/>
          <p:nvPr/>
        </p:nvSpPr>
        <p:spPr>
          <a:xfrm>
            <a:off x="6928696" y="3403221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389770-5C0E-7B1A-81C4-35FB1ACBAF1D}"/>
              </a:ext>
            </a:extLst>
          </p:cNvPr>
          <p:cNvSpPr txBox="1"/>
          <p:nvPr/>
        </p:nvSpPr>
        <p:spPr>
          <a:xfrm>
            <a:off x="1364508" y="3878709"/>
            <a:ext cx="117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C17E3B-2A3B-0343-D7D3-5D18ACB23DE2}"/>
              </a:ext>
            </a:extLst>
          </p:cNvPr>
          <p:cNvSpPr txBox="1"/>
          <p:nvPr/>
        </p:nvSpPr>
        <p:spPr>
          <a:xfrm>
            <a:off x="2736108" y="435419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B412D6-0903-FB6C-6407-FDAC204EF5C9}"/>
              </a:ext>
            </a:extLst>
          </p:cNvPr>
          <p:cNvSpPr txBox="1"/>
          <p:nvPr/>
        </p:nvSpPr>
        <p:spPr>
          <a:xfrm>
            <a:off x="5631708" y="482968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方式一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79908C9-B9AB-8557-C363-D0623864D8D8}"/>
              </a:ext>
            </a:extLst>
          </p:cNvPr>
          <p:cNvSpPr txBox="1"/>
          <p:nvPr/>
        </p:nvSpPr>
        <p:spPr>
          <a:xfrm>
            <a:off x="1974108" y="5305173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方式二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9218" y="764704"/>
            <a:ext cx="830458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下表是某地移动公司推出的两种话费收费方式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9" name="yt_shape_14419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某公司打算到果园基地购买一批优质苹果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果园基地对购买量在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15d0"/>
              </a:rPr>
              <a:t>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以上的有两种销售方案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每千克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由基地送货上门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每千克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由顾客自己租车运回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已知该公司租车从基地到公司的运输费为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若公司购买量超过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公司购买多少千克苹果时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3f9d5"/>
              </a:rPr>
              <a:t>选择两种购买方案的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付款费用相同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设公司购买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苹果时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选择两种购买方案的付款费用相同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公司购买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2500kg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苹果时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选择两种购买方案的付款费用相同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6E17F9C-8D90-5815-E543-D767566ACEF6}"/>
              </a:ext>
            </a:extLst>
          </p:cNvPr>
          <p:cNvSpPr txBox="1"/>
          <p:nvPr/>
        </p:nvSpPr>
        <p:spPr>
          <a:xfrm>
            <a:off x="450108" y="4181610"/>
            <a:ext cx="955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设公司购买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苹果时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选择两种购买方案的付款费用相同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5D38BF-8623-6823-5F95-F9B1FDD64C4C}"/>
              </a:ext>
            </a:extLst>
          </p:cNvPr>
          <p:cNvSpPr txBox="1"/>
          <p:nvPr/>
        </p:nvSpPr>
        <p:spPr>
          <a:xfrm>
            <a:off x="450108" y="4657098"/>
            <a:ext cx="6204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133BD6-F5AC-F425-C269-D18E77DEE9C5}"/>
              </a:ext>
            </a:extLst>
          </p:cNvPr>
          <p:cNvSpPr txBox="1"/>
          <p:nvPr/>
        </p:nvSpPr>
        <p:spPr>
          <a:xfrm>
            <a:off x="450108" y="5132586"/>
            <a:ext cx="886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公司购买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2500kg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苹果时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选择两种购买方案的付款费用相同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5" name="yt_shape_14425"/>
          <p:cNvSpPr txBox="1"/>
          <p:nvPr/>
        </p:nvSpPr>
        <p:spPr>
          <a:xfrm>
            <a:off x="540000" y="900000"/>
            <a:ext cx="9694962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如果公司打算购买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苹果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选择哪种方案付款最少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选择方案二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29000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29000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所以选择方案二付款最少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3C7E1F-6D44-2A29-C4DF-D6599A79F0B7}"/>
              </a:ext>
            </a:extLst>
          </p:cNvPr>
          <p:cNvSpPr txBox="1"/>
          <p:nvPr/>
        </p:nvSpPr>
        <p:spPr>
          <a:xfrm>
            <a:off x="449989" y="1328682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选择方案二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9A7101-D7C3-6930-8980-97074FDB0186}"/>
              </a:ext>
            </a:extLst>
          </p:cNvPr>
          <p:cNvSpPr txBox="1"/>
          <p:nvPr/>
        </p:nvSpPr>
        <p:spPr>
          <a:xfrm>
            <a:off x="449989" y="1804170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E82A64-1F39-062B-604F-52365B7E8556}"/>
              </a:ext>
            </a:extLst>
          </p:cNvPr>
          <p:cNvSpPr txBox="1"/>
          <p:nvPr/>
        </p:nvSpPr>
        <p:spPr>
          <a:xfrm>
            <a:off x="449989" y="2279658"/>
            <a:ext cx="498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79DB06-F61A-E8C9-97F0-0F90413A88F8}"/>
              </a:ext>
            </a:extLst>
          </p:cNvPr>
          <p:cNvSpPr txBox="1"/>
          <p:nvPr/>
        </p:nvSpPr>
        <p:spPr>
          <a:xfrm>
            <a:off x="449989" y="275514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B05B5FF-C531-FC1A-9D29-714FC4D7E827}"/>
              </a:ext>
            </a:extLst>
          </p:cNvPr>
          <p:cNvSpPr txBox="1"/>
          <p:nvPr/>
        </p:nvSpPr>
        <p:spPr>
          <a:xfrm>
            <a:off x="449989" y="3230634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所以选择方案二付款最少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7" name="yt_shape_14427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考虑问题不全致错</a:t>
            </a:r>
          </a:p>
        </p:txBody>
      </p:sp>
      <p:sp>
        <p:nvSpPr>
          <p:cNvPr id="14428" name="yt_shape_14428"/>
          <p:cNvSpPr txBox="1"/>
          <p:nvPr/>
        </p:nvSpPr>
        <p:spPr>
          <a:xfrm>
            <a:off x="540000" y="1399565"/>
            <a:ext cx="37702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超市推出如下优惠方案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429" name="yt_shape_14429"/>
          <p:cNvSpPr txBox="1"/>
          <p:nvPr/>
        </p:nvSpPr>
        <p:spPr>
          <a:xfrm>
            <a:off x="540000" y="1878868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一次性购物不超过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元不享受优惠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430" name="yt_shape_14430"/>
          <p:cNvSpPr txBox="1"/>
          <p:nvPr/>
        </p:nvSpPr>
        <p:spPr>
          <a:xfrm>
            <a:off x="540000" y="2358171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一次性购物超过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元一律九折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431" name="yt_shape_14431"/>
          <p:cNvSpPr txBox="1"/>
          <p:nvPr/>
        </p:nvSpPr>
        <p:spPr>
          <a:xfrm>
            <a:off x="540000" y="2837474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一次性购物超过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元一律八折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432" name="yt_shape_14432"/>
          <p:cNvSpPr txBox="1"/>
          <p:nvPr/>
        </p:nvSpPr>
        <p:spPr>
          <a:xfrm>
            <a:off x="540119" y="33167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已知小明两次购物分别付款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0a7d3"/>
              </a:rPr>
              <a:t>如果小明一次性购买与上两次相同的物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那么应付款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33" name="yt_table_1443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711692"/>
              </p:ext>
            </p:extLst>
          </p:nvPr>
        </p:nvGraphicFramePr>
        <p:xfrm>
          <a:off x="540056" y="4276212"/>
          <a:ext cx="6639243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994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9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288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288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1"/>
                  </a:ext>
                </a:extLst>
              </a:tr>
            </a:tbl>
          </a:graphicData>
        </a:graphic>
      </p:graphicFrame>
      <p:pic>
        <p:nvPicPr>
          <p:cNvPr id="3" name="yt_shape_1722174151457">
            <a:extLst>
              <a:ext uri="{FF2B5EF4-FFF2-40B4-BE49-F238E27FC236}">
                <a16:creationId xmlns:a16="http://schemas.microsoft.com/office/drawing/2014/main" id="{1F3FC39F-0404-3B35-DD00-825F4CAFC0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9BD42F-1522-635F-0F73-99DA18CF95E9}"/>
              </a:ext>
            </a:extLst>
          </p:cNvPr>
          <p:cNvSpPr txBox="1"/>
          <p:nvPr/>
        </p:nvSpPr>
        <p:spPr>
          <a:xfrm>
            <a:off x="3193308" y="37454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6" name="yt_shape_1443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435" name="yt_image_14435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38" name="yt_shape_14438"/>
          <p:cNvSpPr txBox="1"/>
          <p:nvPr/>
        </p:nvSpPr>
        <p:spPr>
          <a:xfrm>
            <a:off x="540119" y="159186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某同学花了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元钱购买图书馆会员证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只限本人使用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凭证购入场券每张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b6be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不凭证购入场券每张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要想使得购会员证比不购会员证合算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d948"/>
              </a:rPr>
              <a:t>该同学去图书馆阅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览应超过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39" name="yt_table_1443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590820"/>
              </p:ext>
            </p:extLst>
          </p:nvPr>
        </p:nvGraphicFramePr>
        <p:xfrm>
          <a:off x="540056" y="3031435"/>
          <a:ext cx="9017763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99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9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998"/>
                    </a:ext>
                  </a:extLst>
                </a:gridCol>
                <a:gridCol w="1631760">
                  <a:extLst>
                    <a:ext uri="{9D8B030D-6E8A-4147-A177-3AD203B41FA5}">
                      <a16:colId xmlns:a16="http://schemas.microsoft.com/office/drawing/2014/main" val="109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9CEBCD9-36FF-B2DE-98EA-9DCB3DF9B5F7}"/>
              </a:ext>
            </a:extLst>
          </p:cNvPr>
          <p:cNvSpPr txBox="1"/>
          <p:nvPr/>
        </p:nvSpPr>
        <p:spPr>
          <a:xfrm>
            <a:off x="2278908" y="24960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1" name="yt_shape_14441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一题多设问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某学校准备印刷一批证书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现有两个印刷厂可供选择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甲印刷厂收费方式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收制版费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每本印刷费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乙印刷厂收费方式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本时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每本收印刷费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82bc6,isEnd"/>
              </a:rPr>
              <a:t>本时超过部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分每本收印刷费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设该校印刷证书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甲印刷厂的收费为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86da,isEnd"/>
              </a:rPr>
              <a:t>乙印刷厂的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收费为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甲印刷厂的收费为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d8fc,isEnd"/>
              </a:rPr>
              <a:t>乙印刷厂的收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费为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9BB3F1F-9E78-7E3A-88CC-C41A92B271AF}"/>
              </a:ext>
            </a:extLst>
          </p:cNvPr>
          <p:cNvSpPr txBox="1"/>
          <p:nvPr/>
        </p:nvSpPr>
        <p:spPr>
          <a:xfrm>
            <a:off x="6623896" y="3230634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D84CDC-988A-4209-EED5-1F96F9650A60}"/>
              </a:ext>
            </a:extLst>
          </p:cNvPr>
          <p:cNvSpPr txBox="1"/>
          <p:nvPr/>
        </p:nvSpPr>
        <p:spPr>
          <a:xfrm>
            <a:off x="1669308" y="3706122"/>
            <a:ext cx="117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0C43CA-CCF3-1E93-0F34-6FD32A3321FD}"/>
              </a:ext>
            </a:extLst>
          </p:cNvPr>
          <p:cNvSpPr txBox="1"/>
          <p:nvPr/>
        </p:nvSpPr>
        <p:spPr>
          <a:xfrm>
            <a:off x="6319096" y="4181610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1D1485-9F7C-6CC2-55AA-628EC73A9DCA}"/>
              </a:ext>
            </a:extLst>
          </p:cNvPr>
          <p:cNvSpPr txBox="1"/>
          <p:nvPr/>
        </p:nvSpPr>
        <p:spPr>
          <a:xfrm>
            <a:off x="1364508" y="4657098"/>
            <a:ext cx="2848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8" name="yt_shape_14448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当印刷证书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8000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本时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选择哪个印刷厂更节省费用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节省了多少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印刷多少本证书时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乙两印刷厂收费相同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甲印刷厂费用为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乙印刷厂费用为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ec6da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所以当印刷证书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本时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选择乙印刷厂更节省费用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节省了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小于或等于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大于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印刷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本或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本证书时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甲、乙两印刷厂收费相同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9551B9D-AF39-2B5A-A822-2DA110BF5613}"/>
              </a:ext>
            </a:extLst>
          </p:cNvPr>
          <p:cNvSpPr txBox="1"/>
          <p:nvPr/>
        </p:nvSpPr>
        <p:spPr>
          <a:xfrm>
            <a:off x="450108" y="1328682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19DB94-F04B-5360-BB74-5DF1E54CD253}"/>
              </a:ext>
            </a:extLst>
          </p:cNvPr>
          <p:cNvSpPr txBox="1"/>
          <p:nvPr/>
        </p:nvSpPr>
        <p:spPr>
          <a:xfrm>
            <a:off x="450108" y="1804170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甲印刷厂费用为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CAC1CA-9002-773F-8933-0025D774B0FE}"/>
              </a:ext>
            </a:extLst>
          </p:cNvPr>
          <p:cNvSpPr txBox="1"/>
          <p:nvPr/>
        </p:nvSpPr>
        <p:spPr>
          <a:xfrm>
            <a:off x="450108" y="2279658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乙印刷厂费用为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ec6da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1BEFDC-7731-5F7D-37E0-A90CAB785732}"/>
              </a:ext>
            </a:extLst>
          </p:cNvPr>
          <p:cNvSpPr txBox="1"/>
          <p:nvPr/>
        </p:nvSpPr>
        <p:spPr>
          <a:xfrm>
            <a:off x="450108" y="2755146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120199-D35E-13E9-DCE6-3E55EBBA5870}"/>
              </a:ext>
            </a:extLst>
          </p:cNvPr>
          <p:cNvSpPr txBox="1"/>
          <p:nvPr/>
        </p:nvSpPr>
        <p:spPr>
          <a:xfrm>
            <a:off x="450108" y="3230634"/>
            <a:ext cx="9324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所以当印刷证书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选择乙印刷厂更节省费用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节省了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A7382A9-BCA8-967B-B7FE-52E2860FD5C5}"/>
              </a:ext>
            </a:extLst>
          </p:cNvPr>
          <p:cNvSpPr txBox="1"/>
          <p:nvPr/>
        </p:nvSpPr>
        <p:spPr>
          <a:xfrm>
            <a:off x="450108" y="4181610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小于或等于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A99E61-57E8-164D-2435-C143ECC9C11C}"/>
              </a:ext>
            </a:extLst>
          </p:cNvPr>
          <p:cNvSpPr txBox="1"/>
          <p:nvPr/>
        </p:nvSpPr>
        <p:spPr>
          <a:xfrm>
            <a:off x="450108" y="4657098"/>
            <a:ext cx="4985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5D96236-8F66-1CC9-41AB-75B56768C3F7}"/>
              </a:ext>
            </a:extLst>
          </p:cNvPr>
          <p:cNvSpPr txBox="1"/>
          <p:nvPr/>
        </p:nvSpPr>
        <p:spPr>
          <a:xfrm>
            <a:off x="450108" y="5132586"/>
            <a:ext cx="6509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05AF143-189F-923F-2FE7-C10D5579EFDA}"/>
              </a:ext>
            </a:extLst>
          </p:cNvPr>
          <p:cNvSpPr txBox="1"/>
          <p:nvPr/>
        </p:nvSpPr>
        <p:spPr>
          <a:xfrm>
            <a:off x="450108" y="5608074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D8A8DA0-57DC-52E7-4EAE-053CB92245A1}"/>
              </a:ext>
            </a:extLst>
          </p:cNvPr>
          <p:cNvSpPr txBox="1"/>
          <p:nvPr/>
        </p:nvSpPr>
        <p:spPr>
          <a:xfrm>
            <a:off x="450108" y="6083562"/>
            <a:ext cx="8333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印刷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本证书时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甲、乙两印刷厂收费相同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1260</Words>
  <Application>Microsoft Office PowerPoint</Application>
  <PresentationFormat>宽屏</PresentationFormat>
  <Paragraphs>144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50" baseType="lpstr">
      <vt:lpstr>,isEnd</vt:lpstr>
      <vt:lpstr>_⨹_1_215d0</vt:lpstr>
      <vt:lpstr>_⨹_1_4b6be</vt:lpstr>
      <vt:lpstr>_⨹_1_c1f3a</vt:lpstr>
      <vt:lpstr>_⨹_1_ec6da</vt:lpstr>
      <vt:lpstr>_⨹_10_d53a6</vt:lpstr>
      <vt:lpstr>_⨹_10_f90c5</vt:lpstr>
      <vt:lpstr>_⨹_12_6e65f</vt:lpstr>
      <vt:lpstr>_⨹_17_0a7d3</vt:lpstr>
      <vt:lpstr>_⨹_2_90104,isEnd</vt:lpstr>
      <vt:lpstr>_⨹_2_9e65c,isEnd</vt:lpstr>
      <vt:lpstr>_⨹_2_cf62e</vt:lpstr>
      <vt:lpstr>_⨹_2_d34c8</vt:lpstr>
      <vt:lpstr>_⨹_2_ffdd2,isEnd</vt:lpstr>
      <vt:lpstr>_⨹_3_e1644,isEnd</vt:lpstr>
      <vt:lpstr>_⨹_5_3e3fd,isEnd</vt:lpstr>
      <vt:lpstr>_⨹_5_82bc6,isEnd</vt:lpstr>
      <vt:lpstr>_⨹_5_b86da,isEnd</vt:lpstr>
      <vt:lpstr>_⨹_6_dd8fc,isEnd</vt:lpstr>
      <vt:lpstr>_⨹_7_0babc,isEnd</vt:lpstr>
      <vt:lpstr>_⨹_7_273f4,isEnd</vt:lpstr>
      <vt:lpstr>_⨹_8_5846b</vt:lpstr>
      <vt:lpstr>_⨹_8_8d948</vt:lpstr>
      <vt:lpstr>_⨹_8_b6432,isEnd</vt:lpstr>
      <vt:lpstr>_⨹_9_3f9d5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2024-07-29T02:28:10Z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