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72" r:id="rId7"/>
    <p:sldId id="375" r:id="rId8"/>
    <p:sldId id="376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5" name="yt_shape_11135"/>
          <p:cNvSpPr txBox="1"/>
          <p:nvPr/>
        </p:nvSpPr>
        <p:spPr>
          <a:xfrm>
            <a:off x="540000" y="900000"/>
            <a:ext cx="889987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一、选择题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的和加上它们的绝对值的和为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37" name="yt_table_1113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1203622"/>
              </p:ext>
            </p:extLst>
          </p:nvPr>
        </p:nvGraphicFramePr>
        <p:xfrm>
          <a:off x="540056" y="1858606"/>
          <a:ext cx="88766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13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139" name="yt_shape_11139"/>
              <p:cNvSpPr txBox="1"/>
              <p:nvPr/>
            </p:nvSpPr>
            <p:spPr>
              <a:xfrm>
                <a:off x="540119" y="2384777"/>
                <a:ext cx="10452425" cy="1811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下列运算正确的有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d93b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39" name="yt_shape_111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84777"/>
                <a:ext cx="10452425" cy="1811137"/>
              </a:xfrm>
              <a:prstGeom prst="rect">
                <a:avLst/>
              </a:prstGeom>
              <a:blipFill>
                <a:blip r:embed="rId2"/>
                <a:stretch>
                  <a:fillRect l="-1809" t="-2694" r="-175" b="-3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42" name="yt_table_1114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677107"/>
              </p:ext>
            </p:extLst>
          </p:nvPr>
        </p:nvGraphicFramePr>
        <p:xfrm>
          <a:off x="540056" y="4245873"/>
          <a:ext cx="90290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1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1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07860B7-3FA6-CBE7-9492-208B8F8C042E}"/>
              </a:ext>
            </a:extLst>
          </p:cNvPr>
          <p:cNvSpPr txBox="1"/>
          <p:nvPr/>
        </p:nvSpPr>
        <p:spPr>
          <a:xfrm>
            <a:off x="845098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758776-6631-CE49-0443-0294B3D1A142}"/>
              </a:ext>
            </a:extLst>
          </p:cNvPr>
          <p:cNvSpPr txBox="1"/>
          <p:nvPr/>
        </p:nvSpPr>
        <p:spPr>
          <a:xfrm>
            <a:off x="3879108" y="2337971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4" name="yt_shape_11144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北京等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个城市的国际标准时间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4b177"/>
              </a:rPr>
              <a:t>可在数轴上表示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1145" name="yt_image_11145" title="H_44.01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8332" y="1838973"/>
            <a:ext cx="4895335" cy="55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47" name="yt_shape_11147"/>
          <p:cNvSpPr txBox="1"/>
          <p:nvPr/>
        </p:nvSpPr>
        <p:spPr>
          <a:xfrm>
            <a:off x="540000" y="2604910"/>
            <a:ext cx="106695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如果将两地国际标准时间的差简称为时差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48" name="yt_table_1114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127632"/>
              </p:ext>
            </p:extLst>
          </p:nvPr>
        </p:nvGraphicFramePr>
        <p:xfrm>
          <a:off x="540056" y="3084213"/>
          <a:ext cx="4995863" cy="1901952"/>
        </p:xfrm>
        <a:graphic>
          <a:graphicData uri="http://schemas.openxmlformats.org/drawingml/2006/table">
            <a:tbl>
              <a:tblPr/>
              <a:tblGrid>
                <a:gridCol w="4995863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首尔与纽约的时差为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北京与纽约的时差为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北京与纽约的时差为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北京与多伦多的时差为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306D16E-0602-F9A9-7FBD-3B51140EF850}"/>
              </a:ext>
            </a:extLst>
          </p:cNvPr>
          <p:cNvSpPr txBox="1"/>
          <p:nvPr/>
        </p:nvSpPr>
        <p:spPr>
          <a:xfrm>
            <a:off x="10203589" y="25581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0" name="yt_shape_11150"/>
          <p:cNvSpPr txBox="1"/>
          <p:nvPr/>
        </p:nvSpPr>
        <p:spPr>
          <a:xfrm>
            <a:off x="540119" y="900000"/>
            <a:ext cx="11100497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白银市中考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小红某星期微信收发红包的记录如下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9885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197d"/>
              </a:rPr>
              <a:t>这时她的微信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钱包增加了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51" name="yt_table_1115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187990"/>
              </p:ext>
            </p:extLst>
          </p:nvPr>
        </p:nvGraphicFramePr>
        <p:xfrm>
          <a:off x="540056" y="2339566"/>
          <a:ext cx="5402580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3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D1A19BB-8DFC-276C-8F5A-0FA9683B490B}"/>
              </a:ext>
            </a:extLst>
          </p:cNvPr>
          <p:cNvSpPr txBox="1"/>
          <p:nvPr/>
        </p:nvSpPr>
        <p:spPr>
          <a:xfrm>
            <a:off x="25837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3" name="yt_shape_11153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二、填空题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是最小的正整数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是最大的负整数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是绝对值最小的有理数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5fda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异号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4A96DE-4893-ED13-CA26-786767B49812}"/>
              </a:ext>
            </a:extLst>
          </p:cNvPr>
          <p:cNvSpPr txBox="1"/>
          <p:nvPr/>
        </p:nvSpPr>
        <p:spPr>
          <a:xfrm>
            <a:off x="1059708" y="18041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D9FCC0-EA01-CBB2-A61C-80989482C386}"/>
              </a:ext>
            </a:extLst>
          </p:cNvPr>
          <p:cNvSpPr txBox="1"/>
          <p:nvPr/>
        </p:nvSpPr>
        <p:spPr>
          <a:xfrm>
            <a:off x="7955807" y="227965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502D8D-16C2-F409-4E10-D94BE4DD7661}"/>
              </a:ext>
            </a:extLst>
          </p:cNvPr>
          <p:cNvSpPr txBox="1"/>
          <p:nvPr/>
        </p:nvSpPr>
        <p:spPr>
          <a:xfrm>
            <a:off x="8184407" y="275514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7" name="yt_shape_11157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张大伯共有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块麦田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今年的收成与去年相比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增产为正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减产为负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154c,isEnd"/>
              </a:rPr>
              <a:t>情况如下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035e,isEnd"/>
              </a:rPr>
              <a:t>则今年小麦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的总产量与去年相比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增多了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持平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1158" name="yt_shape_11158"/>
          <p:cNvSpPr txBox="1"/>
          <p:nvPr/>
        </p:nvSpPr>
        <p:spPr>
          <a:xfrm>
            <a:off x="540119" y="2323087"/>
            <a:ext cx="11492915" cy="149258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规定图形</a:t>
            </a:r>
            <a:r>
              <a:rPr lang="en-US" altLang="zh-CN" sz="3950" b="0" i="0" u="none">
                <a:solidFill>
                  <a:srgbClr val="1EE3CF"/>
                </a:solidFill>
                <a:effectLst/>
                <a:latin typeface="Times New Roman" pitchFamily="40"/>
                <a:ea typeface="Times New Roman" pitchFamily="4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表示运算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</a:t>
            </a:r>
            <a:r>
              <a:rPr lang="en-US" altLang="zh-CN" sz="3900" b="0" i="0" u="none">
                <a:solidFill>
                  <a:srgbClr val="1EE3CF"/>
                </a:solidFill>
                <a:effectLst/>
                <a:latin typeface="Times New Roman" pitchFamily="39"/>
                <a:ea typeface="Times New Roman" pitchFamily="3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表示运算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w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3950" b="0" i="0" u="none">
                <a:solidFill>
                  <a:srgbClr val="1EE3CF"/>
                </a:solidFill>
                <a:effectLst/>
                <a:latin typeface="Times New Roman" pitchFamily="40"/>
                <a:ea typeface="Times New Roman" pitchFamily="4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,isEnd"/>
              </a:rPr>
              <a:t> </a:t>
            </a:r>
            <a:r>
              <a:rPr lang="zh-CN" altLang="zh-CN" sz="2400" b="0" i="0" u="none" spc="-2400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zh-CN" altLang="zh-CN" sz="2400" b="0" i="0" u="none" spc="-2400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3900" b="0" i="0" u="none">
                <a:solidFill>
                  <a:srgbClr val="1EE3CF"/>
                </a:solidFill>
                <a:effectLst/>
                <a:latin typeface="Times New Roman" pitchFamily="39"/>
                <a:ea typeface="Times New Roman" pitchFamily="3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683146">
            <a:extLst>
              <a:ext uri="{FF2B5EF4-FFF2-40B4-BE49-F238E27FC236}">
                <a16:creationId xmlns:a16="http://schemas.microsoft.com/office/drawing/2014/main" id="{9213BF14-D8A8-2C48-D532-120E4CD721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319" y="2447380"/>
            <a:ext cx="560577" cy="533988"/>
          </a:xfrm>
          <a:prstGeom prst="rect">
            <a:avLst/>
          </a:prstGeom>
        </p:spPr>
      </p:pic>
      <p:pic>
        <p:nvPicPr>
          <p:cNvPr id="5" name="yt_shape_1722173683208">
            <a:extLst>
              <a:ext uri="{FF2B5EF4-FFF2-40B4-BE49-F238E27FC236}">
                <a16:creationId xmlns:a16="http://schemas.microsoft.com/office/drawing/2014/main" id="{35389BD9-30EF-572A-2B5E-749A8757FB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394" y="2462167"/>
            <a:ext cx="457392" cy="504414"/>
          </a:xfrm>
          <a:prstGeom prst="rect">
            <a:avLst/>
          </a:prstGeom>
        </p:spPr>
      </p:pic>
      <p:pic>
        <p:nvPicPr>
          <p:cNvPr id="7" name="yt_shape_1722173683281">
            <a:extLst>
              <a:ext uri="{FF2B5EF4-FFF2-40B4-BE49-F238E27FC236}">
                <a16:creationId xmlns:a16="http://schemas.microsoft.com/office/drawing/2014/main" id="{BD426917-52F8-8D02-E5AE-71A1C005EA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932" y="2447379"/>
            <a:ext cx="560579" cy="533990"/>
          </a:xfrm>
          <a:prstGeom prst="rect">
            <a:avLst/>
          </a:prstGeom>
        </p:spPr>
      </p:pic>
      <p:pic>
        <p:nvPicPr>
          <p:cNvPr id="9" name="yt_shape_1722173683369">
            <a:extLst>
              <a:ext uri="{FF2B5EF4-FFF2-40B4-BE49-F238E27FC236}">
                <a16:creationId xmlns:a16="http://schemas.microsoft.com/office/drawing/2014/main" id="{252968A3-3067-6341-B760-1D1B6F0E69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19" y="3201244"/>
            <a:ext cx="457392" cy="50441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E276D50-4B76-23C3-58CF-857ECF23AD91}"/>
              </a:ext>
            </a:extLst>
          </p:cNvPr>
          <p:cNvSpPr txBox="1"/>
          <p:nvPr/>
        </p:nvSpPr>
        <p:spPr>
          <a:xfrm>
            <a:off x="3498108" y="1804170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持平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8995BD-94FD-E3C2-9304-86F88C8A2FEC}"/>
              </a:ext>
            </a:extLst>
          </p:cNvPr>
          <p:cNvSpPr txBox="1"/>
          <p:nvPr/>
        </p:nvSpPr>
        <p:spPr>
          <a:xfrm>
            <a:off x="1821708" y="3201244"/>
            <a:ext cx="637286" cy="78919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9" name="yt_shape_11159"/>
          <p:cNvSpPr txBox="1"/>
          <p:nvPr/>
        </p:nvSpPr>
        <p:spPr>
          <a:xfrm>
            <a:off x="540000" y="900000"/>
            <a:ext cx="7389844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三、解答题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E8239F-86B0-09DD-8124-B29EBCE26A1E}"/>
              </a:ext>
            </a:extLst>
          </p:cNvPr>
          <p:cNvSpPr txBox="1"/>
          <p:nvPr/>
        </p:nvSpPr>
        <p:spPr>
          <a:xfrm>
            <a:off x="449989" y="1804170"/>
            <a:ext cx="5325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BE899E-48A1-B380-AC3C-816DD3AA9A53}"/>
              </a:ext>
            </a:extLst>
          </p:cNvPr>
          <p:cNvSpPr txBox="1"/>
          <p:nvPr/>
        </p:nvSpPr>
        <p:spPr>
          <a:xfrm>
            <a:off x="802414" y="2279658"/>
            <a:ext cx="1467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AD9497-207E-3305-0EA8-C7E1A371FE70}"/>
              </a:ext>
            </a:extLst>
          </p:cNvPr>
          <p:cNvSpPr txBox="1"/>
          <p:nvPr/>
        </p:nvSpPr>
        <p:spPr>
          <a:xfrm>
            <a:off x="449989" y="2755146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940A3E-169E-36B5-022D-7D6F89B8AB51}"/>
              </a:ext>
            </a:extLst>
          </p:cNvPr>
          <p:cNvSpPr txBox="1"/>
          <p:nvPr/>
        </p:nvSpPr>
        <p:spPr>
          <a:xfrm>
            <a:off x="449989" y="3230634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727D12-855D-F552-190E-F9B60F6DD83D}"/>
              </a:ext>
            </a:extLst>
          </p:cNvPr>
          <p:cNvSpPr txBox="1"/>
          <p:nvPr/>
        </p:nvSpPr>
        <p:spPr>
          <a:xfrm>
            <a:off x="449989" y="370612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" name="yt_shape_11162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某公司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天内货品进出仓库的吨数如下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表示进库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表示出库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仓库里的货品是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增多了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减少了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仓库管理员结算时发现仓库里还有货品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4e0a,isEnd"/>
              </a:rPr>
              <a:t>天前仓库里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有货品多少吨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天减少了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吨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天前仓库里的货品有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3_9b973,isEnd"/>
              </a:rPr>
              <a:t>630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如果进出的装卸费都是每吨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天要付多少元装卸费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）｜＋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3_339ca,isEnd"/>
              </a:rPr>
              <a:t>162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吨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则装卸费为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0A36F8-F219-9578-0704-5E72331E7793}"/>
              </a:ext>
            </a:extLst>
          </p:cNvPr>
          <p:cNvSpPr txBox="1"/>
          <p:nvPr/>
        </p:nvSpPr>
        <p:spPr>
          <a:xfrm>
            <a:off x="5326908" y="180417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减少了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E134CB-CBD0-5A7C-51D8-9F1DF849FDB9}"/>
              </a:ext>
            </a:extLst>
          </p:cNvPr>
          <p:cNvSpPr txBox="1"/>
          <p:nvPr/>
        </p:nvSpPr>
        <p:spPr>
          <a:xfrm>
            <a:off x="335360" y="3230634"/>
            <a:ext cx="10924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天减少了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吨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天前仓库里的货品有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3_9b973"/>
              </a:rPr>
              <a:t>630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吨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DD78A6-927D-EE2E-F5BE-39A05C1392F2}"/>
              </a:ext>
            </a:extLst>
          </p:cNvPr>
          <p:cNvSpPr txBox="1"/>
          <p:nvPr/>
        </p:nvSpPr>
        <p:spPr>
          <a:xfrm>
            <a:off x="335360" y="4226264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）｜＋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3_339ca"/>
              </a:rPr>
              <a:t>162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9335829-2115-7AFD-F5E2-81B5889249AD}"/>
              </a:ext>
            </a:extLst>
          </p:cNvPr>
          <p:cNvSpPr txBox="1"/>
          <p:nvPr/>
        </p:nvSpPr>
        <p:spPr>
          <a:xfrm>
            <a:off x="335360" y="470175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吨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589F8A4-1607-3882-B916-C09A50A2F510}"/>
              </a:ext>
            </a:extLst>
          </p:cNvPr>
          <p:cNvSpPr txBox="1"/>
          <p:nvPr/>
        </p:nvSpPr>
        <p:spPr>
          <a:xfrm>
            <a:off x="335360" y="5177240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则装卸费为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635</Words>
  <Application>Microsoft Office PowerPoint</Application>
  <PresentationFormat>宽屏</PresentationFormat>
  <Paragraphs>67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34" baseType="lpstr">
      <vt:lpstr>,isEnd</vt:lpstr>
      <vt:lpstr>_⨹_1_69885</vt:lpstr>
      <vt:lpstr>_⨹_1_75fda,isEnd</vt:lpstr>
      <vt:lpstr>_⨹_1_d93b0</vt:lpstr>
      <vt:lpstr>_⨹_3_339ca</vt:lpstr>
      <vt:lpstr>_⨹_3_339ca,isEnd</vt:lpstr>
      <vt:lpstr>_⨹_3_9b973</vt:lpstr>
      <vt:lpstr>_⨹_3_9b973,isEnd</vt:lpstr>
      <vt:lpstr>_⨹_4_0154c,isEnd</vt:lpstr>
      <vt:lpstr>_⨹_5_e4e0a,isEnd</vt:lpstr>
      <vt:lpstr>_⨹_5_f035e,isEnd</vt:lpstr>
      <vt:lpstr>_⨹_6_3197d</vt:lpstr>
      <vt:lpstr>_⨹_7_4b177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2024-07-29T00:52:14Z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