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7" r:id="rId4"/>
    <p:sldId id="372" r:id="rId5"/>
    <p:sldId id="373" r:id="rId6"/>
    <p:sldId id="375" r:id="rId7"/>
    <p:sldId id="376" r:id="rId8"/>
    <p:sldId id="377" r:id="rId9"/>
    <p:sldId id="379" r:id="rId10"/>
    <p:sldId id="380" r:id="rId11"/>
    <p:sldId id="384" r:id="rId12"/>
    <p:sldId id="386" r:id="rId13"/>
    <p:sldId id="389" r:id="rId14"/>
    <p:sldId id="256" r:id="rId15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4" d="100"/>
          <a:sy n="54" d="100"/>
        </p:scale>
        <p:origin x="292" y="4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99" name="yt_shape_13399"/>
          <p:cNvSpPr txBox="1"/>
          <p:nvPr/>
        </p:nvSpPr>
        <p:spPr>
          <a:xfrm>
            <a:off x="540000" y="900000"/>
            <a:ext cx="3876061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探究数与式的规律</a:t>
            </a:r>
          </a:p>
        </p:txBody>
      </p:sp>
      <p:sp>
        <p:nvSpPr>
          <p:cNvPr id="13400" name="yt_shape_13400"/>
          <p:cNvSpPr txBox="1"/>
          <p:nvPr/>
        </p:nvSpPr>
        <p:spPr>
          <a:xfrm>
            <a:off x="540119" y="139956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云南省中考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按一定规律排列的单项式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25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，…，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2c914"/>
              </a:rPr>
              <a:t>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个单项式是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401" name="yt_table_13401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9100741"/>
              </p:ext>
            </p:extLst>
          </p:nvPr>
        </p:nvGraphicFramePr>
        <p:xfrm>
          <a:off x="540056" y="2359000"/>
          <a:ext cx="5756593" cy="950976"/>
        </p:xfrm>
        <a:graphic>
          <a:graphicData uri="http://schemas.openxmlformats.org/drawingml/2006/table">
            <a:tbl>
              <a:tblPr/>
              <a:tblGrid>
                <a:gridCol w="2986405">
                  <a:extLst>
                    <a:ext uri="{9D8B030D-6E8A-4147-A177-3AD203B41FA5}">
                      <a16:colId xmlns:a16="http://schemas.microsoft.com/office/drawing/2014/main" val="10806"/>
                    </a:ext>
                  </a:extLst>
                </a:gridCol>
                <a:gridCol w="2770188">
                  <a:extLst>
                    <a:ext uri="{9D8B030D-6E8A-4147-A177-3AD203B41FA5}">
                      <a16:colId xmlns:a16="http://schemas.microsoft.com/office/drawing/2014/main" val="1080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1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</a:t>
                      </a:r>
                      <a:r>
                        <a:rPr lang="zh-CN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1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</a:t>
                      </a:r>
                      <a:r>
                        <a:rPr lang="zh-CN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8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</a:t>
                      </a:r>
                      <a:r>
                        <a:rPr lang="en-US" altLang="zh-CN" sz="2400" b="0" i="1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1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</a:t>
                      </a:r>
                      <a:r>
                        <a:rPr lang="zh-CN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1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87"/>
                  </a:ext>
                </a:extLst>
              </a:tr>
            </a:tbl>
          </a:graphicData>
        </a:graphic>
      </p:graphicFrame>
      <p:sp>
        <p:nvSpPr>
          <p:cNvPr id="13403" name="yt_shape_13403"/>
          <p:cNvSpPr txBox="1"/>
          <p:nvPr/>
        </p:nvSpPr>
        <p:spPr>
          <a:xfrm>
            <a:off x="540119" y="336055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攀枝花市中考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观察依次排列的一串单项式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en-US" altLang="zh-CN" sz="2400" b="0" i="1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，…，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个单项式是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404" name="yt_table_13404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88954901"/>
              </p:ext>
            </p:extLst>
          </p:nvPr>
        </p:nvGraphicFramePr>
        <p:xfrm>
          <a:off x="540056" y="4319989"/>
          <a:ext cx="5040630" cy="950976"/>
        </p:xfrm>
        <a:graphic>
          <a:graphicData uri="http://schemas.openxmlformats.org/drawingml/2006/table">
            <a:tbl>
              <a:tblPr/>
              <a:tblGrid>
                <a:gridCol w="2986405">
                  <a:extLst>
                    <a:ext uri="{9D8B030D-6E8A-4147-A177-3AD203B41FA5}">
                      <a16:colId xmlns:a16="http://schemas.microsoft.com/office/drawing/2014/main" val="10808"/>
                    </a:ext>
                  </a:extLst>
                </a:gridCol>
                <a:gridCol w="2054225">
                  <a:extLst>
                    <a:ext uri="{9D8B030D-6E8A-4147-A177-3AD203B41FA5}">
                      <a16:colId xmlns:a16="http://schemas.microsoft.com/office/drawing/2014/main" val="1080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128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128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256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256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89"/>
                  </a:ext>
                </a:extLst>
              </a:tr>
            </a:tbl>
          </a:graphicData>
        </a:graphic>
      </p:graphicFrame>
      <p:sp>
        <p:nvSpPr>
          <p:cNvPr id="13406" name="yt_shape_13406"/>
          <p:cNvSpPr txBox="1"/>
          <p:nvPr/>
        </p:nvSpPr>
        <p:spPr>
          <a:xfrm>
            <a:off x="540119" y="5321543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一组按规律排列的代数式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，…，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则第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943ca,isEnd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个式子是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       </a:t>
            </a:r>
            <a:r>
              <a:rPr sz="3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22173998966">
            <a:extLst>
              <a:ext uri="{FF2B5EF4-FFF2-40B4-BE49-F238E27FC236}">
                <a16:creationId xmlns:a16="http://schemas.microsoft.com/office/drawing/2014/main" id="{0EF2033C-CDE2-34AB-DDFF-E0CF91ADD12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1404"/>
            <a:ext cx="1095567" cy="34162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1F1C5EC-5B82-A562-E156-14091AA8DB7F}"/>
              </a:ext>
            </a:extLst>
          </p:cNvPr>
          <p:cNvSpPr txBox="1"/>
          <p:nvPr/>
        </p:nvSpPr>
        <p:spPr>
          <a:xfrm>
            <a:off x="3136158" y="182824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8165922-D48D-74F3-AD8E-1673273E6877}"/>
              </a:ext>
            </a:extLst>
          </p:cNvPr>
          <p:cNvSpPr txBox="1"/>
          <p:nvPr/>
        </p:nvSpPr>
        <p:spPr>
          <a:xfrm>
            <a:off x="4799856" y="3789236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2091AF3-A094-4207-6441-5C2385A9EB03}"/>
              </a:ext>
            </a:extLst>
          </p:cNvPr>
          <p:cNvSpPr txBox="1"/>
          <p:nvPr/>
        </p:nvSpPr>
        <p:spPr>
          <a:xfrm>
            <a:off x="2021733" y="5750225"/>
            <a:ext cx="35900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·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3449" name="yt_shape_13449"/>
              <p:cNvSpPr txBox="1"/>
              <p:nvPr/>
            </p:nvSpPr>
            <p:spPr>
              <a:xfrm>
                <a:off x="540119" y="1268760"/>
                <a:ext cx="11111999" cy="538634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0000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个等式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，</a:t>
                </a:r>
              </a:p>
              <a:p>
                <a:pPr eaLnBrk="1" latinLnBrk="0" hangingPunct="0">
                  <a:lnSpc>
                    <a:spcPct val="120000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个等式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，</a:t>
                </a:r>
              </a:p>
              <a:p>
                <a:pPr eaLnBrk="1" latinLnBrk="0" hangingPunct="0">
                  <a:lnSpc>
                    <a:spcPct val="120000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个等式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，</a:t>
                </a:r>
              </a:p>
              <a:p>
                <a:pPr eaLnBrk="1" latinLnBrk="0" hangingPunct="0">
                  <a:lnSpc>
                    <a:spcPct val="120000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个等式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，</a:t>
                </a:r>
              </a:p>
              <a:p>
                <a:pPr eaLnBrk="1" latinLnBrk="0" hangingPunct="0">
                  <a:lnSpc>
                    <a:spcPct val="120000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个等式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，</a:t>
                </a:r>
              </a:p>
              <a:p>
                <a:pPr eaLnBrk="1" latinLnBrk="0" hangingPunct="0">
                  <a:lnSpc>
                    <a:spcPct val="120000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楷体" pitchFamily="24"/>
                    <a:ea typeface="楷体" pitchFamily="24"/>
                  </a:rPr>
                  <a:t>…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0000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按照以上规律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解决下列问题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：</a:t>
                </a:r>
              </a:p>
              <a:p>
                <a:pPr eaLnBrk="1" latinLnBrk="0" hangingPunct="0">
                  <a:lnSpc>
                    <a:spcPct val="120000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写出第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个等式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sz="3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</a:t>
                </a:r>
                <a:r>
                  <a:rPr sz="3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0000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写出你猜想的第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个等式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sz="4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                     </a:t>
                </a:r>
                <a:r>
                  <a:rPr sz="1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用含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的等式表示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）</a:t>
                </a:r>
              </a:p>
            </p:txBody>
          </p:sp>
        </mc:Choice>
        <mc:Fallback>
          <p:sp>
            <p:nvSpPr>
              <p:cNvPr id="13449" name="yt_shape_1344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268760"/>
                <a:ext cx="11111999" cy="5386346"/>
              </a:xfrm>
              <a:prstGeom prst="rect">
                <a:avLst/>
              </a:prstGeom>
              <a:blipFill>
                <a:blip r:embed="rId2"/>
                <a:stretch>
                  <a:fillRect l="-1701" r="-1153" b="-67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FEE06358-AB42-37DA-661D-C0A4E81E838B}"/>
                  </a:ext>
                </a:extLst>
              </p:cNvPr>
              <p:cNvSpPr txBox="1"/>
              <p:nvPr/>
            </p:nvSpPr>
            <p:spPr>
              <a:xfrm>
                <a:off x="3850533" y="5089098"/>
                <a:ext cx="1975549" cy="71616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00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FEE06358-AB42-37DA-661D-C0A4E81E838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50533" y="5089098"/>
                <a:ext cx="1975549" cy="716166"/>
              </a:xfrm>
              <a:prstGeom prst="rect">
                <a:avLst/>
              </a:prstGeom>
              <a:blipFill>
                <a:blip r:embed="rId3"/>
                <a:stretch>
                  <a:fillRect b="-8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4F477B32-A577-2D1E-4368-351283EFDF8C}"/>
                  </a:ext>
                </a:extLst>
              </p:cNvPr>
              <p:cNvSpPr txBox="1"/>
              <p:nvPr/>
            </p:nvSpPr>
            <p:spPr>
              <a:xfrm>
                <a:off x="5164983" y="5661248"/>
                <a:ext cx="3369692" cy="81459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00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4F477B32-A577-2D1E-4368-351283EFDF8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64983" y="5661248"/>
                <a:ext cx="3369692" cy="814591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yt_shape_13448"/>
          <p:cNvSpPr txBox="1"/>
          <p:nvPr/>
        </p:nvSpPr>
        <p:spPr>
          <a:xfrm>
            <a:off x="540000" y="840245"/>
            <a:ext cx="484748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安徽省中考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观察以下等式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65" name="yt_shape_13465"/>
          <p:cNvSpPr txBox="1"/>
          <p:nvPr/>
        </p:nvSpPr>
        <p:spPr>
          <a:xfrm>
            <a:off x="540000" y="900000"/>
            <a:ext cx="3260508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数阵中的规律</a:t>
            </a:r>
          </a:p>
        </p:txBody>
      </p:sp>
      <p:sp>
        <p:nvSpPr>
          <p:cNvPr id="13466" name="yt_shape_13466"/>
          <p:cNvSpPr txBox="1"/>
          <p:nvPr/>
        </p:nvSpPr>
        <p:spPr>
          <a:xfrm>
            <a:off x="540000" y="1399565"/>
            <a:ext cx="315471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如图是某月的日历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graphicFrame>
        <p:nvGraphicFramePr>
          <p:cNvPr id="13467" name="yt_table_13467" title="H_223.2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24052997"/>
              </p:ext>
            </p:extLst>
          </p:nvPr>
        </p:nvGraphicFramePr>
        <p:xfrm>
          <a:off x="540000" y="2031232"/>
          <a:ext cx="11111998" cy="2834640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5879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879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8790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8790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8679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58679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58679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endParaRPr/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17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19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27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29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endParaRPr/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endParaRPr/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endParaRPr/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3469" name="yt_shape_13469"/>
          <p:cNvSpPr txBox="1"/>
          <p:nvPr/>
        </p:nvSpPr>
        <p:spPr>
          <a:xfrm>
            <a:off x="540000" y="5135247"/>
            <a:ext cx="892552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带阴影的方框中的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个数之和与方框正中间的数有什么关系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</p:txBody>
      </p:sp>
      <p:sp>
        <p:nvSpPr>
          <p:cNvPr id="13470" name="yt_shape_13470"/>
          <p:cNvSpPr txBox="1"/>
          <p:nvPr/>
        </p:nvSpPr>
        <p:spPr>
          <a:xfrm>
            <a:off x="540000" y="5614550"/>
            <a:ext cx="8748805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99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则方框中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个数之和是方框正中间的数的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3" name="yt_shape_1722173999271">
            <a:extLst>
              <a:ext uri="{FF2B5EF4-FFF2-40B4-BE49-F238E27FC236}">
                <a16:creationId xmlns:a16="http://schemas.microsoft.com/office/drawing/2014/main" id="{02989E0F-2942-2742-B36E-B59B72EE141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1404"/>
            <a:ext cx="1095567" cy="34162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07A8649-357D-A74C-E788-B659FABAD765}"/>
              </a:ext>
            </a:extLst>
          </p:cNvPr>
          <p:cNvSpPr txBox="1"/>
          <p:nvPr/>
        </p:nvSpPr>
        <p:spPr>
          <a:xfrm>
            <a:off x="449989" y="5567744"/>
            <a:ext cx="8844280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99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÷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4E6CD29-A811-4CA1-0AA6-D02F500E6D9C}"/>
              </a:ext>
            </a:extLst>
          </p:cNvPr>
          <p:cNvSpPr txBox="1"/>
          <p:nvPr/>
        </p:nvSpPr>
        <p:spPr>
          <a:xfrm>
            <a:off x="449989" y="6043232"/>
            <a:ext cx="6123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则方框中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个数之和是方框正中间的数的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71" name="yt_shape_13471"/>
          <p:cNvSpPr txBox="1"/>
          <p:nvPr/>
        </p:nvSpPr>
        <p:spPr>
          <a:xfrm>
            <a:off x="540119" y="900000"/>
            <a:ext cx="11492915" cy="378943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不改变方框的大小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如果将带阴影的方框移至其他几个位置试一试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90a4f"/>
              </a:rPr>
              <a:t>你能得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出什么结论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你知道为什么吗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结论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带阴影的方框中的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个数之和是正中间的数的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理由如下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设方框正中间的数为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则其余八个数分别为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_⨹_1_96bca"/>
              </a:rPr>
              <a:t>－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带阴影的方框中的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个数之和为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_⨹_1_4bce4"/>
              </a:rPr>
              <a:t>＋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所以带阴影的方框中的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个数之和是正中间的数的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2FFA211-BD87-26A3-528F-8018D5C9336B}"/>
              </a:ext>
            </a:extLst>
          </p:cNvPr>
          <p:cNvSpPr txBox="1"/>
          <p:nvPr/>
        </p:nvSpPr>
        <p:spPr>
          <a:xfrm>
            <a:off x="450108" y="1804170"/>
            <a:ext cx="901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结论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带阴影的方框中的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个数之和是正中间的数的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18B87F5-04D3-227E-5598-1C45F62442A1}"/>
              </a:ext>
            </a:extLst>
          </p:cNvPr>
          <p:cNvSpPr txBox="1"/>
          <p:nvPr/>
        </p:nvSpPr>
        <p:spPr>
          <a:xfrm>
            <a:off x="450108" y="2279658"/>
            <a:ext cx="11389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理由如下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设方框正中间的数为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则其余八个数分别为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  <a:sym typeface="_⨹_1_96bca"/>
              </a:rPr>
              <a:t>－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45CD2A2-D748-FA3C-192A-991FD3E93D0E}"/>
              </a:ext>
            </a:extLst>
          </p:cNvPr>
          <p:cNvSpPr txBox="1"/>
          <p:nvPr/>
        </p:nvSpPr>
        <p:spPr>
          <a:xfrm>
            <a:off x="450108" y="2755146"/>
            <a:ext cx="46060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CE8409B-EBA4-F454-D2F4-021AD1258BD6}"/>
              </a:ext>
            </a:extLst>
          </p:cNvPr>
          <p:cNvSpPr txBox="1"/>
          <p:nvPr/>
        </p:nvSpPr>
        <p:spPr>
          <a:xfrm>
            <a:off x="450108" y="3230634"/>
            <a:ext cx="11389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带阴影的方框中的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个数之和为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  <a:sym typeface="_⨹_1_4bce4"/>
              </a:rPr>
              <a:t>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FDAE744-C9A8-BF20-9EA4-00EF44E1C784}"/>
              </a:ext>
            </a:extLst>
          </p:cNvPr>
          <p:cNvSpPr txBox="1"/>
          <p:nvPr/>
        </p:nvSpPr>
        <p:spPr>
          <a:xfrm>
            <a:off x="450108" y="3706122"/>
            <a:ext cx="72746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5F108C8-B74B-44FB-8D76-C71E1A6DD46E}"/>
              </a:ext>
            </a:extLst>
          </p:cNvPr>
          <p:cNvSpPr txBox="1"/>
          <p:nvPr/>
        </p:nvSpPr>
        <p:spPr>
          <a:xfrm>
            <a:off x="450108" y="4181610"/>
            <a:ext cx="73428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所以带阴影的方框中的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个数之和是正中间的数的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3408" name="yt_shape_13408"/>
              <p:cNvSpPr txBox="1"/>
              <p:nvPr/>
            </p:nvSpPr>
            <p:spPr>
              <a:xfrm>
                <a:off x="540119" y="900000"/>
                <a:ext cx="11028489" cy="323152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牡丹江市中考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一列数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，…，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按此规律排列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第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个数是</a:t>
                </a:r>
                <a:r>
                  <a:rPr sz="2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</a:t>
                </a:r>
                <a:r>
                  <a:rPr sz="15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 smtClean="0">
                    <a:latin typeface="Times New Roman"/>
                  </a:rPr>
                  <a:t>⁠</a:t>
                </a:r>
                <a:r>
                  <a:rPr sz="2400" u="sng" dirty="0" smtClean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 smtClean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</a:t>
                </a:r>
                <a:r>
                  <a:rPr sz="1900" u="sng" dirty="0" smtClean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观察下列一组数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17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26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，…，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它们是按一定规律排列的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3_4c637,isEnd"/>
                  </a:rPr>
                  <a:t>那么这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组数的第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个数是</a:t>
                </a:r>
                <a:r>
                  <a:rPr sz="3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</a:t>
                </a:r>
                <a:r>
                  <a:rPr sz="7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为正整数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）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下列各图中的三个数之间具有相同规律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依此规律用含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的式子表示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820c4,isEnd"/>
                  </a:rPr>
                  <a:t> 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2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  </a:t>
                </a:r>
                <a:r>
                  <a:rPr sz="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>
          <p:sp>
            <p:nvSpPr>
              <p:cNvPr id="13408" name="yt_shape_1340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028489" cy="3231526"/>
              </a:xfrm>
              <a:prstGeom prst="rect">
                <a:avLst/>
              </a:prstGeom>
              <a:blipFill>
                <a:blip r:embed="rId2"/>
                <a:stretch>
                  <a:fillRect l="-1714" t="-1698" r="-1658" b="-49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411" name="yt_image_13411" title="H_58.68">
            <a:extLst>
              <a:ext uri="">
                <a16:creationId xmlns:mc="http://schemas.openxmlformats.org/markup-compatibility/2006" xmlns:m="http://schemas.openxmlformats.org/officeDocument/2006/math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08705" y="4192969"/>
            <a:ext cx="4974588" cy="7452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324C2B1-74FB-98E5-8441-ECFE71569666}"/>
              </a:ext>
            </a:extLst>
          </p:cNvPr>
          <p:cNvSpPr txBox="1"/>
          <p:nvPr/>
        </p:nvSpPr>
        <p:spPr>
          <a:xfrm>
            <a:off x="1127448" y="1268760"/>
            <a:ext cx="128716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lvl="0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lang="en-US" altLang="zh-CN" sz="2400" i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n</a:t>
            </a:r>
            <a:r>
              <a:rPr lang="en-US" altLang="zh-CN" sz="1500" i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 </a:t>
            </a:r>
            <a:r>
              <a:rPr lang="zh-CN" altLang="zh-CN" sz="24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－</a:t>
            </a:r>
            <a:r>
              <a:rPr lang="en-US" altLang="zh-CN" sz="24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2</a:t>
            </a:r>
            <a:r>
              <a:rPr lang="zh-CN" altLang="zh-CN" sz="24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kumimoji="0" lang="en-US" altLang="zh-CN" sz="15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  <a:sym typeface="_⨹_1_5cf2d"/>
              </a:rPr>
              <a:t> </a:t>
            </a:r>
            <a:r>
              <a:rPr kumimoji="0" lang="en-US" altLang="zh-CN" sz="15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/>
            </a:r>
            <a:br>
              <a:rPr kumimoji="0" lang="en-US" altLang="zh-CN" sz="15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125D018A-469F-85B7-370E-76B34B33168A}"/>
                  </a:ext>
                </a:extLst>
              </p:cNvPr>
              <p:cNvSpPr txBox="1"/>
              <p:nvPr/>
            </p:nvSpPr>
            <p:spPr>
              <a:xfrm>
                <a:off x="3183783" y="2323275"/>
                <a:ext cx="1099884" cy="76861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num>
                      <m:den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125D018A-469F-85B7-370E-76B34B33168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83783" y="2323275"/>
                <a:ext cx="1099884" cy="768617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8E40EE4D-23A0-AF71-22E0-520BD525B7C5}"/>
              </a:ext>
            </a:extLst>
          </p:cNvPr>
          <p:cNvSpPr txBox="1"/>
          <p:nvPr/>
        </p:nvSpPr>
        <p:spPr>
          <a:xfrm>
            <a:off x="2129683" y="3629097"/>
            <a:ext cx="2067624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3" name="yt_shape_13413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下面每个图形中的四个数都是按相同的规律填写的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根据此规律确定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ae8e5,isEnd"/>
              </a:rPr>
              <a:t>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值为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13415" name="yt_shape_13415"/>
          <p:cNvSpPr txBox="1"/>
          <p:nvPr/>
        </p:nvSpPr>
        <p:spPr>
          <a:xfrm>
            <a:off x="972642" y="2011799"/>
            <a:ext cx="9927974" cy="156690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8700" b="0" i="0" u="none" spc="-8700">
                <a:solidFill>
                  <a:srgbClr val="1EE3CF"/>
                </a:solidFill>
                <a:effectLst/>
                <a:latin typeface="Times New Roman" pitchFamily="87"/>
                <a:ea typeface="宋体" pitchFamily="87"/>
              </a:rPr>
              <a:t> </a:t>
            </a:r>
            <a:r>
              <a:rPr lang="en-US" altLang="zh-CN" sz="8700" b="0" i="0" u="none" spc="75242">
                <a:solidFill>
                  <a:srgbClr val="1EE3CF"/>
                </a:solidFill>
                <a:effectLst/>
                <a:latin typeface="Times New Roman" pitchFamily="87"/>
                <a:ea typeface="宋体" pitchFamily="87"/>
              </a:rPr>
              <a:t> </a:t>
            </a:r>
          </a:p>
        </p:txBody>
      </p:sp>
      <p:pic>
        <p:nvPicPr>
          <p:cNvPr id="13414" name="yt_image_13414" title="H_136.72922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2642" y="2011799"/>
            <a:ext cx="9829800" cy="17364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417" name="yt_shape_13417"/>
          <p:cNvSpPr txBox="1"/>
          <p:nvPr/>
        </p:nvSpPr>
        <p:spPr>
          <a:xfrm>
            <a:off x="540119" y="3798665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【解析】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左下角数字为偶数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右上角数字为奇数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sym typeface="_⨹_1_867ab"/>
              </a:rPr>
              <a:t> 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19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右下角数字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第一个为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第二个为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sym typeface="_⨹_1_2d293"/>
              </a:rPr>
              <a:t>第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三个数字为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第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个为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19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370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_⨹_1_b862c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故答案为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370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39EA16B-87BC-4997-AF8A-C95A3689187A}"/>
              </a:ext>
            </a:extLst>
          </p:cNvPr>
          <p:cNvSpPr txBox="1"/>
          <p:nvPr/>
        </p:nvSpPr>
        <p:spPr>
          <a:xfrm>
            <a:off x="1364508" y="1328682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370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232BCC5-4825-AF68-2850-CACBC46FCAD1}"/>
              </a:ext>
            </a:extLst>
          </p:cNvPr>
          <p:cNvSpPr txBox="1"/>
          <p:nvPr/>
        </p:nvSpPr>
        <p:spPr>
          <a:xfrm>
            <a:off x="450108" y="3751859"/>
            <a:ext cx="1129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【解析】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左下角数字为偶数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右上角数字为奇数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  <a:sym typeface="_⨹_1_867ab"/>
              </a:rPr>
              <a:t> 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/>
            </a:r>
            <a:b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6355213-54BD-04FA-6FA8-C2DBC8BC2464}"/>
              </a:ext>
            </a:extLst>
          </p:cNvPr>
          <p:cNvSpPr txBox="1"/>
          <p:nvPr/>
        </p:nvSpPr>
        <p:spPr>
          <a:xfrm>
            <a:off x="450108" y="4227347"/>
            <a:ext cx="11135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19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.∵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右下角数字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第一个为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第二个为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  <a:sym typeface="_⨹_1_2d293"/>
              </a:rPr>
              <a:t>第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7BD65B5-B03E-D681-20E2-4D9D7F168880}"/>
              </a:ext>
            </a:extLst>
          </p:cNvPr>
          <p:cNvSpPr txBox="1"/>
          <p:nvPr/>
        </p:nvSpPr>
        <p:spPr>
          <a:xfrm>
            <a:off x="450108" y="4702835"/>
            <a:ext cx="111544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三个数字为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27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第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个为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.∴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19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370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  <a:sym typeface="_⨹_1_b862c"/>
              </a:rPr>
              <a:t>.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/>
            </a:r>
            <a:b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DE50020-586A-E084-AF6F-16FA9850BF6B}"/>
              </a:ext>
            </a:extLst>
          </p:cNvPr>
          <p:cNvSpPr txBox="1"/>
          <p:nvPr/>
        </p:nvSpPr>
        <p:spPr>
          <a:xfrm>
            <a:off x="450108" y="5178323"/>
            <a:ext cx="2008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故答案为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370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8" name="yt_shape_13418"/>
          <p:cNvSpPr txBox="1"/>
          <p:nvPr/>
        </p:nvSpPr>
        <p:spPr>
          <a:xfrm>
            <a:off x="540000" y="900000"/>
            <a:ext cx="3260508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探究图形规律</a:t>
            </a:r>
          </a:p>
        </p:txBody>
      </p:sp>
      <p:sp>
        <p:nvSpPr>
          <p:cNvPr id="13419" name="yt_shape_13419"/>
          <p:cNvSpPr txBox="1"/>
          <p:nvPr/>
        </p:nvSpPr>
        <p:spPr>
          <a:xfrm>
            <a:off x="540000" y="1399565"/>
            <a:ext cx="623247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营口市中考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用棋子摆出下列一组图形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pic>
        <p:nvPicPr>
          <p:cNvPr id="13420" name="yt_image_13420">
            <a:extLst>
              <a:ext uri="">
                <a16:creationId xmlns:a16="http://schemas.microsoft.com/office/drawing/2014/main" xmlns:p14="http://schemas.microsoft.com/office/powerpoint/2010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11341" y="2031232"/>
            <a:ext cx="4369316" cy="11018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422" name="yt_shape_13422"/>
          <p:cNvSpPr txBox="1"/>
          <p:nvPr/>
        </p:nvSpPr>
        <p:spPr>
          <a:xfrm>
            <a:off x="540000" y="3183629"/>
            <a:ext cx="816730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按照这种规律摆下去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个图形用的棋子个数为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423" name="yt_table_13423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5663365"/>
              </p:ext>
            </p:extLst>
          </p:nvPr>
        </p:nvGraphicFramePr>
        <p:xfrm>
          <a:off x="540056" y="3662932"/>
          <a:ext cx="4713606" cy="950976"/>
        </p:xfrm>
        <a:graphic>
          <a:graphicData uri="http://schemas.openxmlformats.org/drawingml/2006/table">
            <a:tbl>
              <a:tblPr/>
              <a:tblGrid>
                <a:gridCol w="2822893">
                  <a:extLst>
                    <a:ext uri="{9D8B030D-6E8A-4147-A177-3AD203B41FA5}">
                      <a16:colId xmlns:a16="http://schemas.microsoft.com/office/drawing/2014/main" val="10810"/>
                    </a:ext>
                  </a:extLst>
                </a:gridCol>
                <a:gridCol w="1890713">
                  <a:extLst>
                    <a:ext uri="{9D8B030D-6E8A-4147-A177-3AD203B41FA5}">
                      <a16:colId xmlns:a16="http://schemas.microsoft.com/office/drawing/2014/main" val="1081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9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91"/>
                  </a:ext>
                </a:extLst>
              </a:tr>
            </a:tbl>
          </a:graphicData>
        </a:graphic>
      </p:graphicFrame>
      <p:pic>
        <p:nvPicPr>
          <p:cNvPr id="3" name="yt_shape_1722173999047">
            <a:extLst>
              <a:ext uri="{FF2B5EF4-FFF2-40B4-BE49-F238E27FC236}">
                <a16:creationId xmlns:a16="http://schemas.microsoft.com/office/drawing/2014/main" id="{21EF0EB0-FA5D-F122-CBE7-B795CFFAB3A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1404"/>
            <a:ext cx="1095567" cy="34162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397B78B-83B4-CF74-B3BE-D67221B9D186}"/>
              </a:ext>
            </a:extLst>
          </p:cNvPr>
          <p:cNvSpPr txBox="1"/>
          <p:nvPr/>
        </p:nvSpPr>
        <p:spPr>
          <a:xfrm>
            <a:off x="7708039" y="313682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25" name="yt_shape_13425"/>
          <p:cNvSpPr txBox="1"/>
          <p:nvPr/>
        </p:nvSpPr>
        <p:spPr>
          <a:xfrm>
            <a:off x="540121" y="900000"/>
            <a:ext cx="10956480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用同样大小的黑色棋子按如图所示的规律摆放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则第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8ace8,isEnd"/>
              </a:rPr>
              <a:t>个图中有棋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子</a:t>
            </a:r>
            <a:r>
              <a:rPr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</a:t>
            </a:r>
            <a:r>
              <a:rPr sz="11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枚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3426" name="yt_image_13426" title="H_62.19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83137" y="2011799"/>
            <a:ext cx="4825724" cy="789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A3274FA-D057-4DE6-EC9E-C0EB32F8E21B}"/>
              </a:ext>
            </a:extLst>
          </p:cNvPr>
          <p:cNvSpPr txBox="1"/>
          <p:nvPr/>
        </p:nvSpPr>
        <p:spPr>
          <a:xfrm>
            <a:off x="1120034" y="1328682"/>
            <a:ext cx="1018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301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28" name="yt_shape_13428"/>
          <p:cNvSpPr txBox="1"/>
          <p:nvPr/>
        </p:nvSpPr>
        <p:spPr>
          <a:xfrm>
            <a:off x="540119" y="900000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类比思想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用同样规格的黑白两色正方形瓷砖铺设长方形地面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7f769"/>
              </a:rPr>
              <a:t>请观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察下列图形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探究并解答下列问题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3429" name="yt_shape_13429"/>
          <p:cNvSpPr txBox="1"/>
          <p:nvPr/>
        </p:nvSpPr>
        <p:spPr>
          <a:xfrm>
            <a:off x="540000" y="1842955"/>
            <a:ext cx="4124527" cy="11976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6650" b="0" i="0" u="none">
                <a:solidFill>
                  <a:srgbClr val="1EE3CF"/>
                </a:solidFill>
                <a:effectLst/>
                <a:latin typeface="Times New Roman" pitchFamily="66"/>
                <a:ea typeface="Times New Roman" pitchFamily="66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                  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…</a:t>
            </a:r>
          </a:p>
        </p:txBody>
      </p:sp>
      <p:sp>
        <p:nvSpPr>
          <p:cNvPr id="13430" name="yt_shape_13430"/>
          <p:cNvSpPr txBox="1"/>
          <p:nvPr/>
        </p:nvSpPr>
        <p:spPr>
          <a:xfrm>
            <a:off x="540000" y="3091379"/>
            <a:ext cx="600164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个图中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共有白色瓷砖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13431" name="yt_shape_13431"/>
          <p:cNvSpPr txBox="1"/>
          <p:nvPr/>
        </p:nvSpPr>
        <p:spPr>
          <a:xfrm>
            <a:off x="540000" y="3570682"/>
            <a:ext cx="600164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个图中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共有白色瓷砖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13432" name="yt_shape_13432"/>
          <p:cNvSpPr txBox="1"/>
          <p:nvPr/>
        </p:nvSpPr>
        <p:spPr>
          <a:xfrm>
            <a:off x="540000" y="4049985"/>
            <a:ext cx="615553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个图中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共有白色瓷砖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13433" name="yt_shape_13433"/>
          <p:cNvSpPr txBox="1"/>
          <p:nvPr/>
        </p:nvSpPr>
        <p:spPr>
          <a:xfrm>
            <a:off x="540000" y="4529288"/>
            <a:ext cx="645189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个图中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共有白色瓷砖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13434" name="yt_shape_13434"/>
          <p:cNvSpPr txBox="1"/>
          <p:nvPr/>
        </p:nvSpPr>
        <p:spPr>
          <a:xfrm>
            <a:off x="540000" y="5008591"/>
            <a:ext cx="736740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在第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个图中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共有白色瓷砖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22173999114">
            <a:extLst>
              <a:ext uri="{FF2B5EF4-FFF2-40B4-BE49-F238E27FC236}">
                <a16:creationId xmlns:a16="http://schemas.microsoft.com/office/drawing/2014/main" id="{3E6333D6-D992-BECD-3077-1318C282A23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872338"/>
            <a:ext cx="3780027" cy="112728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D48B004-7C72-F243-C370-13AB1B7DAAFA}"/>
              </a:ext>
            </a:extLst>
          </p:cNvPr>
          <p:cNvSpPr txBox="1"/>
          <p:nvPr/>
        </p:nvSpPr>
        <p:spPr>
          <a:xfrm>
            <a:off x="5326789" y="3044573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EC3C89E-C67D-813F-25F2-2CADCFD75B00}"/>
              </a:ext>
            </a:extLst>
          </p:cNvPr>
          <p:cNvSpPr txBox="1"/>
          <p:nvPr/>
        </p:nvSpPr>
        <p:spPr>
          <a:xfrm>
            <a:off x="5326789" y="3523876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B1F2363-3D17-7CF0-C337-36DC2C73580C}"/>
              </a:ext>
            </a:extLst>
          </p:cNvPr>
          <p:cNvSpPr txBox="1"/>
          <p:nvPr/>
        </p:nvSpPr>
        <p:spPr>
          <a:xfrm>
            <a:off x="5326789" y="4003179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1D37288-139F-20B7-6282-94A7356C9DAA}"/>
              </a:ext>
            </a:extLst>
          </p:cNvPr>
          <p:cNvSpPr txBox="1"/>
          <p:nvPr/>
        </p:nvSpPr>
        <p:spPr>
          <a:xfrm>
            <a:off x="5479189" y="4482482"/>
            <a:ext cx="93078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F33B29B-76A4-B1B3-F528-B925DAFFC3FF}"/>
              </a:ext>
            </a:extLst>
          </p:cNvPr>
          <p:cNvSpPr txBox="1"/>
          <p:nvPr/>
        </p:nvSpPr>
        <p:spPr>
          <a:xfrm>
            <a:off x="5469664" y="4961786"/>
            <a:ext cx="19993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35" name="yt_shape_13435"/>
          <p:cNvSpPr txBox="1"/>
          <p:nvPr/>
        </p:nvSpPr>
        <p:spPr>
          <a:xfrm>
            <a:off x="540119" y="90000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凉山州中考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用火柴棍拼成一个由三角形组成的图形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ba0fe,isEnd"/>
              </a:rPr>
              <a:t>拼第一个图形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共需要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根火柴棍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拼第二个图形共需要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根火柴棍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拼第三个图形共需要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ae9e4,isEnd"/>
              </a:rPr>
              <a:t>根火柴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；…，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照这样拼图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则第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个图形需要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根火柴棍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3436" name="yt_image_13436" title="H_62.6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12315" y="2491930"/>
            <a:ext cx="3367369" cy="795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438" name="yt_shape_13438"/>
          <p:cNvSpPr txBox="1"/>
          <p:nvPr/>
        </p:nvSpPr>
        <p:spPr>
          <a:xfrm>
            <a:off x="540119" y="333807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一张长方形的桌子可坐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按下图将桌子拼起来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按这样的规律拼下去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fed35,isEnd"/>
              </a:rPr>
              <a:t>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桌子可以坐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3439" name="yt_image_13439" title="H_58.32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20159" y="4555345"/>
            <a:ext cx="4751681" cy="740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ECED4CD-2726-9534-37D0-61B0C19FE8E3}"/>
              </a:ext>
            </a:extLst>
          </p:cNvPr>
          <p:cNvSpPr txBox="1"/>
          <p:nvPr/>
        </p:nvSpPr>
        <p:spPr>
          <a:xfrm>
            <a:off x="6184158" y="1804170"/>
            <a:ext cx="19517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B93EF1B-5E96-306F-20B7-5918A7F35FAE}"/>
              </a:ext>
            </a:extLst>
          </p:cNvPr>
          <p:cNvSpPr txBox="1"/>
          <p:nvPr/>
        </p:nvSpPr>
        <p:spPr>
          <a:xfrm>
            <a:off x="2278908" y="3766752"/>
            <a:ext cx="19517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41" name="yt_shape_13441"/>
          <p:cNvSpPr txBox="1"/>
          <p:nvPr/>
        </p:nvSpPr>
        <p:spPr>
          <a:xfrm>
            <a:off x="540119" y="900000"/>
            <a:ext cx="11172505" cy="222516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湘西州中考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古希腊数学家把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，…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9_702b2,isEnd"/>
              </a:rPr>
              <a:t>这样的数叫作三角形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因为它的规律性可以用如图表示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根据图形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4_d3f13,isEnd"/>
              </a:rPr>
              <a:t>若把第一个图形表示的三角形数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记为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第二个图形表示的三角形数记为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，…，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则第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a358d,isEnd"/>
              </a:rPr>
              <a:t>个图形表示的三角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形数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baseline="-25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4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</a:t>
            </a:r>
            <a:r>
              <a:rPr sz="1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用含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的式子表示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</p:txBody>
      </p:sp>
      <p:pic>
        <p:nvPicPr>
          <p:cNvPr id="13443" name="yt_image_13443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75946" y="3328313"/>
            <a:ext cx="4440106" cy="11624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9BEB815C-D68F-A096-502D-0109DDF60886}"/>
                  </a:ext>
                </a:extLst>
              </p:cNvPr>
              <p:cNvSpPr txBox="1"/>
              <p:nvPr/>
            </p:nvSpPr>
            <p:spPr>
              <a:xfrm>
                <a:off x="2066183" y="2126163"/>
                <a:ext cx="1725358" cy="8707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9BEB815C-D68F-A096-502D-0109DDF6088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66183" y="2126163"/>
                <a:ext cx="1725358" cy="870789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45" name="yt_shape_13445"/>
          <p:cNvSpPr txBox="1"/>
          <p:nvPr/>
        </p:nvSpPr>
        <p:spPr>
          <a:xfrm>
            <a:off x="540000" y="900000"/>
            <a:ext cx="3260508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探究等式规律</a:t>
            </a:r>
          </a:p>
        </p:txBody>
      </p:sp>
      <p:sp>
        <p:nvSpPr>
          <p:cNvPr id="13446" name="yt_shape_13446"/>
          <p:cNvSpPr txBox="1"/>
          <p:nvPr/>
        </p:nvSpPr>
        <p:spPr>
          <a:xfrm>
            <a:off x="540119" y="139956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观察下列各等式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第一个等式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第二个等式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第三个等式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2e24f,isEnd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第四个等式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，…，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按此规律猜想第六个等式是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</a:t>
            </a:r>
            <a:r>
              <a:rPr sz="1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13447" name="yt_shape_13447"/>
          <p:cNvSpPr txBox="1"/>
          <p:nvPr/>
        </p:nvSpPr>
        <p:spPr>
          <a:xfrm>
            <a:off x="540119" y="2359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青岛市中考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观察下列各式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70bea,isEnd"/>
              </a:rPr>
              <a:t>2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，…，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根据上述规律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个等式应表示为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sym typeface="W:12.00504,H:37.44"/>
              </a:rPr>
              <a:t/>
            </a:r>
            <a:b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sym typeface="W:12.00504,H:37.44"/>
              </a:rPr>
            </a:b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22173999193">
            <a:extLst>
              <a:ext uri="{FF2B5EF4-FFF2-40B4-BE49-F238E27FC236}">
                <a16:creationId xmlns:a16="http://schemas.microsoft.com/office/drawing/2014/main" id="{6E8C3489-C81C-96AB-29DB-AF9AC6FED16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1404"/>
            <a:ext cx="1095567" cy="34162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5D6A1C9-D674-71A2-7474-7BF922E4D883}"/>
              </a:ext>
            </a:extLst>
          </p:cNvPr>
          <p:cNvSpPr txBox="1"/>
          <p:nvPr/>
        </p:nvSpPr>
        <p:spPr>
          <a:xfrm>
            <a:off x="8832107" y="1828247"/>
            <a:ext cx="2008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5A86BBA-B451-5512-DB13-64E2BEF035BB}"/>
              </a:ext>
            </a:extLst>
          </p:cNvPr>
          <p:cNvSpPr txBox="1"/>
          <p:nvPr/>
        </p:nvSpPr>
        <p:spPr>
          <a:xfrm>
            <a:off x="7860557" y="2787682"/>
            <a:ext cx="36154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  <a:sym typeface="_⨹_1_10ea8"/>
              </a:rPr>
              <a:t>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CB4706A-BF28-AB28-E7C9-ED46B2E3DB9B}"/>
              </a:ext>
            </a:extLst>
          </p:cNvPr>
          <p:cNvSpPr txBox="1"/>
          <p:nvPr/>
        </p:nvSpPr>
        <p:spPr>
          <a:xfrm>
            <a:off x="450108" y="3263170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1189</Words>
  <Application>Microsoft Office PowerPoint</Application>
  <PresentationFormat>宽屏</PresentationFormat>
  <Paragraphs>129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52" baseType="lpstr">
      <vt:lpstr>,isEnd</vt:lpstr>
      <vt:lpstr>_⨹_1_10ea8</vt:lpstr>
      <vt:lpstr>_⨹_1_2c914</vt:lpstr>
      <vt:lpstr>_⨹_1_2d293</vt:lpstr>
      <vt:lpstr>_⨹_1_2e24f,isEnd</vt:lpstr>
      <vt:lpstr>_⨹_1_4bce4</vt:lpstr>
      <vt:lpstr>_⨹_1_5cf2d</vt:lpstr>
      <vt:lpstr>_⨹_1_70bea,isEnd</vt:lpstr>
      <vt:lpstr>_⨹_1_820c4,isEnd</vt:lpstr>
      <vt:lpstr>_⨹_1_867ab</vt:lpstr>
      <vt:lpstr>_⨹_1_943ca,isEnd</vt:lpstr>
      <vt:lpstr>_⨹_1_96bca</vt:lpstr>
      <vt:lpstr>_⨹_1_ae8e5,isEnd</vt:lpstr>
      <vt:lpstr>_⨹_1_b862c</vt:lpstr>
      <vt:lpstr>_⨹_1_fed35,isEnd</vt:lpstr>
      <vt:lpstr>_⨹_14_d3f13,isEnd</vt:lpstr>
      <vt:lpstr>_⨹_2_7f769</vt:lpstr>
      <vt:lpstr>_⨹_3_4c637,isEnd</vt:lpstr>
      <vt:lpstr>_⨹_3_90a4f</vt:lpstr>
      <vt:lpstr>_⨹_3_ae9e4,isEnd</vt:lpstr>
      <vt:lpstr>_⨹_5_8ace8,isEnd</vt:lpstr>
      <vt:lpstr>_⨹_6_ba0fe,isEnd</vt:lpstr>
      <vt:lpstr>_⨹_8_a358d,isEnd</vt:lpstr>
      <vt:lpstr>_⨹_9_702b2,isEnd</vt:lpstr>
      <vt:lpstr>Finished</vt:lpstr>
      <vt:lpstr>W:12.00504,H:37.44</vt:lpstr>
      <vt:lpstr>等线</vt:lpstr>
      <vt:lpstr>等线 Light</vt:lpstr>
      <vt:lpstr>黑体</vt:lpstr>
      <vt:lpstr>楷体</vt:lpstr>
      <vt:lpstr>宋体</vt:lpstr>
      <vt:lpstr>微软雅黑</vt:lpstr>
      <vt:lpstr>Arial</vt:lpstr>
      <vt:lpstr>Calibri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阳鑫</cp:lastModifiedBy>
  <cp:revision>11</cp:revision>
  <dcterms:created xsi:type="dcterms:W3CDTF">2024-07-28T13:31:34Z</dcterms:created>
  <dcterms:modified xsi:type="dcterms:W3CDTF">2024-07-29T02:08:43Z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