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5" r:id="rId7"/>
    <p:sldId id="377" r:id="rId8"/>
    <p:sldId id="378" r:id="rId9"/>
    <p:sldId id="380" r:id="rId10"/>
    <p:sldId id="382" r:id="rId11"/>
    <p:sldId id="385" r:id="rId12"/>
    <p:sldId id="386" r:id="rId13"/>
    <p:sldId id="390" r:id="rId14"/>
    <p:sldId id="387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的数叫作正数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在正数前面加上符号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的数叫作负数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如果一个问题中出现相反意义的量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1093,isEnd"/>
              </a:rPr>
              <a:t>分别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表示它们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927776-8302-09B6-BB5F-0D2A68B8F887}"/>
              </a:ext>
            </a:extLst>
          </p:cNvPr>
          <p:cNvSpPr txBox="1"/>
          <p:nvPr/>
        </p:nvSpPr>
        <p:spPr>
          <a:xfrm>
            <a:off x="1135908" y="155077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B962A6-BE42-6747-19FB-A0E91AF62F25}"/>
              </a:ext>
            </a:extLst>
          </p:cNvPr>
          <p:cNvSpPr txBox="1"/>
          <p:nvPr/>
        </p:nvSpPr>
        <p:spPr>
          <a:xfrm>
            <a:off x="76891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AF60F8-D98C-4D4C-9547-E5832015418A}"/>
              </a:ext>
            </a:extLst>
          </p:cNvPr>
          <p:cNvSpPr txBox="1"/>
          <p:nvPr/>
        </p:nvSpPr>
        <p:spPr>
          <a:xfrm>
            <a:off x="11359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EAF4C9-76DE-5768-3C93-B84EE60942AA}"/>
              </a:ext>
            </a:extLst>
          </p:cNvPr>
          <p:cNvSpPr txBox="1"/>
          <p:nvPr/>
        </p:nvSpPr>
        <p:spPr>
          <a:xfrm>
            <a:off x="8035182" y="2501753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AE11F7-2E10-F3D9-3636-27BE89CE62AA}"/>
              </a:ext>
            </a:extLst>
          </p:cNvPr>
          <p:cNvSpPr txBox="1"/>
          <p:nvPr/>
        </p:nvSpPr>
        <p:spPr>
          <a:xfrm>
            <a:off x="9695707" y="2501753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119" y="900000"/>
            <a:ext cx="1117250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如果全班某次数学成绩的平均分是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某同学得了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2cf1,isEnd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分表示的是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一次考试中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老师采取一种记分制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aa58,isEnd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分应记为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如果李明的成绩记为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67b9,isEnd"/>
              </a:rPr>
              <a:t>那么他的实际得分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26D6AC-4001-91A6-AF87-8CAFE8D4EF91}"/>
              </a:ext>
            </a:extLst>
          </p:cNvPr>
          <p:cNvSpPr txBox="1"/>
          <p:nvPr/>
        </p:nvSpPr>
        <p:spPr>
          <a:xfrm>
            <a:off x="24313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A07314-3A3F-261E-D0ED-62772F0DD87B}"/>
              </a:ext>
            </a:extLst>
          </p:cNvPr>
          <p:cNvSpPr txBox="1"/>
          <p:nvPr/>
        </p:nvSpPr>
        <p:spPr>
          <a:xfrm>
            <a:off x="3647728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651CF7-C056-2CC2-EB5C-68B68CF58D5C}"/>
              </a:ext>
            </a:extLst>
          </p:cNvPr>
          <p:cNvSpPr txBox="1"/>
          <p:nvPr/>
        </p:nvSpPr>
        <p:spPr>
          <a:xfrm>
            <a:off x="1059708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1" name="yt_shape_1005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随着西成高铁的开通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唐朝诗人李白所感慨的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蜀道难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已成为历史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2e20"/>
              </a:rPr>
              <a:t>下图是西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成高铁的路线图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某天小米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小尘都在汉中站准备乘坐此高铁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75b6"/>
              </a:rPr>
              <a:t>若规定向西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安北方向为正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把汉中站作为基准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其中小尘沿着正方向坐了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cbae"/>
              </a:rPr>
              <a:t>站到达了阿房宫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小米往反方向坐到剑门关站下车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941c"/>
              </a:rPr>
              <a:t>小楠原地不动逗留在汉中站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小米往反方向坐到剑门关站下车应记为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小楠原地不动应记为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54" name="yt_image_10054" title="H_168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2786" y="4365104"/>
            <a:ext cx="2087530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FF2434-6180-2735-18CD-743B278BF559}"/>
              </a:ext>
            </a:extLst>
          </p:cNvPr>
          <p:cNvSpPr txBox="1"/>
          <p:nvPr/>
        </p:nvSpPr>
        <p:spPr>
          <a:xfrm>
            <a:off x="450108" y="3706122"/>
            <a:ext cx="1115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小米往反方向坐到剑门关站下车应记为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小楠原地不动应记为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6" name="yt_shape_10056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站表示什么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yt_shape_10057"/>
          <p:cNvSpPr txBox="1"/>
          <p:nvPr/>
        </p:nvSpPr>
        <p:spPr>
          <a:xfrm>
            <a:off x="540119" y="1531667"/>
            <a:ext cx="89884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站表示坐车到佛坪站下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站表示坐车到广元站下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058" name="yt_image_10058" title="H_168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4469" y="1531667"/>
            <a:ext cx="2087530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0" name="yt_shape_1006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请写出这一列数中的第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正数和负数分别有多少个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是否在这一列数中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请写出它是第几个数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69a8"/>
              </a:rPr>
              <a:t>请说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根据排列规律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在这一列数中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它是这一列数中第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E6C468-C2A6-BA80-483C-1816E3B59C61}"/>
              </a:ext>
            </a:extLst>
          </p:cNvPr>
          <p:cNvSpPr txBox="1"/>
          <p:nvPr/>
        </p:nvSpPr>
        <p:spPr>
          <a:xfrm>
            <a:off x="450108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B7C44A-4584-2F46-6F10-6FCA29CD9AE1}"/>
              </a:ext>
            </a:extLst>
          </p:cNvPr>
          <p:cNvSpPr txBox="1"/>
          <p:nvPr/>
        </p:nvSpPr>
        <p:spPr>
          <a:xfrm>
            <a:off x="450108" y="2755146"/>
            <a:ext cx="5655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F10221-F22C-ADD4-AFFC-6AE0C6F7EFEF}"/>
              </a:ext>
            </a:extLst>
          </p:cNvPr>
          <p:cNvSpPr txBox="1"/>
          <p:nvPr/>
        </p:nvSpPr>
        <p:spPr>
          <a:xfrm>
            <a:off x="450108" y="4181610"/>
            <a:ext cx="1054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在这一列数中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它是这一列数中第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67" name="yt_image_1006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0" name="yt_shape_10070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一种商品的标准价格是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但随着季节的变化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945a"/>
              </a:rPr>
              <a:t>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品的价格可浮动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想一想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的含义是什么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表示比标准价格高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表示比标准价格低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请你计算出该商品的最高价格和最低价格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最高价格为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若以标准价格为基准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超过标准价格的部分记作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45d7"/>
              </a:rPr>
              <a:t>低于标准价格的部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则该商品的价格浮动范围又可以怎样表示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D18A8F-0930-B23B-02B7-1DC9E612D92F}"/>
              </a:ext>
            </a:extLst>
          </p:cNvPr>
          <p:cNvSpPr txBox="1"/>
          <p:nvPr/>
        </p:nvSpPr>
        <p:spPr>
          <a:xfrm>
            <a:off x="450108" y="2977241"/>
            <a:ext cx="993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表示比标准价格高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表示比标准价格低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C63353-7873-97B2-52A8-C2DBE678C5D3}"/>
              </a:ext>
            </a:extLst>
          </p:cNvPr>
          <p:cNvSpPr txBox="1"/>
          <p:nvPr/>
        </p:nvSpPr>
        <p:spPr>
          <a:xfrm>
            <a:off x="450108" y="3928217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最高价格为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79AA4B-5A76-1426-556F-E0228B340D81}"/>
              </a:ext>
            </a:extLst>
          </p:cNvPr>
          <p:cNvSpPr txBox="1"/>
          <p:nvPr/>
        </p:nvSpPr>
        <p:spPr>
          <a:xfrm>
            <a:off x="450108" y="5354681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7" name="yt_shape_1000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6" name="yt_image_1000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9" name="yt_shape_10009"/>
          <p:cNvSpPr txBox="1"/>
          <p:nvPr/>
        </p:nvSpPr>
        <p:spPr>
          <a:xfrm>
            <a:off x="540000" y="1603297"/>
            <a:ext cx="42126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认识正数、负数、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sp>
        <p:nvSpPr>
          <p:cNvPr id="10010" name="yt_shape_10010"/>
          <p:cNvSpPr txBox="1"/>
          <p:nvPr/>
        </p:nvSpPr>
        <p:spPr>
          <a:xfrm>
            <a:off x="540000" y="210286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中负数是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1" name="yt_table_100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320092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013" name="yt_shape_10013"/>
          <p:cNvSpPr txBox="1"/>
          <p:nvPr/>
        </p:nvSpPr>
        <p:spPr>
          <a:xfrm>
            <a:off x="540119" y="31083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90027"/>
              </a:rPr>
              <a:t>既不是正数也不是负数的是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4" name="yt_table_100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955491"/>
              </p:ext>
            </p:extLst>
          </p:nvPr>
        </p:nvGraphicFramePr>
        <p:xfrm>
          <a:off x="540056" y="4067771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22173547690">
            <a:extLst>
              <a:ext uri="{FF2B5EF4-FFF2-40B4-BE49-F238E27FC236}">
                <a16:creationId xmlns:a16="http://schemas.microsoft.com/office/drawing/2014/main" id="{D30E9D73-DB61-FF10-BB12-49146DF7C3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F86966-02C3-FD28-6594-353215037D48}"/>
              </a:ext>
            </a:extLst>
          </p:cNvPr>
          <p:cNvSpPr txBox="1"/>
          <p:nvPr/>
        </p:nvSpPr>
        <p:spPr>
          <a:xfrm>
            <a:off x="5402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7D20DF-30A5-D004-9C0E-0F8F19B341C0}"/>
              </a:ext>
            </a:extLst>
          </p:cNvPr>
          <p:cNvSpPr txBox="1"/>
          <p:nvPr/>
        </p:nvSpPr>
        <p:spPr>
          <a:xfrm>
            <a:off x="1059708" y="3537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6" name="yt_shape_10016"/>
              <p:cNvSpPr txBox="1"/>
              <p:nvPr/>
            </p:nvSpPr>
            <p:spPr>
              <a:xfrm>
                <a:off x="540119" y="900000"/>
                <a:ext cx="11492915" cy="18181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a1a5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其中哪些是正数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16" name="yt_shape_10016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18126"/>
              </a:xfrm>
              <a:prstGeom prst="rect">
                <a:avLst/>
              </a:prstGeom>
              <a:blipFill>
                <a:blip r:embed="rId2"/>
                <a:stretch>
                  <a:fillRect l="-1645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0" name="yt_shape_10020"/>
              <p:cNvSpPr txBox="1"/>
              <p:nvPr/>
            </p:nvSpPr>
            <p:spPr>
              <a:xfrm>
                <a:off x="540000" y="2768085"/>
                <a:ext cx="676627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20" name="yt_shape_10020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8085"/>
                <a:ext cx="6766276" cy="638893"/>
              </a:xfrm>
              <a:prstGeom prst="rect">
                <a:avLst/>
              </a:prstGeom>
              <a:blipFill>
                <a:blip r:embed="rId3"/>
                <a:stretch>
                  <a:fillRect l="-2793" r="-63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531F26-B74D-C36E-8F18-884B8BA1699D}"/>
                  </a:ext>
                </a:extLst>
              </p:cNvPr>
              <p:cNvSpPr txBox="1"/>
              <p:nvPr/>
            </p:nvSpPr>
            <p:spPr>
              <a:xfrm>
                <a:off x="450108" y="2010863"/>
                <a:ext cx="525849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0A531F26-B74D-C36E-8F18-884B8BA16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863"/>
                <a:ext cx="5258498" cy="736486"/>
              </a:xfrm>
              <a:prstGeom prst="rect">
                <a:avLst/>
              </a:prstGeom>
              <a:blipFill>
                <a:blip r:embed="rId4"/>
                <a:stretch>
                  <a:fillRect l="-1856" r="-1856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0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2" name="yt_shape_10022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用正、负数表示具有相反意义的量</a:t>
            </a:r>
          </a:p>
        </p:txBody>
      </p:sp>
      <p:sp>
        <p:nvSpPr>
          <p:cNvPr id="10023" name="yt_shape_1002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在生产生活中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正数和负数都有现实意义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1b6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4" name="yt_table_10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473266"/>
              </p:ext>
            </p:extLst>
          </p:nvPr>
        </p:nvGraphicFramePr>
        <p:xfrm>
          <a:off x="540056" y="2359000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26" name="yt_shape_10026"/>
          <p:cNvSpPr txBox="1"/>
          <p:nvPr/>
        </p:nvSpPr>
        <p:spPr>
          <a:xfrm>
            <a:off x="540119" y="336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小明的爸爸在银行工作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他把存入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1b90,isEnd"/>
              </a:rPr>
              <a:t>万元应记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万元表示的意义是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547767">
            <a:extLst>
              <a:ext uri="{FF2B5EF4-FFF2-40B4-BE49-F238E27FC236}">
                <a16:creationId xmlns:a16="http://schemas.microsoft.com/office/drawing/2014/main" id="{2ABBF218-45EF-939F-BB40-AAD3AB1E71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EDCE3A-574A-875B-6D74-13599B7A256B}"/>
              </a:ext>
            </a:extLst>
          </p:cNvPr>
          <p:cNvSpPr txBox="1"/>
          <p:nvPr/>
        </p:nvSpPr>
        <p:spPr>
          <a:xfrm>
            <a:off x="1669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8664A-F46E-3D3F-C626-AEEB9F120E5C}"/>
              </a:ext>
            </a:extLst>
          </p:cNvPr>
          <p:cNvSpPr txBox="1"/>
          <p:nvPr/>
        </p:nvSpPr>
        <p:spPr>
          <a:xfrm>
            <a:off x="1059708" y="378923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0F5EFD-43D2-82AA-0285-801267766DD3}"/>
              </a:ext>
            </a:extLst>
          </p:cNvPr>
          <p:cNvSpPr txBox="1"/>
          <p:nvPr/>
        </p:nvSpPr>
        <p:spPr>
          <a:xfrm>
            <a:off x="5936508" y="3789236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取出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7" name="yt_shape_1002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正、负数的应用</a:t>
            </a:r>
          </a:p>
        </p:txBody>
      </p:sp>
      <p:sp>
        <p:nvSpPr>
          <p:cNvPr id="10028" name="yt_shape_1002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如图是加工零件的尺寸要求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现有下列直径尺寸的产品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f00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其中不合格的是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0" name="yt_table_1003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357589"/>
              </p:ext>
            </p:extLst>
          </p:nvPr>
        </p:nvGraphicFramePr>
        <p:xfrm>
          <a:off x="540056" y="2359000"/>
          <a:ext cx="1795463" cy="1901952"/>
        </p:xfrm>
        <a:graphic>
          <a:graphicData uri="http://schemas.openxmlformats.org/drawingml/2006/table">
            <a:tbl>
              <a:tblPr/>
              <a:tblGrid>
                <a:gridCol w="179546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029" name="yt_image_10029_skip" title="H_72.0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4298" y="2359000"/>
            <a:ext cx="2705610" cy="128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547839">
            <a:extLst>
              <a:ext uri="{FF2B5EF4-FFF2-40B4-BE49-F238E27FC236}">
                <a16:creationId xmlns:a16="http://schemas.microsoft.com/office/drawing/2014/main" id="{8E726BE6-B11B-6A5B-2B68-90D010CDF9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A7FCA9-2964-53F7-CDEF-80CB1110C618}"/>
              </a:ext>
            </a:extLst>
          </p:cNvPr>
          <p:cNvSpPr txBox="1"/>
          <p:nvPr/>
        </p:nvSpPr>
        <p:spPr>
          <a:xfrm>
            <a:off x="4275983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若规定海平面以上高度为正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则热气球在海平面以上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20d,isEnd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而海螺在海平面以下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da0,isEnd"/>
              </a:rPr>
              <a:t>海平面的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高度可记为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8DAE36-0F10-42E4-DD5B-E334B02326B1}"/>
              </a:ext>
            </a:extLst>
          </p:cNvPr>
          <p:cNvSpPr txBox="1"/>
          <p:nvPr/>
        </p:nvSpPr>
        <p:spPr>
          <a:xfrm>
            <a:off x="8527307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BB53A2-3F90-0ECF-5362-B222D029FBF1}"/>
              </a:ext>
            </a:extLst>
          </p:cNvPr>
          <p:cNvSpPr txBox="1"/>
          <p:nvPr/>
        </p:nvSpPr>
        <p:spPr>
          <a:xfrm>
            <a:off x="22789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3" name="yt_shape_10033"/>
          <p:cNvSpPr txBox="1"/>
          <p:nvPr/>
        </p:nvSpPr>
        <p:spPr>
          <a:xfrm>
            <a:off x="540000" y="900000"/>
            <a:ext cx="667490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因忽视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既不是正数也不是负数而出错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4" name="yt_shape_10034"/>
              <p:cNvSpPr txBox="1"/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052c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不是正数的数有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34" name="yt_shape_10034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6" name="yt_table_100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11462"/>
              </p:ext>
            </p:extLst>
          </p:nvPr>
        </p:nvGraphicFramePr>
        <p:xfrm>
          <a:off x="540056" y="25568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yt_shape_1722173547922">
            <a:extLst>
              <a:ext uri="{FF2B5EF4-FFF2-40B4-BE49-F238E27FC236}">
                <a16:creationId xmlns:a16="http://schemas.microsoft.com/office/drawing/2014/main" id="{AEFE9E87-8DFE-36B7-C577-059F314EDF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110685-1D83-97BA-03D9-7A699B3F4E9B}"/>
              </a:ext>
            </a:extLst>
          </p:cNvPr>
          <p:cNvSpPr txBox="1"/>
          <p:nvPr/>
        </p:nvSpPr>
        <p:spPr>
          <a:xfrm>
            <a:off x="3193308" y="20242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对正数和负数的概念理解不透彻</a:t>
            </a:r>
          </a:p>
        </p:txBody>
      </p:sp>
      <p:sp>
        <p:nvSpPr>
          <p:cNvPr id="10039" name="yt_shape_10039"/>
          <p:cNvSpPr txBox="1"/>
          <p:nvPr/>
        </p:nvSpPr>
        <p:spPr>
          <a:xfrm>
            <a:off x="540000" y="1399565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040" name="yt_shape_10040"/>
          <p:cNvSpPr txBox="1"/>
          <p:nvPr/>
        </p:nvSpPr>
        <p:spPr>
          <a:xfrm>
            <a:off x="540119" y="1878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一个数不是正数就是负数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3d097"/>
              </a:rPr>
              <a:t>带负号的数是负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表示没有温度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547997">
            <a:extLst>
              <a:ext uri="{FF2B5EF4-FFF2-40B4-BE49-F238E27FC236}">
                <a16:creationId xmlns:a16="http://schemas.microsoft.com/office/drawing/2014/main" id="{CCD33B1C-AA51-369F-889D-8C5009DDF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AE722B-DD00-064E-79BA-E69F6969DAFE}"/>
              </a:ext>
            </a:extLst>
          </p:cNvPr>
          <p:cNvSpPr txBox="1"/>
          <p:nvPr/>
        </p:nvSpPr>
        <p:spPr>
          <a:xfrm>
            <a:off x="3574189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2" name="yt_shape_100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41" name="yt_image_10041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4" name="yt_shape_10044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7dd6"/>
              </a:rPr>
              <a:t>表示向左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5" name="yt_table_10045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5978815"/>
                  </p:ext>
                </p:extLst>
              </p:nvPr>
            </p:nvGraphicFramePr>
            <p:xfrm>
              <a:off x="540056" y="2551304"/>
              <a:ext cx="8809991" cy="6738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45" name="yt_table_10045" descr="{&quot;rangeId&quot;:18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5978815"/>
                  </p:ext>
                </p:extLst>
              </p:nvPr>
            </p:nvGraphicFramePr>
            <p:xfrm>
              <a:off x="540056" y="2551304"/>
              <a:ext cx="88099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7015" r="-626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81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46" name="yt_shape_10046"/>
          <p:cNvSpPr txBox="1"/>
          <p:nvPr/>
        </p:nvSpPr>
        <p:spPr>
          <a:xfrm>
            <a:off x="540000" y="3236952"/>
            <a:ext cx="5964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下列是具有相反意义的量的是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7" name="yt_table_100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479915"/>
              </p:ext>
            </p:extLst>
          </p:nvPr>
        </p:nvGraphicFramePr>
        <p:xfrm>
          <a:off x="540056" y="3716255"/>
          <a:ext cx="4232275" cy="1901952"/>
        </p:xfrm>
        <a:graphic>
          <a:graphicData uri="http://schemas.openxmlformats.org/drawingml/2006/table">
            <a:tbl>
              <a:tblPr/>
              <a:tblGrid>
                <a:gridCol w="4232275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与向北走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元与支出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增加与减少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576E3A5-78AE-465F-D2F8-4D43A0DA745C}"/>
              </a:ext>
            </a:extLst>
          </p:cNvPr>
          <p:cNvSpPr txBox="1"/>
          <p:nvPr/>
        </p:nvSpPr>
        <p:spPr>
          <a:xfrm>
            <a:off x="27361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0743EF-1BB2-88D4-C371-7873DA8E63FC}"/>
              </a:ext>
            </a:extLst>
          </p:cNvPr>
          <p:cNvSpPr txBox="1"/>
          <p:nvPr/>
        </p:nvSpPr>
        <p:spPr>
          <a:xfrm>
            <a:off x="5544086" y="3190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</Words>
  <Application>Microsoft Office PowerPoint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0" baseType="lpstr">
      <vt:lpstr>,isEnd</vt:lpstr>
      <vt:lpstr>_⨹_1_3f1b6</vt:lpstr>
      <vt:lpstr>_⨹_1_6a1a5</vt:lpstr>
      <vt:lpstr>_⨹_1_8945a</vt:lpstr>
      <vt:lpstr>_⨹_1_b820d,isEnd</vt:lpstr>
      <vt:lpstr>_⨹_1_d0f00</vt:lpstr>
      <vt:lpstr>_⨹_1_f2cf1,isEnd</vt:lpstr>
      <vt:lpstr>_⨹_12_8941c</vt:lpstr>
      <vt:lpstr>_⨹_12_90027</vt:lpstr>
      <vt:lpstr>_⨹_2_0aa58,isEnd</vt:lpstr>
      <vt:lpstr>_⨹_2_61093,isEnd</vt:lpstr>
      <vt:lpstr>_⨹_2_8052c</vt:lpstr>
      <vt:lpstr>_⨹_2_b69a8</vt:lpstr>
      <vt:lpstr>_⨹_4_1eda0,isEnd</vt:lpstr>
      <vt:lpstr>_⨹_4_21b90,isEnd</vt:lpstr>
      <vt:lpstr>_⨹_4_47dd6</vt:lpstr>
      <vt:lpstr>_⨹_4_d2e20</vt:lpstr>
      <vt:lpstr>_⨹_5_f75b6</vt:lpstr>
      <vt:lpstr>_⨹_7_3d097</vt:lpstr>
      <vt:lpstr>_⨹_7_4cbae</vt:lpstr>
      <vt:lpstr>_⨹_8_767b9,isEnd</vt:lpstr>
      <vt:lpstr>_⨹_8_b45d7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2024-07-28T14:46:30Z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