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3" r:id="rId7"/>
    <p:sldId id="377" r:id="rId8"/>
    <p:sldId id="379" r:id="rId9"/>
    <p:sldId id="383" r:id="rId10"/>
    <p:sldId id="384" r:id="rId11"/>
    <p:sldId id="388" r:id="rId12"/>
    <p:sldId id="39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1" name="yt_shape_10661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0660" name="yt_image_1066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3" name="yt_shape_10663"/>
          <p:cNvSpPr txBox="1"/>
          <p:nvPr/>
        </p:nvSpPr>
        <p:spPr>
          <a:xfrm>
            <a:off x="540000" y="155873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有理数的相关概念、分类</a:t>
            </a:r>
          </a:p>
        </p:txBody>
      </p:sp>
      <p:sp>
        <p:nvSpPr>
          <p:cNvPr id="10664" name="yt_shape_10664"/>
          <p:cNvSpPr txBox="1"/>
          <p:nvPr/>
        </p:nvSpPr>
        <p:spPr>
          <a:xfrm>
            <a:off x="540119" y="20582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月球表面的白天平均温度零上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2d13"/>
              </a:rPr>
              <a:t>夜间平均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温度零下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65" name="yt_table_106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255486"/>
              </p:ext>
            </p:extLst>
          </p:nvPr>
        </p:nvGraphicFramePr>
        <p:xfrm>
          <a:off x="540056" y="3017730"/>
          <a:ext cx="5732780" cy="950976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sp>
        <p:nvSpPr>
          <p:cNvPr id="10667" name="yt_shape_10667"/>
          <p:cNvSpPr txBox="1"/>
          <p:nvPr/>
        </p:nvSpPr>
        <p:spPr>
          <a:xfrm>
            <a:off x="540000" y="4019284"/>
            <a:ext cx="102848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云南省中考改编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若盈余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68" name="yt_table_106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943983"/>
              </p:ext>
            </p:extLst>
          </p:nvPr>
        </p:nvGraphicFramePr>
        <p:xfrm>
          <a:off x="540056" y="4498587"/>
          <a:ext cx="6791643" cy="950976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盈余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不盈余也不亏损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pic>
        <p:nvPicPr>
          <p:cNvPr id="3" name="yt_shape_1722173630487">
            <a:extLst>
              <a:ext uri="{FF2B5EF4-FFF2-40B4-BE49-F238E27FC236}">
                <a16:creationId xmlns:a16="http://schemas.microsoft.com/office/drawing/2014/main" id="{DA47BA24-895B-78D3-F282-E8F6F4621E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4819AB-4593-E43D-D9C9-10609CD835FD}"/>
              </a:ext>
            </a:extLst>
          </p:cNvPr>
          <p:cNvSpPr txBox="1"/>
          <p:nvPr/>
        </p:nvSpPr>
        <p:spPr>
          <a:xfrm>
            <a:off x="3963246" y="24869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80FCCC-08C0-6357-CCFC-8C224BD5ABAA}"/>
              </a:ext>
            </a:extLst>
          </p:cNvPr>
          <p:cNvSpPr txBox="1"/>
          <p:nvPr/>
        </p:nvSpPr>
        <p:spPr>
          <a:xfrm>
            <a:off x="9822589" y="39724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5" name="yt_shape_10735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34" name="yt_image_10734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7" name="yt_shape_10737"/>
          <p:cNvSpPr txBox="1"/>
          <p:nvPr/>
        </p:nvSpPr>
        <p:spPr>
          <a:xfrm>
            <a:off x="540000" y="1591869"/>
            <a:ext cx="867865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740" name="yt_image_10740" title="H_19.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2588" y="2702839"/>
            <a:ext cx="3619411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2" name="yt_shape_10742"/>
          <p:cNvSpPr txBox="1"/>
          <p:nvPr/>
        </p:nvSpPr>
        <p:spPr>
          <a:xfrm>
            <a:off x="540000" y="3662073"/>
            <a:ext cx="887101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CE8FE7-D225-73DE-6501-5AA723AAEB2D}"/>
              </a:ext>
            </a:extLst>
          </p:cNvPr>
          <p:cNvSpPr txBox="1"/>
          <p:nvPr/>
        </p:nvSpPr>
        <p:spPr>
          <a:xfrm>
            <a:off x="449989" y="2496039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CCBEE4-B08A-6708-528F-C17DD5BA45AD}"/>
              </a:ext>
            </a:extLst>
          </p:cNvPr>
          <p:cNvSpPr txBox="1"/>
          <p:nvPr/>
        </p:nvSpPr>
        <p:spPr>
          <a:xfrm>
            <a:off x="449989" y="2971527"/>
            <a:ext cx="452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FEEF4-6B54-4E80-0949-7C8664E4D22A}"/>
              </a:ext>
            </a:extLst>
          </p:cNvPr>
          <p:cNvSpPr txBox="1"/>
          <p:nvPr/>
        </p:nvSpPr>
        <p:spPr>
          <a:xfrm>
            <a:off x="449989" y="4090755"/>
            <a:ext cx="8946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270408-2F74-5D9C-F5D2-90A0595F5FAA}"/>
              </a:ext>
            </a:extLst>
          </p:cNvPr>
          <p:cNvSpPr txBox="1"/>
          <p:nvPr/>
        </p:nvSpPr>
        <p:spPr>
          <a:xfrm>
            <a:off x="449989" y="4566243"/>
            <a:ext cx="766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4D4DF6-8662-FF51-95B2-429DAA299D93}"/>
              </a:ext>
            </a:extLst>
          </p:cNvPr>
          <p:cNvSpPr txBox="1"/>
          <p:nvPr/>
        </p:nvSpPr>
        <p:spPr>
          <a:xfrm>
            <a:off x="1415480" y="5041731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6" name="yt_shape_10746"/>
          <p:cNvSpPr txBox="1"/>
          <p:nvPr/>
        </p:nvSpPr>
        <p:spPr>
          <a:xfrm>
            <a:off x="540000" y="900000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结合数轴与绝对值的知识回答下列问题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747" name="yt_image_10747" title="H_20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2561" y="1531667"/>
            <a:ext cx="4686877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9" name="yt_shape_10749"/>
          <p:cNvSpPr txBox="1"/>
          <p:nvPr/>
        </p:nvSpPr>
        <p:spPr>
          <a:xfrm>
            <a:off x="540119" y="1845287"/>
            <a:ext cx="10884473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的两点之间的距离是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afe9,isEnd"/>
              </a:rPr>
              <a:t>的两点之间的距离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的两点之间的距离等于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在数轴上表示的数分别是点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11c8,isEnd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两点间的最大距离和最小距离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algn="just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的点位于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algn="just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d8c,isEnd"/>
              </a:rPr>
              <a:t>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最大距离为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最小距离为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A806E1-780D-5B57-B280-83E7006BF0CC}"/>
              </a:ext>
            </a:extLst>
          </p:cNvPr>
          <p:cNvSpPr txBox="1"/>
          <p:nvPr/>
        </p:nvSpPr>
        <p:spPr>
          <a:xfrm>
            <a:off x="6393708" y="179848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1E57DF-C515-FF71-DF89-182DED3780ED}"/>
              </a:ext>
            </a:extLst>
          </p:cNvPr>
          <p:cNvSpPr txBox="1"/>
          <p:nvPr/>
        </p:nvSpPr>
        <p:spPr>
          <a:xfrm>
            <a:off x="1059708" y="227396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91DAF0-824E-09AC-3EA5-B5986C7EF01A}"/>
              </a:ext>
            </a:extLst>
          </p:cNvPr>
          <p:cNvSpPr txBox="1"/>
          <p:nvPr/>
        </p:nvSpPr>
        <p:spPr>
          <a:xfrm>
            <a:off x="5330083" y="274945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D7C162-EEBF-2429-BF86-FC27B72E2493}"/>
              </a:ext>
            </a:extLst>
          </p:cNvPr>
          <p:cNvSpPr txBox="1"/>
          <p:nvPr/>
        </p:nvSpPr>
        <p:spPr>
          <a:xfrm>
            <a:off x="2783632" y="55808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0E3F92-8CBE-9BBE-FC6E-B5D02F3D53E1}"/>
              </a:ext>
            </a:extLst>
          </p:cNvPr>
          <p:cNvSpPr txBox="1"/>
          <p:nvPr/>
        </p:nvSpPr>
        <p:spPr>
          <a:xfrm>
            <a:off x="1059708" y="603933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C88679-5E04-3F26-C243-6CE959C08BD8}"/>
              </a:ext>
            </a:extLst>
          </p:cNvPr>
          <p:cNvSpPr txBox="1"/>
          <p:nvPr/>
        </p:nvSpPr>
        <p:spPr>
          <a:xfrm>
            <a:off x="450108" y="4134637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C7FD0C-D3EC-71D5-9304-350720C685D5}"/>
              </a:ext>
            </a:extLst>
          </p:cNvPr>
          <p:cNvSpPr txBox="1"/>
          <p:nvPr/>
        </p:nvSpPr>
        <p:spPr>
          <a:xfrm>
            <a:off x="450108" y="511254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" name="yt_shape_10670"/>
          <p:cNvSpPr txBox="1"/>
          <p:nvPr/>
        </p:nvSpPr>
        <p:spPr>
          <a:xfrm>
            <a:off x="540000" y="900000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是负整数的是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71" name="yt_table_10671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8628584"/>
                  </p:ext>
                </p:extLst>
              </p:nvPr>
            </p:nvGraphicFramePr>
            <p:xfrm>
              <a:off x="540056" y="1379303"/>
              <a:ext cx="7020243" cy="1149350"/>
            </p:xfrm>
            <a:graphic>
              <a:graphicData uri="http://schemas.openxmlformats.org/drawingml/2006/table">
                <a:tbl>
                  <a:tblPr/>
                  <a:tblGrid>
                    <a:gridCol w="4251643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768600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71" name="yt_table_10671" descr="{&quot;rangeId&quot;:4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8628584"/>
                  </p:ext>
                </p:extLst>
              </p:nvPr>
            </p:nvGraphicFramePr>
            <p:xfrm>
              <a:off x="540056" y="1379303"/>
              <a:ext cx="7020243" cy="1059371"/>
            </p:xfrm>
            <a:graphic>
              <a:graphicData uri="http://schemas.openxmlformats.org/drawingml/2006/table">
                <a:tbl>
                  <a:tblPr/>
                  <a:tblGrid>
                    <a:gridCol w="4251643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768600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65186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72" name="yt_shape_10672"/>
          <p:cNvSpPr txBox="1"/>
          <p:nvPr/>
        </p:nvSpPr>
        <p:spPr>
          <a:xfrm>
            <a:off x="540000" y="2489228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大米包装袋上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的标识表示此袋大米重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3" name="yt_table_106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890656"/>
              </p:ext>
            </p:extLst>
          </p:nvPr>
        </p:nvGraphicFramePr>
        <p:xfrm>
          <a:off x="540056" y="2968531"/>
          <a:ext cx="6182043" cy="950976"/>
        </p:xfrm>
        <a:graphic>
          <a:graphicData uri="http://schemas.openxmlformats.org/drawingml/2006/table">
            <a:tbl>
              <a:tblPr/>
              <a:tblGrid>
                <a:gridCol w="4251643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sp>
        <p:nvSpPr>
          <p:cNvPr id="10675" name="yt_shape_10675"/>
          <p:cNvSpPr txBox="1"/>
          <p:nvPr/>
        </p:nvSpPr>
        <p:spPr>
          <a:xfrm>
            <a:off x="540000" y="3970085"/>
            <a:ext cx="77841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7" name="yt_table_106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927113"/>
              </p:ext>
            </p:extLst>
          </p:nvPr>
        </p:nvGraphicFramePr>
        <p:xfrm>
          <a:off x="540056" y="4449388"/>
          <a:ext cx="3586163" cy="1901952"/>
        </p:xfrm>
        <a:graphic>
          <a:graphicData uri="http://schemas.openxmlformats.org/drawingml/2006/table">
            <a:tbl>
              <a:tblPr/>
              <a:tblGrid>
                <a:gridCol w="358616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pic>
        <p:nvPicPr>
          <p:cNvPr id="10676" name="yt_image_10676_skip" title="H_19.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5469" y="5282550"/>
            <a:ext cx="3196744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0A59DD-E206-DE53-0426-AA5142FAEB6F}"/>
              </a:ext>
            </a:extLst>
          </p:cNvPr>
          <p:cNvSpPr txBox="1"/>
          <p:nvPr/>
        </p:nvSpPr>
        <p:spPr>
          <a:xfrm>
            <a:off x="5098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93155E-D16E-0824-3825-F5B2249B8BEE}"/>
              </a:ext>
            </a:extLst>
          </p:cNvPr>
          <p:cNvSpPr txBox="1"/>
          <p:nvPr/>
        </p:nvSpPr>
        <p:spPr>
          <a:xfrm>
            <a:off x="8298589" y="24424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0BD8F8-171F-FC27-3703-280F6DA41723}"/>
              </a:ext>
            </a:extLst>
          </p:cNvPr>
          <p:cNvSpPr txBox="1"/>
          <p:nvPr/>
        </p:nvSpPr>
        <p:spPr>
          <a:xfrm>
            <a:off x="7346089" y="39232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9" name="yt_shape_10679"/>
              <p:cNvSpPr txBox="1"/>
              <p:nvPr/>
            </p:nvSpPr>
            <p:spPr>
              <a:xfrm>
                <a:off x="540000" y="900000"/>
                <a:ext cx="8218597" cy="37319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把下列各数填在相应的括号里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</m:e>
                    </m:d>
                    <m:d>
                      <m:dPr>
                        <m:begChr m:val=""/>
                        <m:endChr m:val="}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79" name="yt_shape_10679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18597" cy="3731984"/>
              </a:xfrm>
              <a:prstGeom prst="rect">
                <a:avLst/>
              </a:prstGeom>
              <a:blipFill>
                <a:blip r:embed="rId2"/>
                <a:stretch>
                  <a:fillRect l="-2300" t="-1471" r="-1261" b="-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4B516C-0DC9-3D65-6272-674E22E72611}"/>
                  </a:ext>
                </a:extLst>
              </p:cNvPr>
              <p:cNvSpPr txBox="1"/>
              <p:nvPr/>
            </p:nvSpPr>
            <p:spPr>
              <a:xfrm>
                <a:off x="2303173" y="2187901"/>
                <a:ext cx="3386836" cy="567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62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4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7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7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, 'pageBreak': True}">
                <a:extLst>
                  <a:ext uri="{FF2B5EF4-FFF2-40B4-BE49-F238E27FC236}">
                    <a16:creationId xmlns:a16="http://schemas.microsoft.com/office/drawing/2014/main" id="{CC4B516C-0DC9-3D65-6272-674E22E72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3173" y="2187901"/>
                <a:ext cx="3386836" cy="567830"/>
              </a:xfrm>
              <a:prstGeom prst="rect">
                <a:avLst/>
              </a:prstGeom>
              <a:blipFill>
                <a:blip r:embed="rId3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7C2F2B-2916-95CA-9187-17B6A2B14781}"/>
                  </a:ext>
                </a:extLst>
              </p:cNvPr>
              <p:cNvSpPr txBox="1"/>
              <p:nvPr/>
            </p:nvSpPr>
            <p:spPr>
              <a:xfrm>
                <a:off x="2303173" y="2895291"/>
                <a:ext cx="3631311" cy="5673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5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6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4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7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7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DE7C2F2B-2916-95CA-9187-17B6A2B14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3173" y="2895291"/>
                <a:ext cx="3631311" cy="567385"/>
              </a:xfrm>
              <a:prstGeom prst="rect">
                <a:avLst/>
              </a:prstGeom>
              <a:blipFill>
                <a:blip r:embed="rId4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0074B8-48B5-9608-E58A-AD451C08471B}"/>
                  </a:ext>
                </a:extLst>
              </p:cNvPr>
              <p:cNvSpPr txBox="1"/>
              <p:nvPr/>
            </p:nvSpPr>
            <p:spPr>
              <a:xfrm>
                <a:off x="2303173" y="3602681"/>
                <a:ext cx="3945636" cy="567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62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7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6</m:t>
                          </m:r>
                        </m:den>
                      </m:f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6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4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, 'pageBreak': True}">
                <a:extLst>
                  <a:ext uri="{FF2B5EF4-FFF2-40B4-BE49-F238E27FC236}">
                    <a16:creationId xmlns:a16="http://schemas.microsoft.com/office/drawing/2014/main" id="{780074B8-48B5-9608-E58A-AD451C084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3173" y="3602681"/>
                <a:ext cx="3945636" cy="567830"/>
              </a:xfrm>
              <a:prstGeom prst="rect">
                <a:avLst/>
              </a:prstGeom>
              <a:blipFill>
                <a:blip r:embed="rId5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6C5D39-5979-3F36-357E-590A966F44CD}"/>
                  </a:ext>
                </a:extLst>
              </p:cNvPr>
              <p:cNvSpPr txBox="1"/>
              <p:nvPr/>
            </p:nvSpPr>
            <p:spPr>
              <a:xfrm>
                <a:off x="6119523" y="3602681"/>
                <a:ext cx="1110362" cy="5673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7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, 'pageBreak': True}">
                <a:extLst>
                  <a:ext uri="{FF2B5EF4-FFF2-40B4-BE49-F238E27FC236}">
                    <a16:creationId xmlns:a16="http://schemas.microsoft.com/office/drawing/2014/main" id="{976C5D39-5979-3F36-357E-590A966F4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523" y="3602681"/>
                <a:ext cx="1110362" cy="567385"/>
              </a:xfrm>
              <a:prstGeom prst="rect">
                <a:avLst/>
              </a:prstGeom>
              <a:blipFill>
                <a:blip r:embed="rId6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8B7255-8870-527D-290C-71943235A16F}"/>
                  </a:ext>
                </a:extLst>
              </p:cNvPr>
              <p:cNvSpPr txBox="1"/>
              <p:nvPr/>
            </p:nvSpPr>
            <p:spPr>
              <a:xfrm>
                <a:off x="2292061" y="4268351"/>
                <a:ext cx="2807399" cy="347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5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4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7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7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, 'pageBreak': True}">
                <a:extLst>
                  <a:ext uri="{FF2B5EF4-FFF2-40B4-BE49-F238E27FC236}">
                    <a16:creationId xmlns:a16="http://schemas.microsoft.com/office/drawing/2014/main" id="{F38B7255-8870-527D-290C-71943235A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2061" y="4268351"/>
                <a:ext cx="2807399" cy="34773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数轴、相反数与绝对值</a:t>
            </a:r>
          </a:p>
        </p:txBody>
      </p:sp>
      <p:sp>
        <p:nvSpPr>
          <p:cNvPr id="10691" name="yt_shape_10691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2" name="yt_table_10692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2501750"/>
                  </p:ext>
                </p:extLst>
              </p:nvPr>
            </p:nvGraphicFramePr>
            <p:xfrm>
              <a:off x="540056" y="1878868"/>
              <a:ext cx="6958648" cy="1149922"/>
            </p:xfrm>
            <a:graphic>
              <a:graphicData uri="http://schemas.openxmlformats.org/drawingml/2006/table">
                <a:tbl>
                  <a:tblPr/>
                  <a:tblGrid>
                    <a:gridCol w="5028248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2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692" name="yt_table_10692" descr="{&quot;rangeId&quot;:9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2501750"/>
                  </p:ext>
                </p:extLst>
              </p:nvPr>
            </p:nvGraphicFramePr>
            <p:xfrm>
              <a:off x="540056" y="1878868"/>
              <a:ext cx="6958648" cy="1059943"/>
            </p:xfrm>
            <a:graphic>
              <a:graphicData uri="http://schemas.openxmlformats.org/drawingml/2006/table">
                <a:tbl>
                  <a:tblPr/>
                  <a:tblGrid>
                    <a:gridCol w="5028248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20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60568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93" name="yt_shape_10693"/>
          <p:cNvSpPr txBox="1"/>
          <p:nvPr/>
        </p:nvSpPr>
        <p:spPr>
          <a:xfrm>
            <a:off x="540119" y="29893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143c"/>
              </a:rPr>
              <a:t>的相反数的点是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5" name="yt_table_106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744616"/>
              </p:ext>
            </p:extLst>
          </p:nvPr>
        </p:nvGraphicFramePr>
        <p:xfrm>
          <a:off x="540056" y="4376187"/>
          <a:ext cx="9176703" cy="475488"/>
        </p:xfrm>
        <a:graphic>
          <a:graphicData uri="http://schemas.openxmlformats.org/drawingml/2006/table">
            <a:tbl>
              <a:tblPr/>
              <a:tblGrid>
                <a:gridCol w="2522855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50539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p:pic>
        <p:nvPicPr>
          <p:cNvPr id="10694" name="yt_image_10694_skip" title="H_33.66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8126" y="3890728"/>
            <a:ext cx="4715748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630573">
            <a:extLst>
              <a:ext uri="{FF2B5EF4-FFF2-40B4-BE49-F238E27FC236}">
                <a16:creationId xmlns:a16="http://schemas.microsoft.com/office/drawing/2014/main" id="{8D57ED82-6AF0-623D-BCAA-A7AEEB5584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F03D31-9F21-4FF0-7B84-31DB7C50E5CD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8233BC-0482-4309-C652-0BBEDADFD4BB}"/>
              </a:ext>
            </a:extLst>
          </p:cNvPr>
          <p:cNvSpPr txBox="1"/>
          <p:nvPr/>
        </p:nvSpPr>
        <p:spPr>
          <a:xfrm>
            <a:off x="1059708" y="34180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8" name="yt_table_1069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877260"/>
              </p:ext>
            </p:extLst>
          </p:nvPr>
        </p:nvGraphicFramePr>
        <p:xfrm>
          <a:off x="540056" y="1379303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两个负有理数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小的离原点近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大数的绝对值也大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绝对值大的离原点远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sp>
        <p:nvSpPr>
          <p:cNvPr id="10700" name="yt_shape_10700"/>
          <p:cNvSpPr txBox="1"/>
          <p:nvPr/>
        </p:nvSpPr>
        <p:spPr>
          <a:xfrm>
            <a:off x="540000" y="3331623"/>
            <a:ext cx="102640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1" name="yt_table_107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615602"/>
              </p:ext>
            </p:extLst>
          </p:nvPr>
        </p:nvGraphicFramePr>
        <p:xfrm>
          <a:off x="540056" y="3810926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sp>
        <p:nvSpPr>
          <p:cNvPr id="10703" name="yt_shape_10703"/>
          <p:cNvSpPr txBox="1"/>
          <p:nvPr/>
        </p:nvSpPr>
        <p:spPr>
          <a:xfrm>
            <a:off x="540119" y="4812480"/>
            <a:ext cx="11492915" cy="16698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3B033B-A128-1FEA-E5F7-226364F17A77}"/>
              </a:ext>
            </a:extLst>
          </p:cNvPr>
          <p:cNvSpPr txBox="1"/>
          <p:nvPr/>
        </p:nvSpPr>
        <p:spPr>
          <a:xfrm>
            <a:off x="3878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0E185E-4D81-27FA-F5D6-477A12902F11}"/>
              </a:ext>
            </a:extLst>
          </p:cNvPr>
          <p:cNvSpPr txBox="1"/>
          <p:nvPr/>
        </p:nvSpPr>
        <p:spPr>
          <a:xfrm>
            <a:off x="9784489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681C8B-132C-B81C-C27A-0D4E4E2C13CD}"/>
              </a:ext>
            </a:extLst>
          </p:cNvPr>
          <p:cNvSpPr txBox="1"/>
          <p:nvPr/>
        </p:nvSpPr>
        <p:spPr>
          <a:xfrm>
            <a:off x="4172605" y="47656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917084-D469-E2EE-F861-3B01DEAC89DC}"/>
              </a:ext>
            </a:extLst>
          </p:cNvPr>
          <p:cNvSpPr txBox="1"/>
          <p:nvPr/>
        </p:nvSpPr>
        <p:spPr>
          <a:xfrm>
            <a:off x="6458605" y="476567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6" name="yt_shape_10706"/>
          <p:cNvSpPr txBox="1"/>
          <p:nvPr/>
        </p:nvSpPr>
        <p:spPr>
          <a:xfrm>
            <a:off x="540000" y="2124833"/>
            <a:ext cx="689932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05ED1B-E057-3F9B-EF1A-43E246AF99FF}"/>
              </a:ext>
            </a:extLst>
          </p:cNvPr>
          <p:cNvSpPr txBox="1"/>
          <p:nvPr/>
        </p:nvSpPr>
        <p:spPr>
          <a:xfrm>
            <a:off x="449989" y="2078027"/>
            <a:ext cx="701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1CA847-02FE-1035-7323-2E3C95FB7AA0}"/>
              </a:ext>
            </a:extLst>
          </p:cNvPr>
          <p:cNvSpPr txBox="1"/>
          <p:nvPr/>
        </p:nvSpPr>
        <p:spPr>
          <a:xfrm>
            <a:off x="449989" y="2553515"/>
            <a:ext cx="1616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C28F7B-D4FE-E183-32A2-DFDE8EBDDC9B}"/>
              </a:ext>
            </a:extLst>
          </p:cNvPr>
          <p:cNvSpPr txBox="1"/>
          <p:nvPr/>
        </p:nvSpPr>
        <p:spPr>
          <a:xfrm>
            <a:off x="449989" y="3029003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8E1B04-9DCF-A75A-CB88-B5A57C3426D8}"/>
              </a:ext>
            </a:extLst>
          </p:cNvPr>
          <p:cNvSpPr txBox="1"/>
          <p:nvPr/>
        </p:nvSpPr>
        <p:spPr>
          <a:xfrm>
            <a:off x="1055440" y="35044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703"/>
              <p:cNvSpPr txBox="1"/>
              <p:nvPr/>
            </p:nvSpPr>
            <p:spPr>
              <a:xfrm>
                <a:off x="540119" y="692696"/>
                <a:ext cx="11492915" cy="16698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spc="150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e04b,isEnd"/>
                  </a:rPr>
                  <a:t>2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yt_shape_107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166988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7" name="yt_shape_10707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0708" name="yt_shape_10708"/>
          <p:cNvSpPr txBox="1"/>
          <p:nvPr/>
        </p:nvSpPr>
        <p:spPr>
          <a:xfrm>
            <a:off x="540000" y="1399565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9" name="yt_table_107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0784"/>
              </p:ext>
            </p:extLst>
          </p:nvPr>
        </p:nvGraphicFramePr>
        <p:xfrm>
          <a:off x="540056" y="1878868"/>
          <a:ext cx="8173403" cy="475488"/>
        </p:xfrm>
        <a:graphic>
          <a:graphicData uri="http://schemas.openxmlformats.org/drawingml/2006/table">
            <a:tbl>
              <a:tblPr/>
              <a:tblGrid>
                <a:gridCol w="21767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sp>
        <p:nvSpPr>
          <p:cNvPr id="10711" name="yt_shape_10711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9974"/>
              </a:rPr>
              <a:t>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13" name="yt_table_107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417137"/>
              </p:ext>
            </p:extLst>
          </p:nvPr>
        </p:nvGraphicFramePr>
        <p:xfrm>
          <a:off x="540056" y="3835286"/>
          <a:ext cx="7790815" cy="475488"/>
        </p:xfrm>
        <a:graphic>
          <a:graphicData uri="http://schemas.openxmlformats.org/drawingml/2006/table">
            <a:tbl>
              <a:tblPr/>
              <a:tblGrid>
                <a:gridCol w="21767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108075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pic>
        <p:nvPicPr>
          <p:cNvPr id="10712" name="yt_image_10712_skip" title="H_37.0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9243" y="3280093"/>
            <a:ext cx="4111045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5" name="yt_shape_10715"/>
          <p:cNvSpPr txBox="1"/>
          <p:nvPr/>
        </p:nvSpPr>
        <p:spPr>
          <a:xfrm>
            <a:off x="540000" y="4361457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下列有理数的大小关系判断正确的是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6" name="yt_table_10716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324936"/>
                  </p:ext>
                </p:extLst>
              </p:nvPr>
            </p:nvGraphicFramePr>
            <p:xfrm>
              <a:off x="540056" y="4840760"/>
              <a:ext cx="7231380" cy="1183577"/>
            </p:xfrm>
            <a:graphic>
              <a:graphicData uri="http://schemas.openxmlformats.org/drawingml/2006/table">
                <a:tbl>
                  <a:tblPr/>
                  <a:tblGrid>
                    <a:gridCol w="4462780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276860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｜＜｜＋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16" name="yt_table_10716" descr="{&quot;rangeId&quot;:17,&quot;type&quot;:&quot;Option&quot;}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324936"/>
                  </p:ext>
                </p:extLst>
              </p:nvPr>
            </p:nvGraphicFramePr>
            <p:xfrm>
              <a:off x="540056" y="4840760"/>
              <a:ext cx="7231380" cy="1091629"/>
            </p:xfrm>
            <a:graphic>
              <a:graphicData uri="http://schemas.openxmlformats.org/drawingml/2006/table">
                <a:tbl>
                  <a:tblPr/>
                  <a:tblGrid>
                    <a:gridCol w="4462780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276860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</a:tblGrid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1937" b="-9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｜＜｜＋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630648">
            <a:extLst>
              <a:ext uri="{FF2B5EF4-FFF2-40B4-BE49-F238E27FC236}">
                <a16:creationId xmlns:a16="http://schemas.microsoft.com/office/drawing/2014/main" id="{C7C3A8E3-5CFC-1D01-4AF6-BD3ABB3265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39FF8C-0999-300B-9417-CEEDC4E3E30B}"/>
              </a:ext>
            </a:extLst>
          </p:cNvPr>
          <p:cNvSpPr txBox="1"/>
          <p:nvPr/>
        </p:nvSpPr>
        <p:spPr>
          <a:xfrm>
            <a:off x="7384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9AC672-E6B6-32AF-4154-49953C3F3E7F}"/>
              </a:ext>
            </a:extLst>
          </p:cNvPr>
          <p:cNvSpPr txBox="1"/>
          <p:nvPr/>
        </p:nvSpPr>
        <p:spPr>
          <a:xfrm>
            <a:off x="2278908" y="28337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CF6-9DBF-9102-9014-80F059B54A00}"/>
              </a:ext>
            </a:extLst>
          </p:cNvPr>
          <p:cNvSpPr txBox="1"/>
          <p:nvPr/>
        </p:nvSpPr>
        <p:spPr>
          <a:xfrm>
            <a:off x="6469789" y="43146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7" name="yt_shape_10717"/>
              <p:cNvSpPr txBox="1"/>
              <p:nvPr/>
            </p:nvSpPr>
            <p:spPr>
              <a:xfrm>
                <a:off x="540119" y="900000"/>
                <a:ext cx="11492915" cy="2277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这六个数在数轴上表示出来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6032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把它们连接起来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7" name="yt_shape_10717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77162"/>
              </a:xfrm>
              <a:prstGeom prst="rect">
                <a:avLst/>
              </a:prstGeom>
              <a:blipFill>
                <a:blip r:embed="rId2"/>
                <a:stretch>
                  <a:fillRect l="-1645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29C1366-7B43-AFE5-85A7-6C6159AD036D}"/>
              </a:ext>
            </a:extLst>
          </p:cNvPr>
          <p:cNvSpPr txBox="1"/>
          <p:nvPr/>
        </p:nvSpPr>
        <p:spPr>
          <a:xfrm>
            <a:off x="450108" y="200013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2AF648-4738-D2B1-5445-3B9F92715F27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71095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连接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9D2AF648-4738-D2B1-5445-3B9F92715F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7109523" cy="726326"/>
              </a:xfrm>
              <a:prstGeom prst="rect">
                <a:avLst/>
              </a:prstGeom>
              <a:blipFill>
                <a:blip r:embed="rId3"/>
                <a:stretch>
                  <a:fillRect l="-1372" r="-137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3" name="yt_shape_10723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22" name="yt_image_10722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5" name="yt_shape_10725"/>
          <p:cNvSpPr txBox="1"/>
          <p:nvPr/>
        </p:nvSpPr>
        <p:spPr>
          <a:xfrm>
            <a:off x="540000" y="1591869"/>
            <a:ext cx="30889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6" name="yt_table_107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29459"/>
              </p:ext>
            </p:extLst>
          </p:nvPr>
        </p:nvGraphicFramePr>
        <p:xfrm>
          <a:off x="540056" y="2071172"/>
          <a:ext cx="54200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sp>
        <p:nvSpPr>
          <p:cNvPr id="10728" name="yt_shape_10728"/>
          <p:cNvSpPr txBox="1"/>
          <p:nvPr/>
        </p:nvSpPr>
        <p:spPr>
          <a:xfrm>
            <a:off x="540000" y="3072726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9" name="yt_table_107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545943"/>
              </p:ext>
            </p:extLst>
          </p:nvPr>
        </p:nvGraphicFramePr>
        <p:xfrm>
          <a:off x="540056" y="3552029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sp>
        <p:nvSpPr>
          <p:cNvPr id="10731" name="yt_shape_10731"/>
          <p:cNvSpPr txBox="1"/>
          <p:nvPr/>
        </p:nvSpPr>
        <p:spPr>
          <a:xfrm>
            <a:off x="540000" y="4553583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2" name="yt_table_107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49073"/>
              </p:ext>
            </p:extLst>
          </p:nvPr>
        </p:nvGraphicFramePr>
        <p:xfrm>
          <a:off x="540056" y="5032886"/>
          <a:ext cx="47929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FF4E357-CC11-E327-6A01-2EEE684A4DC2}"/>
              </a:ext>
            </a:extLst>
          </p:cNvPr>
          <p:cNvSpPr txBox="1"/>
          <p:nvPr/>
        </p:nvSpPr>
        <p:spPr>
          <a:xfrm>
            <a:off x="267883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6AC67D-6543-29C7-3F0D-7C16BBA0B192}"/>
              </a:ext>
            </a:extLst>
          </p:cNvPr>
          <p:cNvSpPr txBox="1"/>
          <p:nvPr/>
        </p:nvSpPr>
        <p:spPr>
          <a:xfrm>
            <a:off x="6850789" y="30259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D97BB1-E36A-F5B2-CD91-0F39ED72081C}"/>
              </a:ext>
            </a:extLst>
          </p:cNvPr>
          <p:cNvSpPr txBox="1"/>
          <p:nvPr/>
        </p:nvSpPr>
        <p:spPr>
          <a:xfrm>
            <a:off x="7993789" y="4506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1204</Words>
  <Application>Microsoft Office PowerPoint</Application>
  <PresentationFormat>宽屏</PresentationFormat>
  <Paragraphs>159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,isEnd</vt:lpstr>
      <vt:lpstr>_⨹_1_011c8,isEnd</vt:lpstr>
      <vt:lpstr>_⨹_1_7e04b,isEnd</vt:lpstr>
      <vt:lpstr>_⨹_1_96032</vt:lpstr>
      <vt:lpstr>_⨹_3_19974</vt:lpstr>
      <vt:lpstr>_⨹_3_b0d8c,isEnd</vt:lpstr>
      <vt:lpstr>_⨹_4_32d13</vt:lpstr>
      <vt:lpstr>_⨹_7_9143c</vt:lpstr>
      <vt:lpstr>_⨹_8_aafe9,isEnd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2024-07-28T13:31:34Z</dcterms:created>
  <dcterms:modified xsi:type="dcterms:W3CDTF">2024-07-28T15:15:44Z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