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3" r:id="rId7"/>
    <p:sldId id="375" r:id="rId8"/>
    <p:sldId id="382" r:id="rId9"/>
    <p:sldId id="390" r:id="rId10"/>
    <p:sldId id="392" r:id="rId11"/>
    <p:sldId id="395" r:id="rId12"/>
    <p:sldId id="398" r:id="rId13"/>
    <p:sldId id="404" r:id="rId14"/>
    <p:sldId id="406" r:id="rId15"/>
    <p:sldId id="40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3" name="yt_shape_1228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2" name="yt_image_1228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5" name="yt_shape_12285"/>
          <p:cNvSpPr txBox="1"/>
          <p:nvPr/>
        </p:nvSpPr>
        <p:spPr>
          <a:xfrm>
            <a:off x="540119" y="1597583"/>
            <a:ext cx="11100497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表示实际数据的数是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接近实际数据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734e,isEnd"/>
              </a:rPr>
              <a:t>但与实际数据有差别的数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近似数与准确数的接近程度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a49d,isEnd"/>
              </a:rPr>
              <a:t>对一个准确数取近似值时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都是根据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C11AA1-3ABD-E189-3691-470D6432F1A0}"/>
              </a:ext>
            </a:extLst>
          </p:cNvPr>
          <p:cNvSpPr txBox="1"/>
          <p:nvPr/>
        </p:nvSpPr>
        <p:spPr>
          <a:xfrm>
            <a:off x="429262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准确数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9DCED-0C85-A5DC-BC87-F21D8732D115}"/>
              </a:ext>
            </a:extLst>
          </p:cNvPr>
          <p:cNvSpPr txBox="1"/>
          <p:nvPr/>
        </p:nvSpPr>
        <p:spPr>
          <a:xfrm>
            <a:off x="10597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近似数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BBB6DC-B9F7-D35D-4F39-121C19611B6A}"/>
              </a:ext>
            </a:extLst>
          </p:cNvPr>
          <p:cNvSpPr txBox="1"/>
          <p:nvPr/>
        </p:nvSpPr>
        <p:spPr>
          <a:xfrm>
            <a:off x="60127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精确度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8E2807-BF8C-644A-7A75-360E5D3D674A}"/>
              </a:ext>
            </a:extLst>
          </p:cNvPr>
          <p:cNvSpPr txBox="1"/>
          <p:nvPr/>
        </p:nvSpPr>
        <p:spPr>
          <a:xfrm>
            <a:off x="1974108" y="2977241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四舍五入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" name="yt_shape_12339"/>
          <p:cNvSpPr txBox="1"/>
          <p:nvPr/>
        </p:nvSpPr>
        <p:spPr>
          <a:xfrm>
            <a:off x="540000" y="900000"/>
            <a:ext cx="9980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的近似值是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0" name="yt_table_123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222373"/>
              </p:ext>
            </p:extLst>
          </p:nvPr>
        </p:nvGraphicFramePr>
        <p:xfrm>
          <a:off x="540056" y="1379303"/>
          <a:ext cx="7117080" cy="950976"/>
        </p:xfrm>
        <a:graphic>
          <a:graphicData uri="http://schemas.openxmlformats.org/drawingml/2006/table">
            <a:tbl>
              <a:tblPr/>
              <a:tblGrid>
                <a:gridCol w="402463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309245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12342" name="yt_shape_12342"/>
          <p:cNvSpPr txBox="1"/>
          <p:nvPr/>
        </p:nvSpPr>
        <p:spPr>
          <a:xfrm>
            <a:off x="540000" y="2380857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3" name="yt_table_123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197359"/>
              </p:ext>
            </p:extLst>
          </p:nvPr>
        </p:nvGraphicFramePr>
        <p:xfrm>
          <a:off x="540056" y="2860160"/>
          <a:ext cx="6011863" cy="1901952"/>
        </p:xfrm>
        <a:graphic>
          <a:graphicData uri="http://schemas.openxmlformats.org/drawingml/2006/table">
            <a:tbl>
              <a:tblPr/>
              <a:tblGrid>
                <a:gridCol w="601186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的意义一样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的精确度相同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sp>
        <p:nvSpPr>
          <p:cNvPr id="12345" name="yt_shape_12345"/>
          <p:cNvSpPr txBox="1"/>
          <p:nvPr/>
        </p:nvSpPr>
        <p:spPr>
          <a:xfrm>
            <a:off x="540000" y="4812480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865600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精确到千位的近似值是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6" name="yt_table_123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70722"/>
              </p:ext>
            </p:extLst>
          </p:nvPr>
        </p:nvGraphicFramePr>
        <p:xfrm>
          <a:off x="540056" y="5291783"/>
          <a:ext cx="6336030" cy="950976"/>
        </p:xfrm>
        <a:graphic>
          <a:graphicData uri="http://schemas.openxmlformats.org/drawingml/2006/table">
            <a:tbl>
              <a:tblPr/>
              <a:tblGrid>
                <a:gridCol w="402463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865000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97D608-A6C6-E126-F304-2801B4AE219F}"/>
              </a:ext>
            </a:extLst>
          </p:cNvPr>
          <p:cNvSpPr txBox="1"/>
          <p:nvPr/>
        </p:nvSpPr>
        <p:spPr>
          <a:xfrm>
            <a:off x="95209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A36388-FF1C-74DD-1EC8-46D5863FD81D}"/>
              </a:ext>
            </a:extLst>
          </p:cNvPr>
          <p:cNvSpPr txBox="1"/>
          <p:nvPr/>
        </p:nvSpPr>
        <p:spPr>
          <a:xfrm>
            <a:off x="4031389" y="2334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27AE1F-84C4-1655-CEA7-4E3984199E30}"/>
              </a:ext>
            </a:extLst>
          </p:cNvPr>
          <p:cNvSpPr txBox="1"/>
          <p:nvPr/>
        </p:nvSpPr>
        <p:spPr>
          <a:xfrm>
            <a:off x="7688989" y="47656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据招商引资网消息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为加快新区发展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41ae"/>
              </a:rPr>
              <a:t>新区政府拟建新区现代高效农业示范园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共计划投入资金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精确到千万位可表示为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9" name="yt_table_123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88702"/>
              </p:ext>
            </p:extLst>
          </p:nvPr>
        </p:nvGraphicFramePr>
        <p:xfrm>
          <a:off x="540056" y="1859435"/>
          <a:ext cx="5504180" cy="950976"/>
        </p:xfrm>
        <a:graphic>
          <a:graphicData uri="http://schemas.openxmlformats.org/drawingml/2006/table">
            <a:tbl>
              <a:tblPr/>
              <a:tblGrid>
                <a:gridCol w="334518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sp>
        <p:nvSpPr>
          <p:cNvPr id="12351" name="yt_shape_12351"/>
          <p:cNvSpPr txBox="1"/>
          <p:nvPr/>
        </p:nvSpPr>
        <p:spPr>
          <a:xfrm>
            <a:off x="540119" y="286098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一个三位小数精确到百分位后是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则这个三位小数最大是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fe1f,isEnd"/>
              </a:rPr>
              <a:t>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某市今年财政收入取得重大突破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地方公共财政收入为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49cb,isEnd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按要求对下列各数取近似值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23560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6B4C7C-F33B-8246-EDEB-806FBE8D89E1}"/>
              </a:ext>
            </a:extLst>
          </p:cNvPr>
          <p:cNvSpPr txBox="1"/>
          <p:nvPr/>
        </p:nvSpPr>
        <p:spPr>
          <a:xfrm>
            <a:off x="8374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99E46B-04E5-96BF-8B5E-01BDA9928FD2}"/>
              </a:ext>
            </a:extLst>
          </p:cNvPr>
          <p:cNvSpPr txBox="1"/>
          <p:nvPr/>
        </p:nvSpPr>
        <p:spPr>
          <a:xfrm>
            <a:off x="9517907" y="281418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737A96-9504-C818-3792-231679A2FF1A}"/>
              </a:ext>
            </a:extLst>
          </p:cNvPr>
          <p:cNvSpPr txBox="1"/>
          <p:nvPr/>
        </p:nvSpPr>
        <p:spPr>
          <a:xfrm>
            <a:off x="1059708" y="328967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778EDE-A652-5DE5-F355-34934B792E75}"/>
              </a:ext>
            </a:extLst>
          </p:cNvPr>
          <p:cNvSpPr txBox="1"/>
          <p:nvPr/>
        </p:nvSpPr>
        <p:spPr>
          <a:xfrm>
            <a:off x="2278908" y="42406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61C8D4-5AF2-54B6-8BEF-1108A9154257}"/>
              </a:ext>
            </a:extLst>
          </p:cNvPr>
          <p:cNvSpPr txBox="1"/>
          <p:nvPr/>
        </p:nvSpPr>
        <p:spPr>
          <a:xfrm>
            <a:off x="5022108" y="519162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9B21FE-7503-0F66-45C3-AC912AFC1431}"/>
              </a:ext>
            </a:extLst>
          </p:cNvPr>
          <p:cNvSpPr txBox="1"/>
          <p:nvPr/>
        </p:nvSpPr>
        <p:spPr>
          <a:xfrm>
            <a:off x="4412508" y="5667111"/>
            <a:ext cx="211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000" y="900000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57" name="yt_shape_12357"/>
          <p:cNvSpPr txBox="1"/>
          <p:nvPr/>
        </p:nvSpPr>
        <p:spPr>
          <a:xfrm>
            <a:off x="540000" y="1379303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58" name="yt_shape_12358"/>
          <p:cNvSpPr txBox="1"/>
          <p:nvPr/>
        </p:nvSpPr>
        <p:spPr>
          <a:xfrm>
            <a:off x="540000" y="1858606"/>
            <a:ext cx="56425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59" name="yt_shape_12359"/>
          <p:cNvSpPr txBox="1"/>
          <p:nvPr/>
        </p:nvSpPr>
        <p:spPr>
          <a:xfrm>
            <a:off x="540000" y="2337909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按要求对下列各数取近似数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360" name="yt_shape_12360"/>
          <p:cNvSpPr txBox="1"/>
          <p:nvPr/>
        </p:nvSpPr>
        <p:spPr>
          <a:xfrm>
            <a:off x="540000" y="2817212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361" name="yt_shape_12361"/>
          <p:cNvSpPr txBox="1"/>
          <p:nvPr/>
        </p:nvSpPr>
        <p:spPr>
          <a:xfrm>
            <a:off x="540000" y="329651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46850000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362" name="yt_shape_12362"/>
          <p:cNvSpPr txBox="1"/>
          <p:nvPr/>
        </p:nvSpPr>
        <p:spPr>
          <a:xfrm>
            <a:off x="540000" y="3775818"/>
            <a:ext cx="5027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363" name="yt_shape_12363"/>
          <p:cNvSpPr txBox="1"/>
          <p:nvPr/>
        </p:nvSpPr>
        <p:spPr>
          <a:xfrm>
            <a:off x="540000" y="4255121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64" name="yt_shape_12364"/>
          <p:cNvSpPr txBox="1"/>
          <p:nvPr/>
        </p:nvSpPr>
        <p:spPr>
          <a:xfrm>
            <a:off x="540000" y="4683636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</a:p>
        </p:txBody>
      </p:sp>
      <p:sp>
        <p:nvSpPr>
          <p:cNvPr id="12365" name="yt_shape_12365"/>
          <p:cNvSpPr txBox="1"/>
          <p:nvPr/>
        </p:nvSpPr>
        <p:spPr>
          <a:xfrm>
            <a:off x="5890305" y="4683636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</p:txBody>
      </p:sp>
      <p:sp>
        <p:nvSpPr>
          <p:cNvPr id="12367" name="yt_shape_12367"/>
          <p:cNvSpPr txBox="1"/>
          <p:nvPr/>
        </p:nvSpPr>
        <p:spPr>
          <a:xfrm>
            <a:off x="540000" y="5160768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</p:txBody>
      </p:sp>
      <p:sp>
        <p:nvSpPr>
          <p:cNvPr id="12368" name="yt_shape_12368"/>
          <p:cNvSpPr txBox="1"/>
          <p:nvPr/>
        </p:nvSpPr>
        <p:spPr>
          <a:xfrm>
            <a:off x="5890305" y="5160768"/>
            <a:ext cx="2487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D1FA0-FDC7-181B-1331-6751F3C7425D}"/>
              </a:ext>
            </a:extLst>
          </p:cNvPr>
          <p:cNvSpPr txBox="1"/>
          <p:nvPr/>
        </p:nvSpPr>
        <p:spPr>
          <a:xfrm>
            <a:off x="4793389" y="8531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万分位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516CDE-017A-8ECB-0116-A64290899FFE}"/>
              </a:ext>
            </a:extLst>
          </p:cNvPr>
          <p:cNvSpPr txBox="1"/>
          <p:nvPr/>
        </p:nvSpPr>
        <p:spPr>
          <a:xfrm>
            <a:off x="4259989" y="13324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1AB94C-F6A0-8907-B5FC-541705F9AD1F}"/>
              </a:ext>
            </a:extLst>
          </p:cNvPr>
          <p:cNvSpPr txBox="1"/>
          <p:nvPr/>
        </p:nvSpPr>
        <p:spPr>
          <a:xfrm>
            <a:off x="4666389" y="18118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百万位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2DCB26-838B-90F9-A4AF-9A669CC56C82}"/>
              </a:ext>
            </a:extLst>
          </p:cNvPr>
          <p:cNvSpPr txBox="1"/>
          <p:nvPr/>
        </p:nvSpPr>
        <p:spPr>
          <a:xfrm>
            <a:off x="5800294" y="4636830"/>
            <a:ext cx="226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E4A517-18C2-D730-1D92-C48991F5A9A9}"/>
              </a:ext>
            </a:extLst>
          </p:cNvPr>
          <p:cNvSpPr txBox="1"/>
          <p:nvPr/>
        </p:nvSpPr>
        <p:spPr>
          <a:xfrm>
            <a:off x="5800294" y="5113962"/>
            <a:ext cx="256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4" grpId="0" build="allAtOnce"/>
      <p:bldP spid="12367" grpId="0" build="p"/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0" name="yt_shape_1237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69" name="yt_image_1236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2" name="yt_shape_12372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在学校组织的一次体检中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6125"/>
              </a:rPr>
              <a:t>乙两名同学的身高都约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但甲却说他比乙高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你认为有这种可能吗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有这种可能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甲、乙两人的身高虽然都约为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是精确到十位的近似数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f590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其准确数的范围是大于或等于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若甲的身高为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d9364"/>
              </a:rPr>
              <a:t>乙的身高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则甲比乙高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故有这种可能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4972D7-1C52-3BFE-0FFF-EAC3A5D642BB}"/>
              </a:ext>
            </a:extLst>
          </p:cNvPr>
          <p:cNvSpPr txBox="1"/>
          <p:nvPr/>
        </p:nvSpPr>
        <p:spPr>
          <a:xfrm>
            <a:off x="450108" y="2501753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有这种可能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2EFABE-7135-C78C-0765-18DF7B42ED0E}"/>
              </a:ext>
            </a:extLst>
          </p:cNvPr>
          <p:cNvSpPr txBox="1"/>
          <p:nvPr/>
        </p:nvSpPr>
        <p:spPr>
          <a:xfrm>
            <a:off x="450108" y="2977241"/>
            <a:ext cx="11336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甲、乙两人的身高虽然都约为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是精确到十位的近似数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f590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B6EDAE-662A-6087-4903-9D45D6A325DF}"/>
              </a:ext>
            </a:extLst>
          </p:cNvPr>
          <p:cNvSpPr txBox="1"/>
          <p:nvPr/>
        </p:nvSpPr>
        <p:spPr>
          <a:xfrm>
            <a:off x="450108" y="3452729"/>
            <a:ext cx="11276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其准确数的范围是大于或等于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若甲的身高为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d9364"/>
              </a:rPr>
              <a:t>乙的身高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F95099-F45B-8FE6-8736-3348FAAE0219}"/>
              </a:ext>
            </a:extLst>
          </p:cNvPr>
          <p:cNvSpPr txBox="1"/>
          <p:nvPr/>
        </p:nvSpPr>
        <p:spPr>
          <a:xfrm>
            <a:off x="450108" y="3928217"/>
            <a:ext cx="595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则甲比乙高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故有这种可能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374" name="yt_image_123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7" name="yt_shape_12377"/>
          <p:cNvSpPr txBox="1"/>
          <p:nvPr/>
        </p:nvSpPr>
        <p:spPr>
          <a:xfrm>
            <a:off x="540000" y="1350999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精确度是看近似数的最后一位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最后一位在哪一位上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1c71c"/>
              </a:rPr>
              <a:t>就说近似数精确到哪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对用科学记数法表示的数和以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为单位的数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0339a"/>
              </a:rPr>
              <a:t>要看最后一位数字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在原数的哪一位上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" name="yt_shape_1228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7" name="yt_image_1228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yt_shape_12290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sp>
        <p:nvSpPr>
          <p:cNvPr id="12291" name="yt_shape_12291"/>
          <p:cNvSpPr txBox="1"/>
          <p:nvPr/>
        </p:nvSpPr>
        <p:spPr>
          <a:xfrm>
            <a:off x="540000" y="2102862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下面数据中是准确数的是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2" name="yt_table_1229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39008"/>
              </p:ext>
            </p:extLst>
          </p:nvPr>
        </p:nvGraphicFramePr>
        <p:xfrm>
          <a:off x="540056" y="2582165"/>
          <a:ext cx="7510464" cy="1901952"/>
        </p:xfrm>
        <a:graphic>
          <a:graphicData uri="http://schemas.openxmlformats.org/drawingml/2006/table">
            <a:tbl>
              <a:tblPr/>
              <a:tblGrid>
                <a:gridCol w="7510464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珠穆朗玛峰高出海平面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8849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人的大脑有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10000000000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个细胞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本小说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有关部门预测到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年轿车的拥有率将达到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pic>
        <p:nvPicPr>
          <p:cNvPr id="3" name="yt_shape_1722173837901">
            <a:extLst>
              <a:ext uri="{FF2B5EF4-FFF2-40B4-BE49-F238E27FC236}">
                <a16:creationId xmlns:a16="http://schemas.microsoft.com/office/drawing/2014/main" id="{73821803-957C-6B57-6042-5BDEE31D2B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D4D14E-49C4-12AB-64D5-5E97B8D3B569}"/>
              </a:ext>
            </a:extLst>
          </p:cNvPr>
          <p:cNvSpPr txBox="1"/>
          <p:nvPr/>
        </p:nvSpPr>
        <p:spPr>
          <a:xfrm>
            <a:off x="4793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yt_shape_1229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亿人口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第一中学有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个教学班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86b,isEnd"/>
              </a:rPr>
              <a:t>厘米的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它的周长约为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其中是准确数的有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是近似数的有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16E7C2-7414-3027-692D-3B1C77E331AD}"/>
              </a:ext>
            </a:extLst>
          </p:cNvPr>
          <p:cNvSpPr txBox="1"/>
          <p:nvPr/>
        </p:nvSpPr>
        <p:spPr>
          <a:xfrm>
            <a:off x="7155707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C37229-FA22-B6A2-3C4B-27EC54806BE2}"/>
              </a:ext>
            </a:extLst>
          </p:cNvPr>
          <p:cNvSpPr txBox="1"/>
          <p:nvPr/>
        </p:nvSpPr>
        <p:spPr>
          <a:xfrm>
            <a:off x="10813307" y="132868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f9d78"/>
              </a:rPr>
              <a:t>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B82C58-7FBD-DE6D-12E8-CE6D6A381812}"/>
              </a:ext>
            </a:extLst>
          </p:cNvPr>
          <p:cNvSpPr txBox="1"/>
          <p:nvPr/>
        </p:nvSpPr>
        <p:spPr>
          <a:xfrm>
            <a:off x="4501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yt_shape_12295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2296" name="yt_shape_12296"/>
          <p:cNvSpPr txBox="1"/>
          <p:nvPr/>
        </p:nvSpPr>
        <p:spPr>
          <a:xfrm>
            <a:off x="540000" y="1399565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万是精确到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7" name="yt_table_122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343633"/>
              </p:ext>
            </p:extLst>
          </p:nvPr>
        </p:nvGraphicFramePr>
        <p:xfrm>
          <a:off x="540056" y="1878868"/>
          <a:ext cx="57248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sp>
        <p:nvSpPr>
          <p:cNvPr id="12299" name="yt_shape_12299"/>
          <p:cNvSpPr txBox="1"/>
          <p:nvPr/>
        </p:nvSpPr>
        <p:spPr>
          <a:xfrm>
            <a:off x="540000" y="2880422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用四舍五入法取近似值为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0" name="yt_table_123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158522"/>
              </p:ext>
            </p:extLst>
          </p:nvPr>
        </p:nvGraphicFramePr>
        <p:xfrm>
          <a:off x="540056" y="3359725"/>
          <a:ext cx="66392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精确到个位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pic>
        <p:nvPicPr>
          <p:cNvPr id="3" name="yt_shape_1722173837972">
            <a:extLst>
              <a:ext uri="{FF2B5EF4-FFF2-40B4-BE49-F238E27FC236}">
                <a16:creationId xmlns:a16="http://schemas.microsoft.com/office/drawing/2014/main" id="{9C8637B9-9464-9B66-B6F0-139E6561E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F922C3-AFBB-4A5D-49CD-29998D3F9E17}"/>
              </a:ext>
            </a:extLst>
          </p:cNvPr>
          <p:cNvSpPr txBox="1"/>
          <p:nvPr/>
        </p:nvSpPr>
        <p:spPr>
          <a:xfrm>
            <a:off x="3574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CF7F3C-252A-C782-9944-76FD027E9506}"/>
              </a:ext>
            </a:extLst>
          </p:cNvPr>
          <p:cNvSpPr txBox="1"/>
          <p:nvPr/>
        </p:nvSpPr>
        <p:spPr>
          <a:xfrm>
            <a:off x="75365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yt_shape_12302"/>
          <p:cNvSpPr txBox="1"/>
          <p:nvPr/>
        </p:nvSpPr>
        <p:spPr>
          <a:xfrm>
            <a:off x="540000" y="90000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3" name="yt_table_123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453656"/>
              </p:ext>
            </p:extLst>
          </p:nvPr>
        </p:nvGraphicFramePr>
        <p:xfrm>
          <a:off x="540056" y="1379303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sp>
        <p:nvSpPr>
          <p:cNvPr id="12305" name="yt_shape_12305"/>
          <p:cNvSpPr txBox="1"/>
          <p:nvPr/>
        </p:nvSpPr>
        <p:spPr>
          <a:xfrm>
            <a:off x="540000" y="3331623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四舍五入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且精确到百分位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则所得到的结果为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6" name="yt_table_123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462489"/>
              </p:ext>
            </p:extLst>
          </p:nvPr>
        </p:nvGraphicFramePr>
        <p:xfrm>
          <a:off x="540056" y="3810926"/>
          <a:ext cx="100958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A6246F-F4BA-3280-D38C-5212A30110E0}"/>
              </a:ext>
            </a:extLst>
          </p:cNvPr>
          <p:cNvSpPr txBox="1"/>
          <p:nvPr/>
        </p:nvSpPr>
        <p:spPr>
          <a:xfrm>
            <a:off x="3878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B48980-30E2-7AC3-60F0-664A9BAF63BE}"/>
              </a:ext>
            </a:extLst>
          </p:cNvPr>
          <p:cNvSpPr txBox="1"/>
          <p:nvPr/>
        </p:nvSpPr>
        <p:spPr>
          <a:xfrm>
            <a:off x="90605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9" name="yt_table_123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82964"/>
              </p:ext>
            </p:extLst>
          </p:nvPr>
        </p:nvGraphicFramePr>
        <p:xfrm>
          <a:off x="540056" y="1379303"/>
          <a:ext cx="4826000" cy="1901952"/>
        </p:xfrm>
        <a:graphic>
          <a:graphicData uri="http://schemas.openxmlformats.org/drawingml/2006/table">
            <a:tbl>
              <a:tblPr/>
              <a:tblGrid>
                <a:gridCol w="482600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00314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精确度不同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4E2805-4E58-B287-9EDA-A4067F207ABF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311"/>
          <p:cNvSpPr txBox="1"/>
          <p:nvPr/>
        </p:nvSpPr>
        <p:spPr>
          <a:xfrm>
            <a:off x="540000" y="3450921"/>
            <a:ext cx="438581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下列近似数各精确到哪一位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E71058-CB32-F569-00E4-D3E3BCCA683A}"/>
              </a:ext>
            </a:extLst>
          </p:cNvPr>
          <p:cNvSpPr txBox="1"/>
          <p:nvPr/>
        </p:nvSpPr>
        <p:spPr>
          <a:xfrm>
            <a:off x="2583589" y="38796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187570-2517-6C1D-9E06-2D7067468810}"/>
              </a:ext>
            </a:extLst>
          </p:cNvPr>
          <p:cNvSpPr txBox="1"/>
          <p:nvPr/>
        </p:nvSpPr>
        <p:spPr>
          <a:xfrm>
            <a:off x="2431189" y="43550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十分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14AD8-1113-6B0F-03BD-0C7D085ED096}"/>
              </a:ext>
            </a:extLst>
          </p:cNvPr>
          <p:cNvSpPr txBox="1"/>
          <p:nvPr/>
        </p:nvSpPr>
        <p:spPr>
          <a:xfrm>
            <a:off x="2126389" y="483057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DE66D3-BFBC-AE3B-8153-535784CF93A1}"/>
              </a:ext>
            </a:extLst>
          </p:cNvPr>
          <p:cNvSpPr txBox="1"/>
          <p:nvPr/>
        </p:nvSpPr>
        <p:spPr>
          <a:xfrm>
            <a:off x="3294789" y="53060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用四舍五入法取近似值</a:t>
            </a:r>
          </a:p>
        </p:txBody>
      </p:sp>
      <p:sp>
        <p:nvSpPr>
          <p:cNvPr id="12317" name="yt_shape_12317"/>
          <p:cNvSpPr txBox="1"/>
          <p:nvPr/>
        </p:nvSpPr>
        <p:spPr>
          <a:xfrm>
            <a:off x="540000" y="1399565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精确到千分位的结果是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8" name="yt_table_123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90799"/>
              </p:ext>
            </p:extLst>
          </p:nvPr>
        </p:nvGraphicFramePr>
        <p:xfrm>
          <a:off x="540056" y="1878868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12320" name="yt_shape_12320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如果用四舍五入法得到的近似数是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ba71"/>
              </a:rPr>
              <a:t>那么下列数中不可能是原数的数是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21" name="yt_table_123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501022"/>
              </p:ext>
            </p:extLst>
          </p:nvPr>
        </p:nvGraphicFramePr>
        <p:xfrm>
          <a:off x="540056" y="3364474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sp>
        <p:nvSpPr>
          <p:cNvPr id="12323" name="yt_shape_12323"/>
          <p:cNvSpPr txBox="1"/>
          <p:nvPr/>
        </p:nvSpPr>
        <p:spPr>
          <a:xfrm>
            <a:off x="540000" y="3890645"/>
            <a:ext cx="9144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用四舍五入法得到的近似数是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24" name="yt_shape_12324"/>
          <p:cNvSpPr txBox="1"/>
          <p:nvPr/>
        </p:nvSpPr>
        <p:spPr>
          <a:xfrm>
            <a:off x="540119" y="436994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得到的近似数是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25" name="yt_shape_12325"/>
          <p:cNvSpPr txBox="1"/>
          <p:nvPr/>
        </p:nvSpPr>
        <p:spPr>
          <a:xfrm>
            <a:off x="540000" y="4849251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用四舍五入法对下列各数按要求取近似值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326" name="yt_shape_12326"/>
          <p:cNvSpPr txBox="1"/>
          <p:nvPr/>
        </p:nvSpPr>
        <p:spPr>
          <a:xfrm>
            <a:off x="540000" y="5328554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的近似值是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27" name="yt_shape_12327"/>
          <p:cNvSpPr txBox="1"/>
          <p:nvPr/>
        </p:nvSpPr>
        <p:spPr>
          <a:xfrm>
            <a:off x="540000" y="5807857"/>
            <a:ext cx="76431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465721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精确到万位的近似值是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38058">
            <a:extLst>
              <a:ext uri="{FF2B5EF4-FFF2-40B4-BE49-F238E27FC236}">
                <a16:creationId xmlns:a16="http://schemas.microsoft.com/office/drawing/2014/main" id="{2D94230A-4892-D7CA-5AA2-13A978359E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0A4FD-740A-D894-DCE3-BD846F757DAB}"/>
              </a:ext>
            </a:extLst>
          </p:cNvPr>
          <p:cNvSpPr txBox="1"/>
          <p:nvPr/>
        </p:nvSpPr>
        <p:spPr>
          <a:xfrm>
            <a:off x="1012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9774F4-023D-0F60-EF0F-0A36399C815C}"/>
              </a:ext>
            </a:extLst>
          </p:cNvPr>
          <p:cNvSpPr txBox="1"/>
          <p:nvPr/>
        </p:nvSpPr>
        <p:spPr>
          <a:xfrm>
            <a:off x="1059708" y="2833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86639E-ECBE-E9CF-1121-A23E66F9FB29}"/>
              </a:ext>
            </a:extLst>
          </p:cNvPr>
          <p:cNvSpPr txBox="1"/>
          <p:nvPr/>
        </p:nvSpPr>
        <p:spPr>
          <a:xfrm>
            <a:off x="8439686" y="384383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7C564D-61A0-8590-1676-96FE15D476E3}"/>
              </a:ext>
            </a:extLst>
          </p:cNvPr>
          <p:cNvSpPr txBox="1"/>
          <p:nvPr/>
        </p:nvSpPr>
        <p:spPr>
          <a:xfrm>
            <a:off x="10432307" y="43231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840E60-006B-EFC7-19E0-81657B3691C6}"/>
              </a:ext>
            </a:extLst>
          </p:cNvPr>
          <p:cNvSpPr txBox="1"/>
          <p:nvPr/>
        </p:nvSpPr>
        <p:spPr>
          <a:xfrm>
            <a:off x="5631589" y="528174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E43DCF-E0B0-C8FE-CDA4-52FB6B4EDA4B}"/>
              </a:ext>
            </a:extLst>
          </p:cNvPr>
          <p:cNvSpPr txBox="1"/>
          <p:nvPr/>
        </p:nvSpPr>
        <p:spPr>
          <a:xfrm>
            <a:off x="5479189" y="5761051"/>
            <a:ext cx="256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" name="yt_shape_12328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对于用科学记数法表示的近似数的精确度不会判断</a:t>
            </a:r>
          </a:p>
        </p:txBody>
      </p:sp>
      <p:sp>
        <p:nvSpPr>
          <p:cNvPr id="12329" name="yt_shape_12329"/>
          <p:cNvSpPr txBox="1"/>
          <p:nvPr/>
        </p:nvSpPr>
        <p:spPr>
          <a:xfrm>
            <a:off x="540000" y="1399565"/>
            <a:ext cx="4180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38131">
            <a:extLst>
              <a:ext uri="{FF2B5EF4-FFF2-40B4-BE49-F238E27FC236}">
                <a16:creationId xmlns:a16="http://schemas.microsoft.com/office/drawing/2014/main" id="{84CF86EE-FF5D-BDF1-5178-2A55FABE33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D4B9A3-010A-88EC-5183-DD22DBAB6FF5}"/>
              </a:ext>
            </a:extLst>
          </p:cNvPr>
          <p:cNvSpPr txBox="1"/>
          <p:nvPr/>
        </p:nvSpPr>
        <p:spPr>
          <a:xfrm>
            <a:off x="3523389" y="1352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1" name="yt_shape_1233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30" name="yt_image_12330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3" name="yt_shape_12333"/>
          <p:cNvSpPr txBox="1"/>
          <p:nvPr/>
        </p:nvSpPr>
        <p:spPr>
          <a:xfrm>
            <a:off x="540119" y="159186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新华社电讯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我国利用世界唯一的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3944"/>
              </a:rPr>
              <a:t>在南海实现了可燃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即天然气水合物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的安全可控开采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据介绍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拥有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27354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台设备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e318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根管路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MCC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报验点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电缆拉放长度估计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bf22"/>
              </a:rPr>
              <a:t>其中准确数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4" name="yt_table_123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193611"/>
              </p:ext>
            </p:extLst>
          </p:nvPr>
        </p:nvGraphicFramePr>
        <p:xfrm>
          <a:off x="540056" y="3511567"/>
          <a:ext cx="97910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27354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sp>
        <p:nvSpPr>
          <p:cNvPr id="12336" name="yt_shape_12336"/>
          <p:cNvSpPr txBox="1"/>
          <p:nvPr/>
        </p:nvSpPr>
        <p:spPr>
          <a:xfrm>
            <a:off x="540119" y="40377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年公共财政收入用四舍五入法取近似值后为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7fa6"/>
              </a:rPr>
              <a:t>这个数值精确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7" name="yt_table_123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812678"/>
              </p:ext>
            </p:extLst>
          </p:nvPr>
        </p:nvGraphicFramePr>
        <p:xfrm>
          <a:off x="540056" y="4997173"/>
          <a:ext cx="7385686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CA7FE7-EE2B-BF4E-4785-8B8D5BD04216}"/>
              </a:ext>
            </a:extLst>
          </p:cNvPr>
          <p:cNvSpPr txBox="1"/>
          <p:nvPr/>
        </p:nvSpPr>
        <p:spPr>
          <a:xfrm>
            <a:off x="1364508" y="29715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6A3035-011E-F438-2078-168CA683C0BB}"/>
              </a:ext>
            </a:extLst>
          </p:cNvPr>
          <p:cNvSpPr txBox="1"/>
          <p:nvPr/>
        </p:nvSpPr>
        <p:spPr>
          <a:xfrm>
            <a:off x="1364508" y="44664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1111</Words>
  <Application>Microsoft Office PowerPoint</Application>
  <PresentationFormat>宽屏</PresentationFormat>
  <Paragraphs>163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_⨹_1_0f590</vt:lpstr>
      <vt:lpstr>_⨹_1_2e318</vt:lpstr>
      <vt:lpstr>_⨹_1_f9d78</vt:lpstr>
      <vt:lpstr>_⨹_10_e6125</vt:lpstr>
      <vt:lpstr>_⨹_11_7734e,isEnd</vt:lpstr>
      <vt:lpstr>_⨹_11_8a49d,isEnd</vt:lpstr>
      <vt:lpstr>_⨹_15_cba71</vt:lpstr>
      <vt:lpstr>_⨹_17_641ae</vt:lpstr>
      <vt:lpstr>_⨹_2_2fe1f,isEnd</vt:lpstr>
      <vt:lpstr>_⨹_2_c49cb,isEnd</vt:lpstr>
      <vt:lpstr>_⨹_3_da86b,isEnd</vt:lpstr>
      <vt:lpstr>_⨹_4_d9364</vt:lpstr>
      <vt:lpstr>_⨹_5_abf22</vt:lpstr>
      <vt:lpstr>_⨹_6_77fa6</vt:lpstr>
      <vt:lpstr>_⨹_8_0339a</vt:lpstr>
      <vt:lpstr>_⨹_8_33944</vt:lpstr>
      <vt:lpstr>_⨹_9_1c71c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