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2" r:id="rId5"/>
    <p:sldId id="377" r:id="rId6"/>
    <p:sldId id="380" r:id="rId7"/>
    <p:sldId id="382" r:id="rId8"/>
    <p:sldId id="384" r:id="rId9"/>
    <p:sldId id="387" r:id="rId10"/>
    <p:sldId id="389" r:id="rId11"/>
    <p:sldId id="390" r:id="rId12"/>
    <p:sldId id="392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4" name="yt_shape_12914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13" name="yt_image_1291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6" name="yt_shape_12916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几个单项式的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其中每个单项式叫作多项式的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4c53,isEnd"/>
              </a:rPr>
              <a:t>不含字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母的项叫作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项的次数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叫作这个多项式的次数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统称为整式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A46E06-89F8-E818-46A4-AB372543AE0A}"/>
              </a:ext>
            </a:extLst>
          </p:cNvPr>
          <p:cNvSpPr txBox="1"/>
          <p:nvPr/>
        </p:nvSpPr>
        <p:spPr>
          <a:xfrm>
            <a:off x="2964708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847083-1E5B-BAD8-F527-12A5FCC91EBB}"/>
              </a:ext>
            </a:extLst>
          </p:cNvPr>
          <p:cNvSpPr txBox="1"/>
          <p:nvPr/>
        </p:nvSpPr>
        <p:spPr>
          <a:xfrm>
            <a:off x="9517907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E58769-7350-B897-B618-2F10ADFA20C3}"/>
              </a:ext>
            </a:extLst>
          </p:cNvPr>
          <p:cNvSpPr txBox="1"/>
          <p:nvPr/>
        </p:nvSpPr>
        <p:spPr>
          <a:xfrm>
            <a:off x="2278908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常数项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E870DA-FFD9-B2A8-AB22-EFF1CA0C012A}"/>
              </a:ext>
            </a:extLst>
          </p:cNvPr>
          <p:cNvSpPr txBox="1"/>
          <p:nvPr/>
        </p:nvSpPr>
        <p:spPr>
          <a:xfrm>
            <a:off x="3269508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最高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AA473C-2648-5056-4BEC-9C8AD361194C}"/>
              </a:ext>
            </a:extLst>
          </p:cNvPr>
          <p:cNvSpPr txBox="1"/>
          <p:nvPr/>
        </p:nvSpPr>
        <p:spPr>
          <a:xfrm>
            <a:off x="1135908" y="297724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单项式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FED7B8-97BA-B90F-E77F-1B221A644280}"/>
              </a:ext>
            </a:extLst>
          </p:cNvPr>
          <p:cNvSpPr txBox="1"/>
          <p:nvPr/>
        </p:nvSpPr>
        <p:spPr>
          <a:xfrm>
            <a:off x="2964708" y="297724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多项式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75" name="yt_shape_12975"/>
              <p:cNvSpPr txBox="1"/>
              <p:nvPr/>
            </p:nvSpPr>
            <p:spPr>
              <a:xfrm>
                <a:off x="540119" y="900000"/>
                <a:ext cx="11492915" cy="54307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是六次四项式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3eee3"/>
                  </a:rPr>
                  <a:t>与该多项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式的次数相同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根据题目中已知条件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又因为单项式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的次数也是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试着写出两个只含有字母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5cba2"/>
                  </a:rPr>
                  <a:t>且多项式要同时满足下列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四个条件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六次三项式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每一项的系数均为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不含常数项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670b"/>
                  </a:rPr>
                  <a:t>每一项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必须同时含字母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且不能含有其他字母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75" name="yt_shape_12975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430717"/>
              </a:xfrm>
              <a:prstGeom prst="rect">
                <a:avLst/>
              </a:prstGeom>
              <a:blipFill>
                <a:blip r:embed="rId2"/>
                <a:stretch>
                  <a:fillRect l="-1645" b="-2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FB13971-59F9-A19D-EE82-EF0EACC460E3}"/>
              </a:ext>
            </a:extLst>
          </p:cNvPr>
          <p:cNvSpPr txBox="1"/>
          <p:nvPr/>
        </p:nvSpPr>
        <p:spPr>
          <a:xfrm>
            <a:off x="450108" y="2003116"/>
            <a:ext cx="6134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根据题目中已知条件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7098D6-750A-0DC7-636C-919F903A3412}"/>
              </a:ext>
            </a:extLst>
          </p:cNvPr>
          <p:cNvSpPr txBox="1"/>
          <p:nvPr/>
        </p:nvSpPr>
        <p:spPr>
          <a:xfrm>
            <a:off x="450108" y="2478604"/>
            <a:ext cx="171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A4F44B-D7DD-E752-2724-0949BF76FF49}"/>
              </a:ext>
            </a:extLst>
          </p:cNvPr>
          <p:cNvSpPr txBox="1"/>
          <p:nvPr/>
        </p:nvSpPr>
        <p:spPr>
          <a:xfrm>
            <a:off x="450108" y="2954092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又因为单项式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的次数也是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395AEB-F2DB-7DDC-7833-3122E4D38D1E}"/>
              </a:ext>
            </a:extLst>
          </p:cNvPr>
          <p:cNvSpPr txBox="1"/>
          <p:nvPr/>
        </p:nvSpPr>
        <p:spPr>
          <a:xfrm>
            <a:off x="450108" y="3429580"/>
            <a:ext cx="5410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3E4C39-D2FB-5B7D-35D9-7EC38D6CAEFE}"/>
              </a:ext>
            </a:extLst>
          </p:cNvPr>
          <p:cNvSpPr txBox="1"/>
          <p:nvPr/>
        </p:nvSpPr>
        <p:spPr>
          <a:xfrm>
            <a:off x="450108" y="3905068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34969-518F-F047-1128-481653001B75}"/>
              </a:ext>
            </a:extLst>
          </p:cNvPr>
          <p:cNvSpPr txBox="1"/>
          <p:nvPr/>
        </p:nvSpPr>
        <p:spPr>
          <a:xfrm>
            <a:off x="450108" y="5807020"/>
            <a:ext cx="81175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1" name="yt_shape_1298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80" name="yt_image_12980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3" name="yt_shape_12983"/>
          <p:cNvSpPr txBox="1"/>
          <p:nvPr/>
        </p:nvSpPr>
        <p:spPr>
          <a:xfrm>
            <a:off x="540119" y="1546794"/>
            <a:ext cx="11492915" cy="483453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一块拼图卡片的长度为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24f6"/>
              </a:rPr>
              <a:t>两块相同的拼图卡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片拼接在一起的长度为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块相同的拼图卡片拼接在一起的长度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块相同的拼图卡片拼在一起的长度为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986" name="yt_image_12986" title="H_114.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3791" y="2540238"/>
            <a:ext cx="4550159" cy="1316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8" name="yt_shape_12988"/>
          <p:cNvSpPr txBox="1"/>
          <p:nvPr/>
        </p:nvSpPr>
        <p:spPr>
          <a:xfrm>
            <a:off x="540000" y="4636546"/>
            <a:ext cx="822340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块拼图卡片拼接在一起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求拼图的总长度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块拼图卡片拼接在一起时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拼图的总长度为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706D6F-65AD-AC99-94F9-1234A1BC2CCE}"/>
              </a:ext>
            </a:extLst>
          </p:cNvPr>
          <p:cNvSpPr txBox="1"/>
          <p:nvPr/>
        </p:nvSpPr>
        <p:spPr>
          <a:xfrm>
            <a:off x="450108" y="4242475"/>
            <a:ext cx="92764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块相同的拼图卡片拼在一起的长度为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BB5C26-FF84-DEDA-528D-A33269489C84}"/>
              </a:ext>
            </a:extLst>
          </p:cNvPr>
          <p:cNvSpPr txBox="1"/>
          <p:nvPr/>
        </p:nvSpPr>
        <p:spPr>
          <a:xfrm>
            <a:off x="449989" y="5065228"/>
            <a:ext cx="7142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F8AD7E-6565-D3A1-7B19-E24AEFE9C384}"/>
              </a:ext>
            </a:extLst>
          </p:cNvPr>
          <p:cNvSpPr txBox="1"/>
          <p:nvPr/>
        </p:nvSpPr>
        <p:spPr>
          <a:xfrm>
            <a:off x="449989" y="5540716"/>
            <a:ext cx="8323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块拼图卡片拼接在一起时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拼图的总长度为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0" name="yt_shape_12920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19" name="yt_image_1291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22" name="yt_shape_12922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多项式及其有关概念</a:t>
            </a:r>
          </a:p>
        </p:txBody>
      </p:sp>
      <p:sp>
        <p:nvSpPr>
          <p:cNvPr id="12923" name="yt_shape_12923"/>
          <p:cNvSpPr txBox="1"/>
          <p:nvPr/>
        </p:nvSpPr>
        <p:spPr>
          <a:xfrm>
            <a:off x="540000" y="2102862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下列整式中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属于多项式的是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24" name="yt_table_129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761996"/>
              </p:ext>
            </p:extLst>
          </p:nvPr>
        </p:nvGraphicFramePr>
        <p:xfrm>
          <a:off x="540056" y="2582165"/>
          <a:ext cx="5983605" cy="950976"/>
        </p:xfrm>
        <a:graphic>
          <a:graphicData uri="http://schemas.openxmlformats.org/drawingml/2006/table">
            <a:tbl>
              <a:tblPr/>
              <a:tblGrid>
                <a:gridCol w="4138930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  <a:gridCol w="1844675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6"/>
                  </a:ext>
                </a:extLst>
              </a:tr>
            </a:tbl>
          </a:graphicData>
        </a:graphic>
      </p:graphicFrame>
      <p:sp>
        <p:nvSpPr>
          <p:cNvPr id="12926" name="yt_shape_12926"/>
          <p:cNvSpPr txBox="1"/>
          <p:nvPr/>
        </p:nvSpPr>
        <p:spPr>
          <a:xfrm>
            <a:off x="540000" y="3583719"/>
            <a:ext cx="62052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的各项分别是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27" name="yt_table_1292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463207"/>
              </p:ext>
            </p:extLst>
          </p:nvPr>
        </p:nvGraphicFramePr>
        <p:xfrm>
          <a:off x="540056" y="4063022"/>
          <a:ext cx="7363143" cy="950976"/>
        </p:xfrm>
        <a:graphic>
          <a:graphicData uri="http://schemas.openxmlformats.org/drawingml/2006/table">
            <a:tbl>
              <a:tblPr/>
              <a:tblGrid>
                <a:gridCol w="4138930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  <a:gridCol w="3224213">
                  <a:extLst>
                    <a:ext uri="{9D8B030D-6E8A-4147-A177-3AD203B41FA5}">
                      <a16:colId xmlns:a16="http://schemas.microsoft.com/office/drawing/2014/main" val="106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8"/>
                  </a:ext>
                </a:extLst>
              </a:tr>
            </a:tbl>
          </a:graphicData>
        </a:graphic>
      </p:graphicFrame>
      <p:sp>
        <p:nvSpPr>
          <p:cNvPr id="12929" name="yt_shape_12929"/>
          <p:cNvSpPr txBox="1"/>
          <p:nvPr/>
        </p:nvSpPr>
        <p:spPr>
          <a:xfrm>
            <a:off x="540000" y="5064576"/>
            <a:ext cx="63639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30" name="yt_table_129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959858"/>
              </p:ext>
            </p:extLst>
          </p:nvPr>
        </p:nvGraphicFramePr>
        <p:xfrm>
          <a:off x="540056" y="5543879"/>
          <a:ext cx="6696393" cy="950976"/>
        </p:xfrm>
        <a:graphic>
          <a:graphicData uri="http://schemas.openxmlformats.org/drawingml/2006/table">
            <a:tbl>
              <a:tblPr/>
              <a:tblGrid>
                <a:gridCol w="4138930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四次三项式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三次三项式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四次四项式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三次四项式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0"/>
                  </a:ext>
                </a:extLst>
              </a:tr>
            </a:tbl>
          </a:graphicData>
        </a:graphic>
      </p:graphicFrame>
      <p:pic>
        <p:nvPicPr>
          <p:cNvPr id="3" name="yt_shape_1722173923385">
            <a:extLst>
              <a:ext uri="{FF2B5EF4-FFF2-40B4-BE49-F238E27FC236}">
                <a16:creationId xmlns:a16="http://schemas.microsoft.com/office/drawing/2014/main" id="{B7EBEB2D-38AD-B4CE-8C1A-7B877D8FBE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C77C94-0BBF-36CD-1337-DB6CD7CD9E42}"/>
              </a:ext>
            </a:extLst>
          </p:cNvPr>
          <p:cNvSpPr txBox="1"/>
          <p:nvPr/>
        </p:nvSpPr>
        <p:spPr>
          <a:xfrm>
            <a:off x="54029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5DB4CE-A52F-DFF5-1440-A52566FFEE13}"/>
              </a:ext>
            </a:extLst>
          </p:cNvPr>
          <p:cNvSpPr txBox="1"/>
          <p:nvPr/>
        </p:nvSpPr>
        <p:spPr>
          <a:xfrm>
            <a:off x="5764939" y="35369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5B4AEB-FC70-5B8F-6F5D-6246E3670CBF}"/>
              </a:ext>
            </a:extLst>
          </p:cNvPr>
          <p:cNvSpPr txBox="1"/>
          <p:nvPr/>
        </p:nvSpPr>
        <p:spPr>
          <a:xfrm>
            <a:off x="5939564" y="50177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2" name="yt_shape_12932"/>
          <p:cNvSpPr txBox="1"/>
          <p:nvPr/>
        </p:nvSpPr>
        <p:spPr>
          <a:xfrm>
            <a:off x="540000" y="900198"/>
            <a:ext cx="5822107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933" name="yt_table_12933" title="H_151.95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3193208"/>
                  </p:ext>
                </p:extLst>
              </p:nvPr>
            </p:nvGraphicFramePr>
            <p:xfrm>
              <a:off x="540000" y="1264309"/>
              <a:ext cx="5505450" cy="2034604"/>
            </p:xfrm>
            <a:graphic>
              <a:graphicData uri="http://schemas.openxmlformats.org/drawingml/2006/table">
                <a:tbl>
                  <a:tblPr/>
                  <a:tblGrid>
                    <a:gridCol w="5505450">
                      <a:extLst>
                        <a:ext uri="{9D8B030D-6E8A-4147-A177-3AD203B41FA5}">
                          <a16:colId xmlns:a16="http://schemas.microsoft.com/office/drawing/2014/main" val="10686"/>
                        </a:ext>
                      </a:extLst>
                    </a:gridCol>
                  </a:tblGrid>
                  <a:tr h="49538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是多项式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1"/>
                      </a:ext>
                    </a:extLst>
                  </a:tr>
                  <a:tr h="3358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是四次四项式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2"/>
                      </a:ext>
                    </a:extLst>
                  </a:tr>
                  <a:tr h="3358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的项数和次数都是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3"/>
                      </a:ext>
                    </a:extLst>
                  </a:tr>
                  <a:tr h="55296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不是多项式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933" name="yt_table_12933" title="H_151.95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3193208"/>
                  </p:ext>
                </p:extLst>
              </p:nvPr>
            </p:nvGraphicFramePr>
            <p:xfrm>
              <a:off x="540000" y="1264309"/>
              <a:ext cx="5505450" cy="2034604"/>
            </p:xfrm>
            <a:graphic>
              <a:graphicData uri="http://schemas.openxmlformats.org/drawingml/2006/table">
                <a:tbl>
                  <a:tblPr/>
                  <a:tblGrid>
                    <a:gridCol w="5505450">
                      <a:extLst>
                        <a:ext uri="{9D8B030D-6E8A-4147-A177-3AD203B41FA5}">
                          <a16:colId xmlns:a16="http://schemas.microsoft.com/office/drawing/2014/main" val="10686"/>
                        </a:ext>
                      </a:extLst>
                    </a:gridCol>
                  </a:tblGrid>
                  <a:tr h="5694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734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1"/>
                      </a:ext>
                    </a:extLst>
                  </a:tr>
                  <a:tr h="402336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是四次四项式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2"/>
                      </a:ext>
                    </a:extLst>
                  </a:tr>
                  <a:tr h="402336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的项数和次数都是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3"/>
                      </a:ext>
                    </a:extLst>
                  </a:tr>
                  <a:tr h="6604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7339" b="-146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934" name="yt_shape_12934"/>
          <p:cNvSpPr txBox="1"/>
          <p:nvPr/>
        </p:nvSpPr>
        <p:spPr>
          <a:xfrm>
            <a:off x="540119" y="3304679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济宁市中考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如果整式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的三次三项式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c013"/>
              </a:rPr>
              <a:t>等于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35" name="yt_table_12935" title="H_31.6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563223"/>
              </p:ext>
            </p:extLst>
          </p:nvPr>
        </p:nvGraphicFramePr>
        <p:xfrm>
          <a:off x="540056" y="4134860"/>
          <a:ext cx="7505066" cy="402336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</a:tblGrid>
              <a:tr h="371387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937" name="yt_shape_12937"/>
              <p:cNvSpPr txBox="1"/>
              <p:nvPr/>
            </p:nvSpPr>
            <p:spPr>
              <a:xfrm>
                <a:off x="540119" y="4587996"/>
                <a:ext cx="11111999" cy="19598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中次数最高的项是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一次项的系数是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cb0d,isEnd"/>
                  </a:rPr>
                  <a:t>常数项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项式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algn="just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已知一个关于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的二次三项式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一次项的系数是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0cbcb,isEnd"/>
                  </a:rPr>
                  <a:t>二次项的系数和常数项都是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则这个二次三项式为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2400" b="0" i="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937" name="yt_shape_129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87996"/>
                <a:ext cx="11111999" cy="1959896"/>
              </a:xfrm>
              <a:prstGeom prst="rect">
                <a:avLst/>
              </a:prstGeom>
              <a:blipFill>
                <a:blip r:embed="rId3"/>
                <a:stretch>
                  <a:fillRect l="-1701" r="-1701" b="-46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2CF3490-58CF-4199-201B-D05777854C98}"/>
              </a:ext>
            </a:extLst>
          </p:cNvPr>
          <p:cNvSpPr txBox="1"/>
          <p:nvPr/>
        </p:nvSpPr>
        <p:spPr>
          <a:xfrm>
            <a:off x="5402989" y="853392"/>
            <a:ext cx="383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31AF85-932B-27AD-C60A-CA44AE60FF5C}"/>
              </a:ext>
            </a:extLst>
          </p:cNvPr>
          <p:cNvSpPr txBox="1"/>
          <p:nvPr/>
        </p:nvSpPr>
        <p:spPr>
          <a:xfrm>
            <a:off x="1059708" y="3660209"/>
            <a:ext cx="383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8DD65F-CAD0-18B1-0EC3-AD4213E347F5}"/>
              </a:ext>
            </a:extLst>
          </p:cNvPr>
          <p:cNvSpPr txBox="1"/>
          <p:nvPr/>
        </p:nvSpPr>
        <p:spPr>
          <a:xfrm>
            <a:off x="6195271" y="4541190"/>
            <a:ext cx="921449" cy="66174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AF5C7FC-7B7D-E0B4-DE10-799364609955}"/>
                  </a:ext>
                </a:extLst>
              </p:cNvPr>
              <p:cNvSpPr txBox="1"/>
              <p:nvPr/>
            </p:nvSpPr>
            <p:spPr>
              <a:xfrm>
                <a:off x="9727457" y="4541190"/>
                <a:ext cx="661099" cy="661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9, 'hasSerialNum': 1, 'mathAnswerShape': 1}">
                <a:extLst>
                  <a:ext uri="{FF2B5EF4-FFF2-40B4-BE49-F238E27FC236}">
                    <a16:creationId xmlns:a16="http://schemas.microsoft.com/office/drawing/2014/main" id="{0AF5C7FC-7B7D-E0B4-DE10-7993646099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7457" y="4541190"/>
                <a:ext cx="661099" cy="66174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D53F285-62F4-F47C-570D-F662906B2931}"/>
              </a:ext>
            </a:extLst>
          </p:cNvPr>
          <p:cNvCxnSpPr/>
          <p:nvPr/>
        </p:nvCxnSpPr>
        <p:spPr>
          <a:xfrm>
            <a:off x="9465044" y="5175181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3F389116-83B9-5614-6DA4-A687CBA5A0E7}"/>
              </a:ext>
            </a:extLst>
          </p:cNvPr>
          <p:cNvSpPr txBox="1"/>
          <p:nvPr/>
        </p:nvSpPr>
        <p:spPr>
          <a:xfrm>
            <a:off x="1059708" y="5109325"/>
            <a:ext cx="104368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66B810B-C846-56AC-E414-47751DF0320F}"/>
              </a:ext>
            </a:extLst>
          </p:cNvPr>
          <p:cNvSpPr txBox="1"/>
          <p:nvPr/>
        </p:nvSpPr>
        <p:spPr>
          <a:xfrm>
            <a:off x="3142508" y="5109325"/>
            <a:ext cx="7896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0FBEE73-71A0-8DAB-6694-7B8D13A47D45}"/>
              </a:ext>
            </a:extLst>
          </p:cNvPr>
          <p:cNvSpPr txBox="1"/>
          <p:nvPr/>
        </p:nvSpPr>
        <p:spPr>
          <a:xfrm>
            <a:off x="4361708" y="5109325"/>
            <a:ext cx="7896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DCD7649-94B0-006B-7131-4C0802B4EECE}"/>
                  </a:ext>
                </a:extLst>
              </p:cNvPr>
              <p:cNvSpPr txBox="1"/>
              <p:nvPr/>
            </p:nvSpPr>
            <p:spPr>
              <a:xfrm>
                <a:off x="4331546" y="5913997"/>
                <a:ext cx="2313686" cy="6617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" name="文本框 9" descr="{'rangeId': 9, 'hasSerialNum': 1, 'mathAnswerShape': 1}">
                <a:extLst>
                  <a:ext uri="{FF2B5EF4-FFF2-40B4-BE49-F238E27FC236}">
                    <a16:creationId xmlns:a16="http://schemas.microsoft.com/office/drawing/2014/main" id="{2DCD7649-94B0-006B-7131-4C0802B4EE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546" y="5913997"/>
                <a:ext cx="2313686" cy="661746"/>
              </a:xfrm>
              <a:prstGeom prst="rect">
                <a:avLst/>
              </a:prstGeom>
              <a:blipFill>
                <a:blip r:embed="rId5"/>
                <a:stretch>
                  <a:fillRect l="-4222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D1B3948-EF42-51EC-B0A4-4F423F8129D2}"/>
              </a:ext>
            </a:extLst>
          </p:cNvPr>
          <p:cNvCxnSpPr/>
          <p:nvPr/>
        </p:nvCxnSpPr>
        <p:spPr>
          <a:xfrm>
            <a:off x="4116757" y="6547987"/>
            <a:ext cx="243846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1" name="yt_shape_12941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整式的概念</a:t>
            </a:r>
          </a:p>
        </p:txBody>
      </p:sp>
      <p:sp>
        <p:nvSpPr>
          <p:cNvPr id="12942" name="yt_shape_12942"/>
          <p:cNvSpPr txBox="1"/>
          <p:nvPr/>
        </p:nvSpPr>
        <p:spPr>
          <a:xfrm>
            <a:off x="540000" y="1399565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下列四个式子中不是整式的是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43" name="yt_table_12943" title="H_55.7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9882028"/>
                  </p:ext>
                </p:extLst>
              </p:nvPr>
            </p:nvGraphicFramePr>
            <p:xfrm>
              <a:off x="540056" y="1878868"/>
              <a:ext cx="8269924" cy="78054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691"/>
                        </a:ext>
                      </a:extLst>
                    </a:gridCol>
                    <a:gridCol w="2521903">
                      <a:extLst>
                        <a:ext uri="{9D8B030D-6E8A-4147-A177-3AD203B41FA5}">
                          <a16:colId xmlns:a16="http://schemas.microsoft.com/office/drawing/2014/main" val="10692"/>
                        </a:ext>
                      </a:extLst>
                    </a:gridCol>
                    <a:gridCol w="2150428">
                      <a:extLst>
                        <a:ext uri="{9D8B030D-6E8A-4147-A177-3AD203B41FA5}">
                          <a16:colId xmlns:a16="http://schemas.microsoft.com/office/drawing/2014/main" val="10693"/>
                        </a:ext>
                      </a:extLst>
                    </a:gridCol>
                    <a:gridCol w="1174750">
                      <a:extLst>
                        <a:ext uri="{9D8B030D-6E8A-4147-A177-3AD203B41FA5}">
                          <a16:colId xmlns:a16="http://schemas.microsoft.com/office/drawing/2014/main" val="106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943" name="yt_table_12943" descr="{&quot;rangeId&quot;:11,&quot;type&quot;:&quot;Option&quot;}" title="H_55.7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9882028"/>
                  </p:ext>
                </p:extLst>
              </p:nvPr>
            </p:nvGraphicFramePr>
            <p:xfrm>
              <a:off x="540056" y="1878868"/>
              <a:ext cx="8269924" cy="70796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691"/>
                        </a:ext>
                      </a:extLst>
                    </a:gridCol>
                    <a:gridCol w="2521903">
                      <a:extLst>
                        <a:ext uri="{9D8B030D-6E8A-4147-A177-3AD203B41FA5}">
                          <a16:colId xmlns:a16="http://schemas.microsoft.com/office/drawing/2014/main" val="10692"/>
                        </a:ext>
                      </a:extLst>
                    </a:gridCol>
                    <a:gridCol w="2150428">
                      <a:extLst>
                        <a:ext uri="{9D8B030D-6E8A-4147-A177-3AD203B41FA5}">
                          <a16:colId xmlns:a16="http://schemas.microsoft.com/office/drawing/2014/main" val="10693"/>
                        </a:ext>
                      </a:extLst>
                    </a:gridCol>
                    <a:gridCol w="1174750">
                      <a:extLst>
                        <a:ext uri="{9D8B030D-6E8A-4147-A177-3AD203B41FA5}">
                          <a16:colId xmlns:a16="http://schemas.microsoft.com/office/drawing/2014/main" val="10694"/>
                        </a:ext>
                      </a:extLst>
                    </a:gridCol>
                  </a:tblGrid>
                  <a:tr h="70796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6135" r="-131884" b="-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30028" r="-54674" b="-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03627" b="-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44" name="yt_shape_12944"/>
              <p:cNvSpPr txBox="1"/>
              <p:nvPr/>
            </p:nvSpPr>
            <p:spPr>
              <a:xfrm>
                <a:off x="540119" y="2637461"/>
                <a:ext cx="11492915" cy="11174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6b755"/>
                  </a:rPr>
                  <a:t>下列结论正确的是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944" name="yt_shape_12944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37461"/>
                <a:ext cx="11492915" cy="1117485"/>
              </a:xfrm>
              <a:prstGeom prst="rect">
                <a:avLst/>
              </a:prstGeom>
              <a:blipFill>
                <a:blip r:embed="rId3"/>
                <a:stretch>
                  <a:fillRect l="-1645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46" name="yt_table_1294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43333"/>
              </p:ext>
            </p:extLst>
          </p:nvPr>
        </p:nvGraphicFramePr>
        <p:xfrm>
          <a:off x="540056" y="3805734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个单项式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个单项式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个单项式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个整式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0"/>
                  </a:ext>
                </a:extLst>
              </a:tr>
            </a:tbl>
          </a:graphicData>
        </a:graphic>
      </p:graphicFrame>
      <p:pic>
        <p:nvPicPr>
          <p:cNvPr id="3" name="yt_shape_1722173923463">
            <a:extLst>
              <a:ext uri="{FF2B5EF4-FFF2-40B4-BE49-F238E27FC236}">
                <a16:creationId xmlns:a16="http://schemas.microsoft.com/office/drawing/2014/main" id="{51EE1926-C91C-4FDC-B7D3-B9DDBD8514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0761DC-B567-7C12-E900-6C884E21FAA5}"/>
              </a:ext>
            </a:extLst>
          </p:cNvPr>
          <p:cNvSpPr txBox="1"/>
          <p:nvPr/>
        </p:nvSpPr>
        <p:spPr>
          <a:xfrm>
            <a:off x="5402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DBAB87-8DE4-06F3-A619-F31ED9EA2F66}"/>
              </a:ext>
            </a:extLst>
          </p:cNvPr>
          <p:cNvSpPr txBox="1"/>
          <p:nvPr/>
        </p:nvSpPr>
        <p:spPr>
          <a:xfrm>
            <a:off x="1059708" y="3272963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8" name="yt_shape_12948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整式的应用</a:t>
            </a:r>
          </a:p>
        </p:txBody>
      </p:sp>
      <p:sp>
        <p:nvSpPr>
          <p:cNvPr id="12949" name="yt_shape_12949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某公园的门票价格是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成人票每张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学生票每张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一个旅游团成人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06a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950" name="yt_shape_12950"/>
          <p:cNvSpPr txBox="1"/>
          <p:nvPr/>
        </p:nvSpPr>
        <p:spPr>
          <a:xfrm>
            <a:off x="540000" y="2359000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该旅游团应付多少门票费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2951" name="yt_shape_12951"/>
          <p:cNvSpPr txBox="1"/>
          <p:nvPr/>
        </p:nvSpPr>
        <p:spPr>
          <a:xfrm>
            <a:off x="540000" y="2838303"/>
            <a:ext cx="70820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该旅游团应付的门票费为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952" name="yt_shape_12952"/>
          <p:cNvSpPr txBox="1"/>
          <p:nvPr/>
        </p:nvSpPr>
        <p:spPr>
          <a:xfrm>
            <a:off x="540000" y="3317606"/>
            <a:ext cx="96949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如果该旅游团有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个成人和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那么他们应付多少门票费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2953" name="yt_shape_12953"/>
          <p:cNvSpPr txBox="1"/>
          <p:nvPr/>
        </p:nvSpPr>
        <p:spPr>
          <a:xfrm>
            <a:off x="540000" y="3796909"/>
            <a:ext cx="446596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954" name="yt_shape_12954"/>
          <p:cNvSpPr txBox="1"/>
          <p:nvPr/>
        </p:nvSpPr>
        <p:spPr>
          <a:xfrm>
            <a:off x="540000" y="4756344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他们应付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元门票费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3923533">
            <a:extLst>
              <a:ext uri="{FF2B5EF4-FFF2-40B4-BE49-F238E27FC236}">
                <a16:creationId xmlns:a16="http://schemas.microsoft.com/office/drawing/2014/main" id="{64020B89-2D98-88F1-154D-78711FFAB7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336760-84C7-A5D8-F1AB-5F64BBF0DA56}"/>
              </a:ext>
            </a:extLst>
          </p:cNvPr>
          <p:cNvSpPr txBox="1"/>
          <p:nvPr/>
        </p:nvSpPr>
        <p:spPr>
          <a:xfrm>
            <a:off x="449989" y="2791497"/>
            <a:ext cx="71936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该旅游团应付的门票费为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D6332C-0944-2566-EE95-ED8200F8E6F0}"/>
              </a:ext>
            </a:extLst>
          </p:cNvPr>
          <p:cNvSpPr txBox="1"/>
          <p:nvPr/>
        </p:nvSpPr>
        <p:spPr>
          <a:xfrm>
            <a:off x="449989" y="3750103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F7D85F-0B80-7DB9-00E1-7486C1E2B268}"/>
              </a:ext>
            </a:extLst>
          </p:cNvPr>
          <p:cNvSpPr txBox="1"/>
          <p:nvPr/>
        </p:nvSpPr>
        <p:spPr>
          <a:xfrm>
            <a:off x="449989" y="4225591"/>
            <a:ext cx="4602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B596FA-7294-FBC8-2D04-9E66D26B3F9F}"/>
              </a:ext>
            </a:extLst>
          </p:cNvPr>
          <p:cNvSpPr txBox="1"/>
          <p:nvPr/>
        </p:nvSpPr>
        <p:spPr>
          <a:xfrm>
            <a:off x="449989" y="4709539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他们应付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元门票费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5" name="yt_shape_12955"/>
          <p:cNvSpPr txBox="1"/>
          <p:nvPr/>
        </p:nvSpPr>
        <p:spPr>
          <a:xfrm>
            <a:off x="540000" y="900000"/>
            <a:ext cx="621323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对多项式的相关概念理解不清致错</a:t>
            </a:r>
          </a:p>
        </p:txBody>
      </p:sp>
      <p:sp>
        <p:nvSpPr>
          <p:cNvPr id="12956" name="yt_shape_12956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1ab2,isEnd"/>
              </a:rPr>
              <a:t>它的各项系数之和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923602">
            <a:extLst>
              <a:ext uri="{FF2B5EF4-FFF2-40B4-BE49-F238E27FC236}">
                <a16:creationId xmlns:a16="http://schemas.microsoft.com/office/drawing/2014/main" id="{CB4931B1-8594-07EF-4EBB-C1CEA81118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C7B22B-FEC0-827F-624E-B16D7361453B}"/>
              </a:ext>
            </a:extLst>
          </p:cNvPr>
          <p:cNvSpPr txBox="1"/>
          <p:nvPr/>
        </p:nvSpPr>
        <p:spPr>
          <a:xfrm>
            <a:off x="5718830" y="13527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D5EA1D-9A1A-9FE9-0553-284CA2148FDA}"/>
              </a:ext>
            </a:extLst>
          </p:cNvPr>
          <p:cNvSpPr txBox="1"/>
          <p:nvPr/>
        </p:nvSpPr>
        <p:spPr>
          <a:xfrm>
            <a:off x="6938029" y="13527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1C3ABF-6C84-35CD-ABD4-DB14763A85C7}"/>
              </a:ext>
            </a:extLst>
          </p:cNvPr>
          <p:cNvSpPr txBox="1"/>
          <p:nvPr/>
        </p:nvSpPr>
        <p:spPr>
          <a:xfrm>
            <a:off x="1059708" y="18282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8" name="yt_shape_1295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57" name="yt_image_12957" title="H_50.4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60" name="yt_shape_12960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按某种标准把多项式分类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属于同一类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1026"/>
              </a:rPr>
              <a:t>则下列多项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式中也属于这一类的是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61" name="yt_table_129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797024"/>
              </p:ext>
            </p:extLst>
          </p:nvPr>
        </p:nvGraphicFramePr>
        <p:xfrm>
          <a:off x="540056" y="2551304"/>
          <a:ext cx="6682106" cy="950976"/>
        </p:xfrm>
        <a:graphic>
          <a:graphicData uri="http://schemas.openxmlformats.org/drawingml/2006/table">
            <a:tbl>
              <a:tblPr/>
              <a:tblGrid>
                <a:gridCol w="3984943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  <a:gridCol w="2697163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2"/>
                  </a:ext>
                </a:extLst>
              </a:tr>
            </a:tbl>
          </a:graphicData>
        </a:graphic>
      </p:graphicFrame>
      <p:sp>
        <p:nvSpPr>
          <p:cNvPr id="12963" name="yt_shape_12963"/>
          <p:cNvSpPr txBox="1"/>
          <p:nvPr/>
        </p:nvSpPr>
        <p:spPr>
          <a:xfrm>
            <a:off x="540120" y="355285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小红要购买珠子串成一条如图所示的手链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其中黑色珠子每个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dbf4"/>
              </a:rPr>
              <a:t>白色珠子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则小红购买珠子要花费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65" name="yt_table_1296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182007"/>
              </p:ext>
            </p:extLst>
          </p:nvPr>
        </p:nvGraphicFramePr>
        <p:xfrm>
          <a:off x="540056" y="4512293"/>
          <a:ext cx="7020243" cy="950976"/>
        </p:xfrm>
        <a:graphic>
          <a:graphicData uri="http://schemas.openxmlformats.org/drawingml/2006/table">
            <a:tbl>
              <a:tblPr/>
              <a:tblGrid>
                <a:gridCol w="3984943">
                  <a:extLst>
                    <a:ext uri="{9D8B030D-6E8A-4147-A177-3AD203B41FA5}">
                      <a16:colId xmlns:a16="http://schemas.microsoft.com/office/drawing/2014/main" val="10698"/>
                    </a:ext>
                  </a:extLst>
                </a:gridCol>
                <a:gridCol w="3035300">
                  <a:extLst>
                    <a:ext uri="{9D8B030D-6E8A-4147-A177-3AD203B41FA5}">
                      <a16:colId xmlns:a16="http://schemas.microsoft.com/office/drawing/2014/main" val="106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4"/>
                  </a:ext>
                </a:extLst>
              </a:tr>
            </a:tbl>
          </a:graphicData>
        </a:graphic>
      </p:graphicFrame>
      <p:pic>
        <p:nvPicPr>
          <p:cNvPr id="12964" name="yt_image_12964_skip" title="H_89.3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13808" y="4512293"/>
            <a:ext cx="1235948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7030EB-D002-211F-4FD9-32DDED33FE6D}"/>
              </a:ext>
            </a:extLst>
          </p:cNvPr>
          <p:cNvSpPr txBox="1"/>
          <p:nvPr/>
        </p:nvSpPr>
        <p:spPr>
          <a:xfrm>
            <a:off x="4107708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920F63-187A-87A4-1DBF-53866892D2D3}"/>
              </a:ext>
            </a:extLst>
          </p:cNvPr>
          <p:cNvSpPr txBox="1"/>
          <p:nvPr/>
        </p:nvSpPr>
        <p:spPr>
          <a:xfrm>
            <a:off x="5574559" y="39815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7" name="yt_shape_12967"/>
          <p:cNvSpPr txBox="1"/>
          <p:nvPr/>
        </p:nvSpPr>
        <p:spPr>
          <a:xfrm>
            <a:off x="540000" y="900000"/>
            <a:ext cx="93791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如果一个多项式是五次多项式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那么它任何一项的次数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68" name="yt_table_1296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174392"/>
              </p:ext>
            </p:extLst>
          </p:nvPr>
        </p:nvGraphicFramePr>
        <p:xfrm>
          <a:off x="540056" y="1379303"/>
          <a:ext cx="5724843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700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7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6"/>
                  </a:ext>
                </a:extLst>
              </a:tr>
            </a:tbl>
          </a:graphicData>
        </a:graphic>
      </p:graphicFrame>
      <p:sp>
        <p:nvSpPr>
          <p:cNvPr id="12970" name="yt_shape_12970"/>
          <p:cNvSpPr txBox="1"/>
          <p:nvPr/>
        </p:nvSpPr>
        <p:spPr>
          <a:xfrm>
            <a:off x="540119" y="238085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的四次四项式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56b5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b16c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DC8C0CF-A864-D41E-4007-939B118BF4FE}"/>
              </a:ext>
            </a:extLst>
          </p:cNvPr>
          <p:cNvSpPr txBox="1"/>
          <p:nvPr/>
        </p:nvSpPr>
        <p:spPr>
          <a:xfrm>
            <a:off x="8908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E5FDEA-2BC8-103A-C8DC-E51EABDDD764}"/>
              </a:ext>
            </a:extLst>
          </p:cNvPr>
          <p:cNvSpPr txBox="1"/>
          <p:nvPr/>
        </p:nvSpPr>
        <p:spPr>
          <a:xfrm>
            <a:off x="1594696" y="280953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DD5351-21F7-5409-2653-D3420E015386}"/>
              </a:ext>
            </a:extLst>
          </p:cNvPr>
          <p:cNvSpPr txBox="1"/>
          <p:nvPr/>
        </p:nvSpPr>
        <p:spPr>
          <a:xfrm>
            <a:off x="1059708" y="376051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2" name="yt_shape_12972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6cf0"/>
              </a:rPr>
              <a:t>若该多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项式不含二次项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1454C7-A40C-693B-3504-9B169CF867A1}"/>
              </a:ext>
            </a:extLst>
          </p:cNvPr>
          <p:cNvSpPr txBox="1"/>
          <p:nvPr/>
        </p:nvSpPr>
        <p:spPr>
          <a:xfrm>
            <a:off x="450108" y="1804170"/>
            <a:ext cx="539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476F46-9564-5C5E-AB6C-83CCE8FF76FC}"/>
              </a:ext>
            </a:extLst>
          </p:cNvPr>
          <p:cNvSpPr txBox="1"/>
          <p:nvPr/>
        </p:nvSpPr>
        <p:spPr>
          <a:xfrm>
            <a:off x="450108" y="2279658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93CE4E-B443-D513-6CAF-90096CCCABCD}"/>
              </a:ext>
            </a:extLst>
          </p:cNvPr>
          <p:cNvSpPr txBox="1"/>
          <p:nvPr/>
        </p:nvSpPr>
        <p:spPr>
          <a:xfrm>
            <a:off x="450108" y="2755146"/>
            <a:ext cx="4790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1150</Words>
  <Application>Microsoft Office PowerPoint</Application>
  <PresentationFormat>宽屏</PresentationFormat>
  <Paragraphs>142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3" baseType="lpstr">
      <vt:lpstr>,isEnd</vt:lpstr>
      <vt:lpstr>_⨹_1_006ad</vt:lpstr>
      <vt:lpstr>_⨹_1_056b5,isEnd</vt:lpstr>
      <vt:lpstr>_⨹_1_0b16c,isEnd</vt:lpstr>
      <vt:lpstr>_⨹_11_5cba2</vt:lpstr>
      <vt:lpstr>_⨹_12_0cbcb,isEnd</vt:lpstr>
      <vt:lpstr>_⨹_2_2c013</vt:lpstr>
      <vt:lpstr>_⨹_3_2670b</vt:lpstr>
      <vt:lpstr>_⨹_3_66cf0</vt:lpstr>
      <vt:lpstr>_⨹_3_b4c53,isEnd</vt:lpstr>
      <vt:lpstr>_⨹_3_bcb0d,isEnd</vt:lpstr>
      <vt:lpstr>_⨹_4_3eee3</vt:lpstr>
      <vt:lpstr>_⨹_4_9dbf4</vt:lpstr>
      <vt:lpstr>_⨹_5_41026</vt:lpstr>
      <vt:lpstr>_⨹_8_51ab2,isEnd</vt:lpstr>
      <vt:lpstr>_⨹_8_6b755</vt:lpstr>
      <vt:lpstr>_⨹_8_a24f6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2024-07-28T13:31:34Z</dcterms:created>
  <dcterms:modified xsi:type="dcterms:W3CDTF">2024-07-29T01:50:28Z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