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6"/>
  </p:notesMasterIdLst>
  <p:sldIdLst>
    <p:sldId id="363" r:id="rId3"/>
    <p:sldId id="368" r:id="rId4"/>
    <p:sldId id="371" r:id="rId5"/>
    <p:sldId id="374" r:id="rId6"/>
    <p:sldId id="378" r:id="rId7"/>
    <p:sldId id="381" r:id="rId8"/>
    <p:sldId id="383" r:id="rId9"/>
    <p:sldId id="385" r:id="rId10"/>
    <p:sldId id="386" r:id="rId11"/>
    <p:sldId id="388" r:id="rId12"/>
    <p:sldId id="389" r:id="rId13"/>
    <p:sldId id="391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A876AE-7C10-44BD-BF98-580C4F12972B}" type="datetimeFigureOut">
              <a:rPr lang="zh-CN" altLang="en-US" smtClean="0"/>
              <a:t>2024/7/29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73B3C9-891F-4CFD-B05B-B46E701EB7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158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3B3C9-891F-4CFD-B05B-B46E701EB75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820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3" name="yt_shape_13573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572" name="yt_image_13572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75" name="yt_shape_13575"/>
          <p:cNvSpPr txBox="1"/>
          <p:nvPr/>
        </p:nvSpPr>
        <p:spPr>
          <a:xfrm>
            <a:off x="540119" y="1597583"/>
            <a:ext cx="1117250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的等式叫作方程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只含有一个未知数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且含有未知数的式子都是整式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475a0,isEnd"/>
              </a:rPr>
              <a:t>未知数的次数都是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这样的方程叫作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解方程就是求出使方程左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右两边的值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的未知数的值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f251f,isEnd"/>
              </a:rPr>
              <a:t>这个值就是方程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sz="2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FA4D572-65CC-E981-E31E-BECE5BB6FA80}"/>
              </a:ext>
            </a:extLst>
          </p:cNvPr>
          <p:cNvSpPr txBox="1"/>
          <p:nvPr/>
        </p:nvSpPr>
        <p:spPr>
          <a:xfrm>
            <a:off x="1745508" y="155077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未知数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1EC41F4-763F-AA87-3343-CB687E322646}"/>
              </a:ext>
            </a:extLst>
          </p:cNvPr>
          <p:cNvSpPr txBox="1"/>
          <p:nvPr/>
        </p:nvSpPr>
        <p:spPr>
          <a:xfrm>
            <a:off x="3345708" y="2501753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一元一次方程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34BB528-BF57-0B77-3F8A-8808166DE9EE}"/>
              </a:ext>
            </a:extLst>
          </p:cNvPr>
          <p:cNvSpPr txBox="1"/>
          <p:nvPr/>
        </p:nvSpPr>
        <p:spPr>
          <a:xfrm>
            <a:off x="6317508" y="297724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59D7DCE-8E13-B341-4CD9-B5D747C29407}"/>
              </a:ext>
            </a:extLst>
          </p:cNvPr>
          <p:cNvSpPr txBox="1"/>
          <p:nvPr/>
        </p:nvSpPr>
        <p:spPr>
          <a:xfrm>
            <a:off x="1059708" y="3452729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6" name="yt_shape_13626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设未知数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列出方程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古诗中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五言绝句是四句诗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每句都是五个字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七言绝句是四句诗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59e1"/>
              </a:rPr>
              <a:t>每句都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是七个字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有一本诗集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其中五言绝句比七言绝句多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70ad4"/>
              </a:rPr>
              <a:t>总字数相比较反而少了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问七言绝句有多少首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请列出方程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设七言绝句有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首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根据题意可得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在一次美化校园活动中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先安排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人去拔草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人去植树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后又派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2fbe"/>
              </a:rPr>
              <a:t>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去支援他们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结果拔草的人数是植树人数的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27389"/>
              </a:rPr>
              <a:t>问支援拔草和植树的人分别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有多少人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设支援拔草的有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则可列方程为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2[18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9D3EB-A942-AF15-8323-0AD0376CFE75}"/>
              </a:ext>
            </a:extLst>
          </p:cNvPr>
          <p:cNvSpPr txBox="1"/>
          <p:nvPr/>
        </p:nvSpPr>
        <p:spPr>
          <a:xfrm>
            <a:off x="450108" y="2755146"/>
            <a:ext cx="6049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设七言绝句有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根据题意可得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671B750-1290-919C-529B-2E1018C92924}"/>
              </a:ext>
            </a:extLst>
          </p:cNvPr>
          <p:cNvSpPr txBox="1"/>
          <p:nvPr/>
        </p:nvSpPr>
        <p:spPr>
          <a:xfrm>
            <a:off x="450108" y="3230634"/>
            <a:ext cx="353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D981D4-640C-FDB5-CE57-CB127439DA7D}"/>
              </a:ext>
            </a:extLst>
          </p:cNvPr>
          <p:cNvSpPr txBox="1"/>
          <p:nvPr/>
        </p:nvSpPr>
        <p:spPr>
          <a:xfrm>
            <a:off x="450108" y="5132586"/>
            <a:ext cx="6353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设支援拔草的有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则可列方程为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6A6552A-D1AA-AB6B-545A-26A259BA02E9}"/>
              </a:ext>
            </a:extLst>
          </p:cNvPr>
          <p:cNvSpPr txBox="1"/>
          <p:nvPr/>
        </p:nvSpPr>
        <p:spPr>
          <a:xfrm>
            <a:off x="450108" y="5608074"/>
            <a:ext cx="3891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2[18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2" name="yt_shape_13632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631" name="yt_image_13631" title="H_50.9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634" name="yt_shape_13634"/>
              <p:cNvSpPr txBox="1"/>
              <p:nvPr/>
            </p:nvSpPr>
            <p:spPr>
              <a:xfrm>
                <a:off x="540119" y="1597583"/>
                <a:ext cx="11492915" cy="48834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欢欢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乐乐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的对话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解决下面的问题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欢欢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我手中有四张卡片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它们上面分别写有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乐乐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我用等号将这四张卡片中的任意两张卡片上的数或式子连接起来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4_24388"/>
                  </a:rPr>
                  <a:t>就会得到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等式或一元一次方程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乐乐一共能写出几个等式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一共能写出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个等式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它们分别是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634" name="yt_shape_13634" descr="{&quot;rangeId&quot;:2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492915" cy="4883453"/>
              </a:xfrm>
              <a:prstGeom prst="rect">
                <a:avLst/>
              </a:prstGeom>
              <a:blipFill>
                <a:blip r:embed="rId3"/>
                <a:stretch>
                  <a:fillRect l="-1645" t="-999" b="-12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5F12DD3-0AC5-87DB-86F3-B6A44591B6D6}"/>
              </a:ext>
            </a:extLst>
          </p:cNvPr>
          <p:cNvSpPr txBox="1"/>
          <p:nvPr/>
        </p:nvSpPr>
        <p:spPr>
          <a:xfrm>
            <a:off x="450108" y="4602270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一共能写出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个等式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它们分别是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C8B7C18-601D-904F-73AF-AC74860F1DC4}"/>
                  </a:ext>
                </a:extLst>
              </p:cNvPr>
              <p:cNvSpPr txBox="1"/>
              <p:nvPr/>
            </p:nvSpPr>
            <p:spPr>
              <a:xfrm>
                <a:off x="450108" y="5077758"/>
                <a:ext cx="5777230" cy="7676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26, 'hasSerialNum': 1}">
                <a:extLst>
                  <a:ext uri="{FF2B5EF4-FFF2-40B4-BE49-F238E27FC236}">
                    <a16:creationId xmlns:a16="http://schemas.microsoft.com/office/drawing/2014/main" id="{4C8B7C18-601D-904F-73AF-AC74860F1D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077758"/>
                <a:ext cx="5777230" cy="767664"/>
              </a:xfrm>
              <a:prstGeom prst="rect">
                <a:avLst/>
              </a:prstGeom>
              <a:blipFill>
                <a:blip r:embed="rId4"/>
                <a:stretch>
                  <a:fillRect l="-1688" r="-158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150F585-8F5A-135F-AE9A-0B801D732346}"/>
                  </a:ext>
                </a:extLst>
              </p:cNvPr>
              <p:cNvSpPr txBox="1"/>
              <p:nvPr/>
            </p:nvSpPr>
            <p:spPr>
              <a:xfrm>
                <a:off x="497733" y="5751810"/>
                <a:ext cx="4306824" cy="7288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26, 'hasSerialNum': 1}">
                <a:extLst>
                  <a:ext uri="{FF2B5EF4-FFF2-40B4-BE49-F238E27FC236}">
                    <a16:creationId xmlns:a16="http://schemas.microsoft.com/office/drawing/2014/main" id="{8150F585-8F5A-135F-AE9A-0B801D7323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5751810"/>
                <a:ext cx="4306824" cy="728803"/>
              </a:xfrm>
              <a:prstGeom prst="rect">
                <a:avLst/>
              </a:prstGeom>
              <a:blipFill>
                <a:blip r:embed="rId5"/>
                <a:stretch>
                  <a:fillRect r="-240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42" name="yt_shape_13642"/>
              <p:cNvSpPr txBox="1"/>
              <p:nvPr/>
            </p:nvSpPr>
            <p:spPr>
              <a:xfrm>
                <a:off x="540000" y="900000"/>
                <a:ext cx="11079956" cy="15991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在乐乐写的这些等式中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有几个一元一次方程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请写出这几个一元一次方程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在乐乐写的这些等式中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个一元一次方程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42" name="yt_shape_13642" descr="{&quot;rangeId&quot;:2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1079956" cy="1599156"/>
              </a:xfrm>
              <a:prstGeom prst="rect">
                <a:avLst/>
              </a:prstGeom>
              <a:blipFill>
                <a:blip r:embed="rId2"/>
                <a:stretch>
                  <a:fillRect l="-1706" t="-3435" r="-715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EBB0F7C-35E9-DAC4-9F7A-6C2E5E302D74}"/>
              </a:ext>
            </a:extLst>
          </p:cNvPr>
          <p:cNvSpPr txBox="1"/>
          <p:nvPr/>
        </p:nvSpPr>
        <p:spPr>
          <a:xfrm>
            <a:off x="449989" y="1328682"/>
            <a:ext cx="7800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在乐乐写的这些等式中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个一元一次方程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C64080A-9EA3-E492-57C7-E2FBF60421DC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64824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分别为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8}">
                <a:extLst>
                  <a:ext uri="{FF2B5EF4-FFF2-40B4-BE49-F238E27FC236}">
                    <a16:creationId xmlns:a16="http://schemas.microsoft.com/office/drawing/2014/main" id="{7C64080A-9EA3-E492-57C7-E2FBF60421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6482461" cy="726326"/>
              </a:xfrm>
              <a:prstGeom prst="rect">
                <a:avLst/>
              </a:prstGeom>
              <a:blipFill>
                <a:blip r:embed="rId3"/>
                <a:stretch>
                  <a:fillRect l="-1505" r="-150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9" name="yt_shape_13579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578" name="yt_image_13578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81" name="yt_shape_13581"/>
          <p:cNvSpPr txBox="1"/>
          <p:nvPr/>
        </p:nvSpPr>
        <p:spPr>
          <a:xfrm>
            <a:off x="540000" y="1603297"/>
            <a:ext cx="31354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方程的概念</a:t>
            </a:r>
          </a:p>
        </p:txBody>
      </p:sp>
      <p:sp>
        <p:nvSpPr>
          <p:cNvPr id="13582" name="yt_shape_13582"/>
          <p:cNvSpPr txBox="1"/>
          <p:nvPr/>
        </p:nvSpPr>
        <p:spPr>
          <a:xfrm>
            <a:off x="540000" y="2102862"/>
            <a:ext cx="45910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下列式子是方程的是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83" name="yt_table_1358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3597283"/>
              </p:ext>
            </p:extLst>
          </p:nvPr>
        </p:nvGraphicFramePr>
        <p:xfrm>
          <a:off x="540056" y="2582165"/>
          <a:ext cx="5574031" cy="950976"/>
        </p:xfrm>
        <a:graphic>
          <a:graphicData uri="http://schemas.openxmlformats.org/drawingml/2006/table">
            <a:tbl>
              <a:tblPr/>
              <a:tblGrid>
                <a:gridCol w="3016568">
                  <a:extLst>
                    <a:ext uri="{9D8B030D-6E8A-4147-A177-3AD203B41FA5}">
                      <a16:colId xmlns:a16="http://schemas.microsoft.com/office/drawing/2014/main" val="10838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8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8"/>
                  </a:ext>
                </a:extLst>
              </a:tr>
            </a:tbl>
          </a:graphicData>
        </a:graphic>
      </p:graphicFrame>
      <p:sp>
        <p:nvSpPr>
          <p:cNvPr id="13585" name="yt_shape_13585"/>
          <p:cNvSpPr txBox="1"/>
          <p:nvPr/>
        </p:nvSpPr>
        <p:spPr>
          <a:xfrm>
            <a:off x="540119" y="3583719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已知式子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ca23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其中是等式的有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其中含有未知数的等式有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2809,isEnd"/>
              </a:rPr>
              <a:t>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以是方程的有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均填序号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3" name="yt_shape_1722174026528">
            <a:extLst>
              <a:ext uri="{FF2B5EF4-FFF2-40B4-BE49-F238E27FC236}">
                <a16:creationId xmlns:a16="http://schemas.microsoft.com/office/drawing/2014/main" id="{13F235F8-B11C-DDBA-2B29-12AC614CEF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ECB9DBA-5B65-960A-FC97-E5A2E665E050}"/>
              </a:ext>
            </a:extLst>
          </p:cNvPr>
          <p:cNvSpPr txBox="1"/>
          <p:nvPr/>
        </p:nvSpPr>
        <p:spPr>
          <a:xfrm>
            <a:off x="41837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2C3BB2-ED0E-5DD6-2696-24F99D37E2C3}"/>
              </a:ext>
            </a:extLst>
          </p:cNvPr>
          <p:cNvSpPr txBox="1"/>
          <p:nvPr/>
        </p:nvSpPr>
        <p:spPr>
          <a:xfrm>
            <a:off x="4107708" y="4012401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①③④⑤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E4DE9C-6D14-85F4-BCAD-BAE1DFFAC59E}"/>
              </a:ext>
            </a:extLst>
          </p:cNvPr>
          <p:cNvSpPr txBox="1"/>
          <p:nvPr/>
        </p:nvSpPr>
        <p:spPr>
          <a:xfrm>
            <a:off x="9594107" y="4012401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③④⑤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4F8F9DB-C36F-ADE6-1805-BE6A9B8DEBA5}"/>
              </a:ext>
            </a:extLst>
          </p:cNvPr>
          <p:cNvSpPr txBox="1"/>
          <p:nvPr/>
        </p:nvSpPr>
        <p:spPr>
          <a:xfrm>
            <a:off x="2583708" y="4487889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③④⑤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6" name="yt_shape_13586"/>
          <p:cNvSpPr txBox="1"/>
          <p:nvPr/>
        </p:nvSpPr>
        <p:spPr>
          <a:xfrm>
            <a:off x="540000" y="900000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一元一次方程的概念</a:t>
            </a:r>
          </a:p>
        </p:txBody>
      </p:sp>
      <p:sp>
        <p:nvSpPr>
          <p:cNvPr id="13587" name="yt_shape_13587"/>
          <p:cNvSpPr txBox="1"/>
          <p:nvPr/>
        </p:nvSpPr>
        <p:spPr>
          <a:xfrm>
            <a:off x="540000" y="1399565"/>
            <a:ext cx="58221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下列各式是一元一次方程的是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588" name="yt_table_13588" title="H_83.5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44705317"/>
                  </p:ext>
                </p:extLst>
              </p:nvPr>
            </p:nvGraphicFramePr>
            <p:xfrm>
              <a:off x="540056" y="1878868"/>
              <a:ext cx="5474018" cy="1150493"/>
            </p:xfrm>
            <a:graphic>
              <a:graphicData uri="http://schemas.openxmlformats.org/drawingml/2006/table">
                <a:tbl>
                  <a:tblPr/>
                  <a:tblGrid>
                    <a:gridCol w="3294380">
                      <a:extLst>
                        <a:ext uri="{9D8B030D-6E8A-4147-A177-3AD203B41FA5}">
                          <a16:colId xmlns:a16="http://schemas.microsoft.com/office/drawing/2014/main" val="10840"/>
                        </a:ext>
                      </a:extLst>
                    </a:gridCol>
                    <a:gridCol w="2179638">
                      <a:extLst>
                        <a:ext uri="{9D8B030D-6E8A-4147-A177-3AD203B41FA5}">
                          <a16:colId xmlns:a16="http://schemas.microsoft.com/office/drawing/2014/main" val="1084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3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588" name="yt_table_13588" descr="{&quot;rangeId&quot;:7,&quot;type&quot;:&quot;Option&quot;}" title="H_83.5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44705317"/>
                  </p:ext>
                </p:extLst>
              </p:nvPr>
            </p:nvGraphicFramePr>
            <p:xfrm>
              <a:off x="540056" y="1878868"/>
              <a:ext cx="5474018" cy="1060451"/>
            </p:xfrm>
            <a:graphic>
              <a:graphicData uri="http://schemas.openxmlformats.org/drawingml/2006/table">
                <a:tbl>
                  <a:tblPr/>
                  <a:tblGrid>
                    <a:gridCol w="3294380">
                      <a:extLst>
                        <a:ext uri="{9D8B030D-6E8A-4147-A177-3AD203B41FA5}">
                          <a16:colId xmlns:a16="http://schemas.microsoft.com/office/drawing/2014/main" val="10840"/>
                        </a:ext>
                      </a:extLst>
                    </a:gridCol>
                    <a:gridCol w="2179638">
                      <a:extLst>
                        <a:ext uri="{9D8B030D-6E8A-4147-A177-3AD203B41FA5}">
                          <a16:colId xmlns:a16="http://schemas.microsoft.com/office/drawing/2014/main" val="10841"/>
                        </a:ext>
                      </a:extLst>
                    </a:gridCol>
                  </a:tblGrid>
                  <a:tr h="63608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1117" b="-9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2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3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589" name="yt_shape_13589"/>
          <p:cNvSpPr txBox="1"/>
          <p:nvPr/>
        </p:nvSpPr>
        <p:spPr>
          <a:xfrm>
            <a:off x="540000" y="2989873"/>
            <a:ext cx="83468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4026595">
            <a:extLst>
              <a:ext uri="{FF2B5EF4-FFF2-40B4-BE49-F238E27FC236}">
                <a16:creationId xmlns:a16="http://schemas.microsoft.com/office/drawing/2014/main" id="{FAE39408-A586-E519-63BC-E798ED1A05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44FF85B-EEA2-799A-AF6A-00416CBFB3C7}"/>
              </a:ext>
            </a:extLst>
          </p:cNvPr>
          <p:cNvSpPr txBox="1"/>
          <p:nvPr/>
        </p:nvSpPr>
        <p:spPr>
          <a:xfrm>
            <a:off x="54029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4DFF389-7128-3451-E6FB-08C89734F4A8}"/>
              </a:ext>
            </a:extLst>
          </p:cNvPr>
          <p:cNvSpPr txBox="1"/>
          <p:nvPr/>
        </p:nvSpPr>
        <p:spPr>
          <a:xfrm>
            <a:off x="8106501" y="2943067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0" name="yt_shape_13590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方程解的概念</a:t>
            </a:r>
          </a:p>
        </p:txBody>
      </p:sp>
      <p:sp>
        <p:nvSpPr>
          <p:cNvPr id="13591" name="yt_shape_13591"/>
          <p:cNvSpPr txBox="1"/>
          <p:nvPr/>
        </p:nvSpPr>
        <p:spPr>
          <a:xfrm>
            <a:off x="540000" y="1399565"/>
            <a:ext cx="55928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92" name="yt_table_1359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363753"/>
              </p:ext>
            </p:extLst>
          </p:nvPr>
        </p:nvGraphicFramePr>
        <p:xfrm>
          <a:off x="540056" y="1878868"/>
          <a:ext cx="6836411" cy="950976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842"/>
                    </a:ext>
                  </a:extLst>
                </a:gridCol>
                <a:gridCol w="2617788">
                  <a:extLst>
                    <a:ext uri="{9D8B030D-6E8A-4147-A177-3AD203B41FA5}">
                      <a16:colId xmlns:a16="http://schemas.microsoft.com/office/drawing/2014/main" val="108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2"/>
                  </a:ext>
                </a:extLst>
              </a:tr>
            </a:tbl>
          </a:graphicData>
        </a:graphic>
      </p:graphicFrame>
      <p:sp>
        <p:nvSpPr>
          <p:cNvPr id="13594" name="yt_shape_13594"/>
          <p:cNvSpPr txBox="1"/>
          <p:nvPr/>
        </p:nvSpPr>
        <p:spPr>
          <a:xfrm>
            <a:off x="540000" y="2880422"/>
            <a:ext cx="87299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95" name="yt_table_1359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3228927"/>
              </p:ext>
            </p:extLst>
          </p:nvPr>
        </p:nvGraphicFramePr>
        <p:xfrm>
          <a:off x="540056" y="3359725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84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84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4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8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3"/>
                  </a:ext>
                </a:extLst>
              </a:tr>
            </a:tbl>
          </a:graphicData>
        </a:graphic>
      </p:graphicFrame>
      <p:sp>
        <p:nvSpPr>
          <p:cNvPr id="13597" name="yt_shape_13597"/>
          <p:cNvSpPr txBox="1"/>
          <p:nvPr/>
        </p:nvSpPr>
        <p:spPr>
          <a:xfrm>
            <a:off x="540000" y="3885896"/>
            <a:ext cx="92749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【变式】若关于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的解为最大负整数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598" name="yt_shape_13598"/>
          <p:cNvSpPr txBox="1"/>
          <p:nvPr/>
        </p:nvSpPr>
        <p:spPr>
          <a:xfrm>
            <a:off x="540000" y="4365199"/>
            <a:ext cx="82362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写出一个解为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4026663">
            <a:extLst>
              <a:ext uri="{FF2B5EF4-FFF2-40B4-BE49-F238E27FC236}">
                <a16:creationId xmlns:a16="http://schemas.microsoft.com/office/drawing/2014/main" id="{06B4E3F0-18F3-002E-0252-02FB283EAF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009101A-9E1D-E0B4-7908-7AD2421A27D3}"/>
              </a:ext>
            </a:extLst>
          </p:cNvPr>
          <p:cNvSpPr txBox="1"/>
          <p:nvPr/>
        </p:nvSpPr>
        <p:spPr>
          <a:xfrm>
            <a:off x="5175977" y="13527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676CB02-0AB6-8DEA-132B-B77D6A21B981}"/>
              </a:ext>
            </a:extLst>
          </p:cNvPr>
          <p:cNvSpPr txBox="1"/>
          <p:nvPr/>
        </p:nvSpPr>
        <p:spPr>
          <a:xfrm>
            <a:off x="8265251" y="28336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D0E70DA-159B-935E-8841-255AC42B37CE}"/>
              </a:ext>
            </a:extLst>
          </p:cNvPr>
          <p:cNvSpPr txBox="1"/>
          <p:nvPr/>
        </p:nvSpPr>
        <p:spPr>
          <a:xfrm>
            <a:off x="9025664" y="383909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F5F8E21-0E7A-D6DE-60F3-DD8CC03056D9}"/>
              </a:ext>
            </a:extLst>
          </p:cNvPr>
          <p:cNvSpPr txBox="1"/>
          <p:nvPr/>
        </p:nvSpPr>
        <p:spPr>
          <a:xfrm>
            <a:off x="4918802" y="4318393"/>
            <a:ext cx="37154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9" name="yt_shape_13599"/>
          <p:cNvSpPr txBox="1"/>
          <p:nvPr/>
        </p:nvSpPr>
        <p:spPr>
          <a:xfrm>
            <a:off x="540000" y="900000"/>
            <a:ext cx="559768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根据问题中的等量关系列方程</a:t>
            </a:r>
          </a:p>
        </p:txBody>
      </p:sp>
      <p:sp>
        <p:nvSpPr>
          <p:cNvPr id="13600" name="yt_shape_13600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的绳子围成一个封闭的长方形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绳子不重合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fef9c"/>
              </a:rPr>
              <a:t>长方形的长是宽的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设长方形的宽为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根据题意可列方程为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01" name="yt_table_1360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897970"/>
              </p:ext>
            </p:extLst>
          </p:nvPr>
        </p:nvGraphicFramePr>
        <p:xfrm>
          <a:off x="540056" y="2359000"/>
          <a:ext cx="7559993" cy="950976"/>
        </p:xfrm>
        <a:graphic>
          <a:graphicData uri="http://schemas.openxmlformats.org/drawingml/2006/table">
            <a:tbl>
              <a:tblPr/>
              <a:tblGrid>
                <a:gridCol w="4237355">
                  <a:extLst>
                    <a:ext uri="{9D8B030D-6E8A-4147-A177-3AD203B41FA5}">
                      <a16:colId xmlns:a16="http://schemas.microsoft.com/office/drawing/2014/main" val="10848"/>
                    </a:ext>
                  </a:extLst>
                </a:gridCol>
                <a:gridCol w="3322638">
                  <a:extLst>
                    <a:ext uri="{9D8B030D-6E8A-4147-A177-3AD203B41FA5}">
                      <a16:colId xmlns:a16="http://schemas.microsoft.com/office/drawing/2014/main" val="108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5"/>
                  </a:ext>
                </a:extLst>
              </a:tr>
            </a:tbl>
          </a:graphicData>
        </a:graphic>
      </p:graphicFrame>
      <p:sp>
        <p:nvSpPr>
          <p:cNvPr id="13603" name="yt_shape_13603"/>
          <p:cNvSpPr txBox="1"/>
          <p:nvPr/>
        </p:nvSpPr>
        <p:spPr>
          <a:xfrm>
            <a:off x="540119" y="336055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八年级学生分别到雷锋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毛泽东纪念馆参观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746ca,isEnd"/>
              </a:rPr>
              <a:t>到毛泽东纪念馆的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人数比到雷锋纪念馆人数的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倍还多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设到雷锋纪念馆的人数为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5c90,isEnd"/>
              </a:rPr>
              <a:t>可列方程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4026728">
            <a:extLst>
              <a:ext uri="{FF2B5EF4-FFF2-40B4-BE49-F238E27FC236}">
                <a16:creationId xmlns:a16="http://schemas.microsoft.com/office/drawing/2014/main" id="{FB154C93-CBFC-F6A7-9037-822947299E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64E4989-FB6D-29FD-4523-EB2A3E73494C}"/>
              </a:ext>
            </a:extLst>
          </p:cNvPr>
          <p:cNvSpPr txBox="1"/>
          <p:nvPr/>
        </p:nvSpPr>
        <p:spPr>
          <a:xfrm>
            <a:off x="7604971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CE73B1-617C-F743-C2F7-74E2C17FD170}"/>
              </a:ext>
            </a:extLst>
          </p:cNvPr>
          <p:cNvSpPr txBox="1"/>
          <p:nvPr/>
        </p:nvSpPr>
        <p:spPr>
          <a:xfrm>
            <a:off x="1059708" y="4264724"/>
            <a:ext cx="2774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4" name="yt_shape_13604"/>
          <p:cNvSpPr txBox="1"/>
          <p:nvPr/>
        </p:nvSpPr>
        <p:spPr>
          <a:xfrm>
            <a:off x="540000" y="900000"/>
            <a:ext cx="652101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对一元一次方程的概念理解不透致错</a:t>
            </a:r>
          </a:p>
        </p:txBody>
      </p:sp>
      <p:sp>
        <p:nvSpPr>
          <p:cNvPr id="13605" name="yt_shape_13605"/>
          <p:cNvSpPr txBox="1"/>
          <p:nvPr/>
        </p:nvSpPr>
        <p:spPr>
          <a:xfrm>
            <a:off x="540000" y="1399565"/>
            <a:ext cx="104932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4026791">
            <a:extLst>
              <a:ext uri="{FF2B5EF4-FFF2-40B4-BE49-F238E27FC236}">
                <a16:creationId xmlns:a16="http://schemas.microsoft.com/office/drawing/2014/main" id="{2DFAEDD6-B112-CFD6-667A-13EE134C39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51EDE95-EAA6-8B28-F102-EA1F7A787B34}"/>
              </a:ext>
            </a:extLst>
          </p:cNvPr>
          <p:cNvSpPr txBox="1"/>
          <p:nvPr/>
        </p:nvSpPr>
        <p:spPr>
          <a:xfrm>
            <a:off x="9927364" y="135275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7" name="yt_shape_13607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606" name="yt_image_13606" title="H_50.49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09" name="yt_shape_13609"/>
          <p:cNvSpPr txBox="1"/>
          <p:nvPr/>
        </p:nvSpPr>
        <p:spPr>
          <a:xfrm>
            <a:off x="540120" y="159186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小亮的爸爸每天早晨都从家里到公园去晨练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去时每小时跑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d9122"/>
              </a:rPr>
              <a:t>回来时每小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结果回来所用的时间比去时所用时间多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0a33a"/>
              </a:rPr>
              <a:t>若设小亮家到公园的路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则列出的方程应是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610" name="yt_table_13610" title="H_97.2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37216743"/>
                  </p:ext>
                </p:extLst>
              </p:nvPr>
            </p:nvGraphicFramePr>
            <p:xfrm>
              <a:off x="540056" y="3031435"/>
              <a:ext cx="5589969" cy="1310831"/>
            </p:xfrm>
            <a:graphic>
              <a:graphicData uri="http://schemas.openxmlformats.org/drawingml/2006/table">
                <a:tbl>
                  <a:tblPr/>
                  <a:tblGrid>
                    <a:gridCol w="3269806">
                      <a:extLst>
                        <a:ext uri="{9D8B030D-6E8A-4147-A177-3AD203B41FA5}">
                          <a16:colId xmlns:a16="http://schemas.microsoft.com/office/drawing/2014/main" val="10850"/>
                        </a:ext>
                      </a:extLst>
                    </a:gridCol>
                    <a:gridCol w="2320163">
                      <a:extLst>
                        <a:ext uri="{9D8B030D-6E8A-4147-A177-3AD203B41FA5}">
                          <a16:colId xmlns:a16="http://schemas.microsoft.com/office/drawing/2014/main" val="1085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3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3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610" name="yt_table_13610" descr="{&quot;rangeId&quot;:19,&quot;type&quot;:&quot;Option&quot;}" title="H_97.2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37216743"/>
                  </p:ext>
                </p:extLst>
              </p:nvPr>
            </p:nvGraphicFramePr>
            <p:xfrm>
              <a:off x="540056" y="3031435"/>
              <a:ext cx="5589969" cy="1235266"/>
            </p:xfrm>
            <a:graphic>
              <a:graphicData uri="http://schemas.openxmlformats.org/drawingml/2006/table">
                <a:tbl>
                  <a:tblPr/>
                  <a:tblGrid>
                    <a:gridCol w="3269806">
                      <a:extLst>
                        <a:ext uri="{9D8B030D-6E8A-4147-A177-3AD203B41FA5}">
                          <a16:colId xmlns:a16="http://schemas.microsoft.com/office/drawing/2014/main" val="10850"/>
                        </a:ext>
                      </a:extLst>
                    </a:gridCol>
                    <a:gridCol w="2320163">
                      <a:extLst>
                        <a:ext uri="{9D8B030D-6E8A-4147-A177-3AD203B41FA5}">
                          <a16:colId xmlns:a16="http://schemas.microsoft.com/office/drawing/2014/main" val="10851"/>
                        </a:ext>
                      </a:extLst>
                    </a:gridCol>
                  </a:tblGrid>
                  <a:tr h="60026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0950" b="-1222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0945" b="-12222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36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95192" r="-70950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0945" t="-9519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3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CFB9E8F-7ECF-5D2A-26BE-779BC980B51E}"/>
              </a:ext>
            </a:extLst>
          </p:cNvPr>
          <p:cNvSpPr txBox="1"/>
          <p:nvPr/>
        </p:nvSpPr>
        <p:spPr>
          <a:xfrm>
            <a:off x="5252297" y="249603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1" name="yt_shape_13611"/>
          <p:cNvSpPr txBox="1"/>
          <p:nvPr/>
        </p:nvSpPr>
        <p:spPr>
          <a:xfrm>
            <a:off x="540119" y="900000"/>
            <a:ext cx="11111876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先列方程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再估算出方程的解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甲种钢笔每支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乙种钢笔每支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元钱买了两种钢笔共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还剩下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ac3f,isEnd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问两种钢笔各买了多少支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设买了甲种钢笔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则买了乙种钢笔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依题意列方程为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1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 smtClean="0">
                <a:latin typeface="Times New Roman"/>
              </a:rPr>
              <a:t>⁠</a:t>
            </a:r>
            <a:r>
              <a:rPr sz="22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</a:t>
            </a:r>
            <a:r>
              <a:rPr sz="8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列表计算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</p:txBody>
      </p:sp>
      <p:graphicFrame>
        <p:nvGraphicFramePr>
          <p:cNvPr id="13614" name="yt_table_13614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2102984"/>
              </p:ext>
            </p:extLst>
          </p:nvPr>
        </p:nvGraphicFramePr>
        <p:xfrm>
          <a:off x="540000" y="3434057"/>
          <a:ext cx="11111995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8212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20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12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12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12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12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1124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1124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1124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支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616" name="yt_shape_13616"/>
          <p:cNvSpPr txBox="1"/>
          <p:nvPr/>
        </p:nvSpPr>
        <p:spPr>
          <a:xfrm>
            <a:off x="540000" y="4837663"/>
            <a:ext cx="48490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从表中看出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是原方程的解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153633C-1996-ECC8-7E20-70D73BE94DF7}"/>
              </a:ext>
            </a:extLst>
          </p:cNvPr>
          <p:cNvSpPr txBox="1"/>
          <p:nvPr/>
        </p:nvSpPr>
        <p:spPr>
          <a:xfrm>
            <a:off x="6914560" y="2279658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A49397-E501-5C23-82AE-B86727244495}"/>
              </a:ext>
            </a:extLst>
          </p:cNvPr>
          <p:cNvSpPr txBox="1"/>
          <p:nvPr/>
        </p:nvSpPr>
        <p:spPr>
          <a:xfrm>
            <a:off x="1056150" y="2692038"/>
            <a:ext cx="3671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ade72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x</a:t>
            </a:r>
            <a:r>
              <a:rPr lang="en-US" altLang="zh-CN" sz="15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5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15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x</a:t>
            </a:r>
            <a:r>
              <a:rPr lang="en-US" altLang="zh-CN" sz="15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）＝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DD5396-5A0C-846E-099D-F3B01E01FB94}"/>
              </a:ext>
            </a:extLst>
          </p:cNvPr>
          <p:cNvSpPr txBox="1"/>
          <p:nvPr/>
        </p:nvSpPr>
        <p:spPr>
          <a:xfrm>
            <a:off x="2813777" y="4790857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17" name="yt_shape_13617"/>
              <p:cNvSpPr txBox="1"/>
              <p:nvPr/>
            </p:nvSpPr>
            <p:spPr>
              <a:xfrm>
                <a:off x="540000" y="900000"/>
                <a:ext cx="10084492" cy="53635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代入方程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的一元一次方程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判断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是否是方程的解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是方程的解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不是方程的解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17" name="yt_shape_13617" descr="{&quot;rangeId&quot;:2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084492" cy="5363584"/>
              </a:xfrm>
              <a:prstGeom prst="rect">
                <a:avLst/>
              </a:prstGeom>
              <a:blipFill>
                <a:blip r:embed="rId2"/>
                <a:stretch>
                  <a:fillRect l="-1874" t="-1024" r="-846" b="-10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FD0CB97-7C19-CA85-101B-AB25CDE31190}"/>
              </a:ext>
            </a:extLst>
          </p:cNvPr>
          <p:cNvSpPr txBox="1"/>
          <p:nvPr/>
        </p:nvSpPr>
        <p:spPr>
          <a:xfrm>
            <a:off x="449989" y="1328682"/>
            <a:ext cx="5826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代入方程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4AA8AF2-F22B-36CD-5925-2113F1E3A227}"/>
              </a:ext>
            </a:extLst>
          </p:cNvPr>
          <p:cNvSpPr txBox="1"/>
          <p:nvPr/>
        </p:nvSpPr>
        <p:spPr>
          <a:xfrm>
            <a:off x="449989" y="1804170"/>
            <a:ext cx="6007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5EA0B1-2860-9D92-5CC3-69770EBACE48}"/>
              </a:ext>
            </a:extLst>
          </p:cNvPr>
          <p:cNvSpPr txBox="1"/>
          <p:nvPr/>
        </p:nvSpPr>
        <p:spPr>
          <a:xfrm>
            <a:off x="449989" y="3230634"/>
            <a:ext cx="4915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6CE378F-F729-8F96-1FA6-2012DFE45732}"/>
              </a:ext>
            </a:extLst>
          </p:cNvPr>
          <p:cNvSpPr txBox="1"/>
          <p:nvPr/>
        </p:nvSpPr>
        <p:spPr>
          <a:xfrm>
            <a:off x="449989" y="3706122"/>
            <a:ext cx="3555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DCE5965-B198-3652-BB92-A7AE3C95D1D7}"/>
                  </a:ext>
                </a:extLst>
              </p:cNvPr>
              <p:cNvSpPr txBox="1"/>
              <p:nvPr/>
            </p:nvSpPr>
            <p:spPr>
              <a:xfrm>
                <a:off x="449989" y="4856488"/>
                <a:ext cx="444411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是方程的解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1, 'hasSerialNum': 1}">
                <a:extLst>
                  <a:ext uri="{FF2B5EF4-FFF2-40B4-BE49-F238E27FC236}">
                    <a16:creationId xmlns:a16="http://schemas.microsoft.com/office/drawing/2014/main" id="{3DCE5965-B198-3652-BB92-A7AE3C95D1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56488"/>
                <a:ext cx="4444111" cy="766077"/>
              </a:xfrm>
              <a:prstGeom prst="rect">
                <a:avLst/>
              </a:prstGeom>
              <a:blipFill>
                <a:blip r:embed="rId3"/>
                <a:stretch>
                  <a:fillRect l="-2195" r="-205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3B1CD5E-4029-AC3D-E22E-8EF72B358993}"/>
                  </a:ext>
                </a:extLst>
              </p:cNvPr>
              <p:cNvSpPr txBox="1"/>
              <p:nvPr/>
            </p:nvSpPr>
            <p:spPr>
              <a:xfrm>
                <a:off x="497614" y="5528953"/>
                <a:ext cx="3864673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不是方程的解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1, 'hasSerialNum': 1}">
                <a:extLst>
                  <a:ext uri="{FF2B5EF4-FFF2-40B4-BE49-F238E27FC236}">
                    <a16:creationId xmlns:a16="http://schemas.microsoft.com/office/drawing/2014/main" id="{D3B1CD5E-4029-AC3D-E22E-8EF72B3589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5528953"/>
                <a:ext cx="3864673" cy="729565"/>
              </a:xfrm>
              <a:prstGeom prst="rect">
                <a:avLst/>
              </a:prstGeom>
              <a:blipFill>
                <a:blip r:embed="rId4"/>
                <a:stretch>
                  <a:fillRect l="-2524" r="-2366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1159</Words>
  <Application>Microsoft Office PowerPoint</Application>
  <PresentationFormat>宽屏</PresentationFormat>
  <Paragraphs>140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3" baseType="lpstr">
      <vt:lpstr>,isEnd</vt:lpstr>
      <vt:lpstr>_⨹_1_9ca23,isEnd</vt:lpstr>
      <vt:lpstr>_⨹_1_a2fbe</vt:lpstr>
      <vt:lpstr>_⨹_1_ade72</vt:lpstr>
      <vt:lpstr>_⨹_1_c2809,isEnd</vt:lpstr>
      <vt:lpstr>_⨹_1_fac3f,isEnd</vt:lpstr>
      <vt:lpstr>_⨹_10_0a33a</vt:lpstr>
      <vt:lpstr>_⨹_10_70ad4</vt:lpstr>
      <vt:lpstr>_⨹_12_27389</vt:lpstr>
      <vt:lpstr>_⨹_3_759e1</vt:lpstr>
      <vt:lpstr>_⨹_4_24388</vt:lpstr>
      <vt:lpstr>_⨹_4_45c90,isEnd</vt:lpstr>
      <vt:lpstr>_⨹_5_d9122</vt:lpstr>
      <vt:lpstr>_⨹_7_f251f,isEnd</vt:lpstr>
      <vt:lpstr>_⨹_8_475a0,isEnd</vt:lpstr>
      <vt:lpstr>_⨹_8_746ca,isEnd</vt:lpstr>
      <vt:lpstr>_⨹_8_fef9c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11</cp:revision>
  <dcterms:created xsi:type="dcterms:W3CDTF">2024-07-28T13:31:34Z</dcterms:created>
  <dcterms:modified xsi:type="dcterms:W3CDTF">2024-07-29T02:21:20Z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