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6" r:id="rId6"/>
    <p:sldId id="377" r:id="rId7"/>
    <p:sldId id="385" r:id="rId8"/>
    <p:sldId id="387" r:id="rId9"/>
    <p:sldId id="390" r:id="rId10"/>
    <p:sldId id="395" r:id="rId11"/>
    <p:sldId id="396" r:id="rId12"/>
    <p:sldId id="405" r:id="rId13"/>
    <p:sldId id="398" r:id="rId14"/>
    <p:sldId id="39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0" name="yt_shape_1039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89" name="yt_image_10389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2" name="yt_shape_10392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的点与原点的距离叫作数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一个负数的绝对值是它的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cbcc,isEnd"/>
              </a:rPr>
              <a:t>的绝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3270BA-D967-C12F-56BF-E31FCF96703C}"/>
              </a:ext>
            </a:extLst>
          </p:cNvPr>
          <p:cNvSpPr txBox="1"/>
          <p:nvPr/>
        </p:nvSpPr>
        <p:spPr>
          <a:xfrm>
            <a:off x="83368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06B893-3287-9908-E9F0-80CEBB034699}"/>
              </a:ext>
            </a:extLst>
          </p:cNvPr>
          <p:cNvSpPr txBox="1"/>
          <p:nvPr/>
        </p:nvSpPr>
        <p:spPr>
          <a:xfrm>
            <a:off x="10775207" y="1550777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fea0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C1A805-04AA-6076-6B38-26FD37751179}"/>
              </a:ext>
            </a:extLst>
          </p:cNvPr>
          <p:cNvSpPr txBox="1"/>
          <p:nvPr/>
        </p:nvSpPr>
        <p:spPr>
          <a:xfrm>
            <a:off x="450108" y="2026265"/>
            <a:ext cx="98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0E2E64-6A2D-6ECD-22C9-6E30ADCBC8C2}"/>
              </a:ext>
            </a:extLst>
          </p:cNvPr>
          <p:cNvSpPr txBox="1"/>
          <p:nvPr/>
        </p:nvSpPr>
        <p:spPr>
          <a:xfrm>
            <a:off x="17455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4654A4-AE87-2A15-F033-6448962EE159}"/>
              </a:ext>
            </a:extLst>
          </p:cNvPr>
          <p:cNvSpPr txBox="1"/>
          <p:nvPr/>
        </p:nvSpPr>
        <p:spPr>
          <a:xfrm>
            <a:off x="90607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D9B1AE-529A-A9CC-E517-18EE7774B9DE}"/>
              </a:ext>
            </a:extLst>
          </p:cNvPr>
          <p:cNvSpPr txBox="1"/>
          <p:nvPr/>
        </p:nvSpPr>
        <p:spPr>
          <a:xfrm>
            <a:off x="1669308" y="29772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6" name="yt_shape_1045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55" name="yt_image_1045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8" name="yt_shape_10458"/>
          <p:cNvSpPr txBox="1"/>
          <p:nvPr/>
        </p:nvSpPr>
        <p:spPr>
          <a:xfrm>
            <a:off x="540000" y="1546795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459" name="yt_shape_10459"/>
          <p:cNvSpPr txBox="1"/>
          <p:nvPr/>
        </p:nvSpPr>
        <p:spPr>
          <a:xfrm>
            <a:off x="540119" y="202609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的几何意义是在数轴上数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对应的点与原点的距离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cdd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也就是说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表示在数轴上数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对应点之间的距离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b71f5"/>
              </a:rPr>
              <a:t>这个结论可以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表示在数轴上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对应点之间的距离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0" name="yt_shape_10460"/>
          <p:cNvSpPr txBox="1"/>
          <p:nvPr/>
        </p:nvSpPr>
        <p:spPr>
          <a:xfrm>
            <a:off x="540000" y="3465664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1" name="yt_shape_10461"/>
          <p:cNvSpPr txBox="1"/>
          <p:nvPr/>
        </p:nvSpPr>
        <p:spPr>
          <a:xfrm>
            <a:off x="540000" y="3944967"/>
            <a:ext cx="97735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在数轴上与原点距离为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2" name="yt_shape_10462"/>
          <p:cNvSpPr txBox="1"/>
          <p:nvPr/>
        </p:nvSpPr>
        <p:spPr>
          <a:xfrm>
            <a:off x="540000" y="4424270"/>
            <a:ext cx="47737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3" name="yt_shape_10463"/>
          <p:cNvSpPr txBox="1"/>
          <p:nvPr/>
        </p:nvSpPr>
        <p:spPr>
          <a:xfrm>
            <a:off x="540119" y="490357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在数轴上与表示数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4" name="yt_shape_10464"/>
          <p:cNvSpPr txBox="1"/>
          <p:nvPr/>
        </p:nvSpPr>
        <p:spPr>
          <a:xfrm>
            <a:off x="540000" y="5382876"/>
            <a:ext cx="6234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仿照阅读材料中的解法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5" name="yt_shape_10465"/>
          <p:cNvSpPr txBox="1"/>
          <p:nvPr/>
        </p:nvSpPr>
        <p:spPr>
          <a:xfrm>
            <a:off x="540000" y="5862179"/>
            <a:ext cx="2386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466" name="yt_shape_10466"/>
          <p:cNvSpPr txBox="1"/>
          <p:nvPr/>
        </p:nvSpPr>
        <p:spPr>
          <a:xfrm>
            <a:off x="540000" y="6341482"/>
            <a:ext cx="105429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在数轴上与原点距离为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C0EB52-BAC4-F6DE-DC21-E298BC74BB8C}"/>
              </a:ext>
            </a:extLst>
          </p:cNvPr>
          <p:cNvSpPr txBox="1"/>
          <p:nvPr/>
        </p:nvSpPr>
        <p:spPr>
          <a:xfrm>
            <a:off x="449989" y="6294676"/>
            <a:ext cx="1062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在数轴上与原点距离为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的点对应的数有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7" name="yt_shape_10467"/>
          <p:cNvSpPr txBox="1"/>
          <p:nvPr/>
        </p:nvSpPr>
        <p:spPr>
          <a:xfrm>
            <a:off x="540000" y="900000"/>
            <a:ext cx="2694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8" name="yt_shape_10468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在数轴上与表示数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的点的距离为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sym typeface="_⨹_1_b4c37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9" name="yt_shape_10469"/>
          <p:cNvSpPr txBox="1"/>
          <p:nvPr/>
        </p:nvSpPr>
        <p:spPr>
          <a:xfrm>
            <a:off x="540000" y="900000"/>
            <a:ext cx="69281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A75093-C938-4D3A-B5B4-50D7D041F1E8}"/>
              </a:ext>
            </a:extLst>
          </p:cNvPr>
          <p:cNvSpPr txBox="1"/>
          <p:nvPr/>
        </p:nvSpPr>
        <p:spPr>
          <a:xfrm>
            <a:off x="6701564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1" name="yt_shape_10471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470" name="yt_image_10470" title="H_29.7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3" name="yt_shape_10473"/>
          <p:cNvSpPr txBox="1"/>
          <p:nvPr/>
        </p:nvSpPr>
        <p:spPr>
          <a:xfrm>
            <a:off x="540119" y="1772816"/>
            <a:ext cx="111004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绝对值的非负性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5" name="yt_table_104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635347"/>
              </p:ext>
            </p:extLst>
          </p:nvPr>
        </p:nvGraphicFramePr>
        <p:xfrm>
          <a:off x="540056" y="2634657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</a:tbl>
          </a:graphicData>
        </a:graphic>
      </p:graphicFrame>
      <p:sp>
        <p:nvSpPr>
          <p:cNvPr id="10477" name="yt_shape_10477"/>
          <p:cNvSpPr txBox="1"/>
          <p:nvPr/>
        </p:nvSpPr>
        <p:spPr>
          <a:xfrm>
            <a:off x="540119" y="3640815"/>
            <a:ext cx="1000594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是非负数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且非负数中最小的数是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这个最小值是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这个最大值是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7B107E-8EBC-1529-7BCE-DA8E0DE23A54}"/>
              </a:ext>
            </a:extLst>
          </p:cNvPr>
          <p:cNvSpPr txBox="1"/>
          <p:nvPr/>
        </p:nvSpPr>
        <p:spPr>
          <a:xfrm>
            <a:off x="5688858" y="22014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114A60-3F25-1E03-DAE4-21DC7A64DFF2}"/>
              </a:ext>
            </a:extLst>
          </p:cNvPr>
          <p:cNvSpPr txBox="1"/>
          <p:nvPr/>
        </p:nvSpPr>
        <p:spPr>
          <a:xfrm>
            <a:off x="6546107" y="359400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AE0407-2171-F29D-F832-0B2F89F32452}"/>
              </a:ext>
            </a:extLst>
          </p:cNvPr>
          <p:cNvSpPr txBox="1"/>
          <p:nvPr/>
        </p:nvSpPr>
        <p:spPr>
          <a:xfrm>
            <a:off x="2356696" y="454498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2B85A9-9B86-9BEF-F4F5-C90181455B70}"/>
              </a:ext>
            </a:extLst>
          </p:cNvPr>
          <p:cNvSpPr txBox="1"/>
          <p:nvPr/>
        </p:nvSpPr>
        <p:spPr>
          <a:xfrm>
            <a:off x="9292482" y="454498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9EB9DD-E6B0-27A4-4151-52344E55E3B3}"/>
              </a:ext>
            </a:extLst>
          </p:cNvPr>
          <p:cNvSpPr txBox="1"/>
          <p:nvPr/>
        </p:nvSpPr>
        <p:spPr>
          <a:xfrm>
            <a:off x="2356696" y="502047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13CB89-5FC2-EF0B-C432-2CD9E4C72207}"/>
              </a:ext>
            </a:extLst>
          </p:cNvPr>
          <p:cNvSpPr txBox="1"/>
          <p:nvPr/>
        </p:nvSpPr>
        <p:spPr>
          <a:xfrm>
            <a:off x="9292482" y="502047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5" name="yt_shape_1039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94" name="yt_image_103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7" name="yt_shape_10397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绝对值的概念及几何意义</a:t>
            </a:r>
          </a:p>
        </p:txBody>
      </p:sp>
      <p:sp>
        <p:nvSpPr>
          <p:cNvPr id="10398" name="yt_shape_10398"/>
          <p:cNvSpPr txBox="1"/>
          <p:nvPr/>
        </p:nvSpPr>
        <p:spPr>
          <a:xfrm>
            <a:off x="540000" y="2102862"/>
            <a:ext cx="58701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399" name="yt_image_1039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5889" y="2734529"/>
            <a:ext cx="3260221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1" name="yt_shape_10401"/>
          <p:cNvSpPr txBox="1"/>
          <p:nvPr/>
        </p:nvSpPr>
        <p:spPr>
          <a:xfrm>
            <a:off x="540000" y="3212704"/>
            <a:ext cx="10902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402" name="yt_shape_10402"/>
          <p:cNvSpPr txBox="1"/>
          <p:nvPr/>
        </p:nvSpPr>
        <p:spPr>
          <a:xfrm>
            <a:off x="540000" y="3692007"/>
            <a:ext cx="10286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403" name="yt_shape_10403"/>
          <p:cNvSpPr txBox="1"/>
          <p:nvPr/>
        </p:nvSpPr>
        <p:spPr>
          <a:xfrm>
            <a:off x="540000" y="4171310"/>
            <a:ext cx="101502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04" name="yt_shape_10404"/>
          <p:cNvSpPr txBox="1"/>
          <p:nvPr/>
        </p:nvSpPr>
        <p:spPr>
          <a:xfrm>
            <a:off x="540000" y="4650613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且在原点左边的点表示的数为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05" name="yt_shape_10405"/>
          <p:cNvSpPr txBox="1"/>
          <p:nvPr/>
        </p:nvSpPr>
        <p:spPr>
          <a:xfrm>
            <a:off x="540119" y="51299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在数轴上表示一个有理数的点到原点的距离是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cd2a,isEnd"/>
              </a:rPr>
              <a:t>其绝对值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593455">
            <a:extLst>
              <a:ext uri="{FF2B5EF4-FFF2-40B4-BE49-F238E27FC236}">
                <a16:creationId xmlns:a16="http://schemas.microsoft.com/office/drawing/2014/main" id="{1398E19D-29B6-0D8D-1ED1-AC6CD8B5EB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AB021D-2551-DF5F-F040-FBE5EF8830BF}"/>
              </a:ext>
            </a:extLst>
          </p:cNvPr>
          <p:cNvSpPr txBox="1"/>
          <p:nvPr/>
        </p:nvSpPr>
        <p:spPr>
          <a:xfrm>
            <a:off x="3626577" y="316589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5D4A09-FFE8-E47B-9739-8EBBCB53F623}"/>
              </a:ext>
            </a:extLst>
          </p:cNvPr>
          <p:cNvSpPr txBox="1"/>
          <p:nvPr/>
        </p:nvSpPr>
        <p:spPr>
          <a:xfrm>
            <a:off x="7436576" y="316589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04BD96-9728-8EC3-685C-34F2D6E725A5}"/>
              </a:ext>
            </a:extLst>
          </p:cNvPr>
          <p:cNvSpPr txBox="1"/>
          <p:nvPr/>
        </p:nvSpPr>
        <p:spPr>
          <a:xfrm>
            <a:off x="10484576" y="316589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527D2F-854A-56CC-9CDB-F039B9FDE187}"/>
              </a:ext>
            </a:extLst>
          </p:cNvPr>
          <p:cNvSpPr txBox="1"/>
          <p:nvPr/>
        </p:nvSpPr>
        <p:spPr>
          <a:xfrm>
            <a:off x="3626577" y="364520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76EB98-6E5C-6AC5-F19E-AEB0349C6677}"/>
              </a:ext>
            </a:extLst>
          </p:cNvPr>
          <p:cNvSpPr txBox="1"/>
          <p:nvPr/>
        </p:nvSpPr>
        <p:spPr>
          <a:xfrm>
            <a:off x="7131776" y="364520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B56928-36B5-C483-F142-C90D7C665781}"/>
              </a:ext>
            </a:extLst>
          </p:cNvPr>
          <p:cNvSpPr txBox="1"/>
          <p:nvPr/>
        </p:nvSpPr>
        <p:spPr>
          <a:xfrm>
            <a:off x="9874976" y="364520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CA9684-A56B-A115-235A-E48F3034AC91}"/>
              </a:ext>
            </a:extLst>
          </p:cNvPr>
          <p:cNvSpPr txBox="1"/>
          <p:nvPr/>
        </p:nvSpPr>
        <p:spPr>
          <a:xfrm>
            <a:off x="3644039" y="41245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4EE063-D3D3-E46C-C398-EFFC369D0D4D}"/>
              </a:ext>
            </a:extLst>
          </p:cNvPr>
          <p:cNvSpPr txBox="1"/>
          <p:nvPr/>
        </p:nvSpPr>
        <p:spPr>
          <a:xfrm>
            <a:off x="7149239" y="41245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F557BE-FC68-0503-F21F-15597A1DFDBA}"/>
              </a:ext>
            </a:extLst>
          </p:cNvPr>
          <p:cNvSpPr txBox="1"/>
          <p:nvPr/>
        </p:nvSpPr>
        <p:spPr>
          <a:xfrm>
            <a:off x="9892439" y="41245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B983040-358B-A637-8FCE-5B9593C40BCD}"/>
              </a:ext>
            </a:extLst>
          </p:cNvPr>
          <p:cNvSpPr txBox="1"/>
          <p:nvPr/>
        </p:nvSpPr>
        <p:spPr>
          <a:xfrm>
            <a:off x="8450989" y="46038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00295C-4451-7232-D480-4808D0569CA7}"/>
              </a:ext>
            </a:extLst>
          </p:cNvPr>
          <p:cNvSpPr txBox="1"/>
          <p:nvPr/>
        </p:nvSpPr>
        <p:spPr>
          <a:xfrm>
            <a:off x="9213107" y="508311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B177FB-DFB7-9FF0-BAC7-FE06F3C93CB5}"/>
              </a:ext>
            </a:extLst>
          </p:cNvPr>
          <p:cNvSpPr txBox="1"/>
          <p:nvPr/>
        </p:nvSpPr>
        <p:spPr>
          <a:xfrm>
            <a:off x="1364508" y="555859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6" name="yt_shape_10406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绝对值的计算</a:t>
            </a:r>
          </a:p>
        </p:txBody>
      </p:sp>
      <p:sp>
        <p:nvSpPr>
          <p:cNvPr id="10407" name="yt_shape_10407"/>
          <p:cNvSpPr txBox="1"/>
          <p:nvPr/>
        </p:nvSpPr>
        <p:spPr>
          <a:xfrm>
            <a:off x="540000" y="1399565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08" name="yt_table_10408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9291341"/>
                  </p:ext>
                </p:extLst>
              </p:nvPr>
            </p:nvGraphicFramePr>
            <p:xfrm>
              <a:off x="540056" y="1878868"/>
              <a:ext cx="8081329" cy="67386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408" name="yt_table_10408" descr="{&quot;rangeId&quot;:7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9291341"/>
                  </p:ext>
                </p:extLst>
              </p:nvPr>
            </p:nvGraphicFramePr>
            <p:xfrm>
              <a:off x="540056" y="1878868"/>
              <a:ext cx="8081329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655" r="-18879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09" name="yt_shape_10409"/>
          <p:cNvSpPr txBox="1"/>
          <p:nvPr/>
        </p:nvSpPr>
        <p:spPr>
          <a:xfrm>
            <a:off x="540000" y="2564516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0" name="yt_table_104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246460"/>
              </p:ext>
            </p:extLst>
          </p:nvPr>
        </p:nvGraphicFramePr>
        <p:xfrm>
          <a:off x="540056" y="3043819"/>
          <a:ext cx="6725286" cy="950976"/>
        </p:xfrm>
        <a:graphic>
          <a:graphicData uri="http://schemas.openxmlformats.org/drawingml/2006/table">
            <a:tbl>
              <a:tblPr/>
              <a:tblGrid>
                <a:gridCol w="4185286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10412" name="yt_shape_10412"/>
          <p:cNvSpPr txBox="1"/>
          <p:nvPr/>
        </p:nvSpPr>
        <p:spPr>
          <a:xfrm>
            <a:off x="540000" y="4045373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3" name="yt_table_104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613826"/>
              </p:ext>
            </p:extLst>
          </p:nvPr>
        </p:nvGraphicFramePr>
        <p:xfrm>
          <a:off x="540056" y="4524676"/>
          <a:ext cx="7428549" cy="950976"/>
        </p:xfrm>
        <a:graphic>
          <a:graphicData uri="http://schemas.openxmlformats.org/drawingml/2006/table">
            <a:tbl>
              <a:tblPr/>
              <a:tblGrid>
                <a:gridCol w="4185286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324326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pic>
        <p:nvPicPr>
          <p:cNvPr id="3" name="yt_shape_1722173593526">
            <a:extLst>
              <a:ext uri="{FF2B5EF4-FFF2-40B4-BE49-F238E27FC236}">
                <a16:creationId xmlns:a16="http://schemas.microsoft.com/office/drawing/2014/main" id="{1FD0EE0F-6E48-D6EF-FE47-87011CC6AF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3CBEB0-1668-6C9D-8082-47EA0257A15D}"/>
              </a:ext>
            </a:extLst>
          </p:cNvPr>
          <p:cNvSpPr txBox="1"/>
          <p:nvPr/>
        </p:nvSpPr>
        <p:spPr>
          <a:xfrm>
            <a:off x="4336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24390F-4740-237F-65D3-C6C602893B06}"/>
              </a:ext>
            </a:extLst>
          </p:cNvPr>
          <p:cNvSpPr txBox="1"/>
          <p:nvPr/>
        </p:nvSpPr>
        <p:spPr>
          <a:xfrm>
            <a:off x="5707789" y="25177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3CDCE5-7CBF-9B91-3A82-419B66D69143}"/>
              </a:ext>
            </a:extLst>
          </p:cNvPr>
          <p:cNvSpPr txBox="1"/>
          <p:nvPr/>
        </p:nvSpPr>
        <p:spPr>
          <a:xfrm>
            <a:off x="4793389" y="39985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5" name="yt_shape_1041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888c"/>
              </a:rPr>
              <a:t>其中绝对值大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的数对应的点是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7" name="yt_table_1041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757386"/>
              </p:ext>
            </p:extLst>
          </p:nvPr>
        </p:nvGraphicFramePr>
        <p:xfrm>
          <a:off x="540056" y="2335960"/>
          <a:ext cx="7449503" cy="475488"/>
        </p:xfrm>
        <a:graphic>
          <a:graphicData uri="http://schemas.openxmlformats.org/drawingml/2006/table">
            <a:tbl>
              <a:tblPr/>
              <a:tblGrid>
                <a:gridCol w="2176780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091055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07359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1108075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p:pic>
        <p:nvPicPr>
          <p:cNvPr id="10416" name="yt_image_10416_skip" title="H_37.53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4638" y="1859435"/>
            <a:ext cx="4101177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AC5E61-6124-F060-A759-7E1628DBF368}"/>
              </a:ext>
            </a:extLst>
          </p:cNvPr>
          <p:cNvSpPr txBox="1"/>
          <p:nvPr/>
        </p:nvSpPr>
        <p:spPr>
          <a:xfrm>
            <a:off x="36505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9" name="yt_shape_10419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绝对值的性质及应用</a:t>
            </a:r>
          </a:p>
        </p:txBody>
      </p:sp>
      <p:sp>
        <p:nvSpPr>
          <p:cNvPr id="10420" name="yt_shape_10420"/>
          <p:cNvSpPr txBox="1"/>
          <p:nvPr/>
        </p:nvSpPr>
        <p:spPr>
          <a:xfrm>
            <a:off x="540000" y="1399565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绝对值等于它本身的数有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1" name="yt_table_104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490215"/>
              </p:ext>
            </p:extLst>
          </p:nvPr>
        </p:nvGraphicFramePr>
        <p:xfrm>
          <a:off x="540056" y="1878868"/>
          <a:ext cx="9486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sp>
        <p:nvSpPr>
          <p:cNvPr id="10423" name="yt_shape_10423"/>
          <p:cNvSpPr txBox="1"/>
          <p:nvPr/>
        </p:nvSpPr>
        <p:spPr>
          <a:xfrm>
            <a:off x="540000" y="2405039"/>
            <a:ext cx="5363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24" name="yt_table_10424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0935458"/>
                  </p:ext>
                </p:extLst>
              </p:nvPr>
            </p:nvGraphicFramePr>
            <p:xfrm>
              <a:off x="540056" y="2884342"/>
              <a:ext cx="8819516" cy="67443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424" name="yt_table_10424" descr="{&quot;rangeId&quot;:13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0935458"/>
                  </p:ext>
                </p:extLst>
              </p:nvPr>
            </p:nvGraphicFramePr>
            <p:xfrm>
              <a:off x="540056" y="2884342"/>
              <a:ext cx="8819516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952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25" name="yt_shape_10425"/>
          <p:cNvSpPr txBox="1"/>
          <p:nvPr/>
        </p:nvSpPr>
        <p:spPr>
          <a:xfrm>
            <a:off x="540000" y="3570561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426" name="yt_shape_10426"/>
          <p:cNvSpPr txBox="1"/>
          <p:nvPr/>
        </p:nvSpPr>
        <p:spPr>
          <a:xfrm>
            <a:off x="540000" y="4049864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427" name="yt_shape_10427"/>
          <p:cNvSpPr txBox="1"/>
          <p:nvPr/>
        </p:nvSpPr>
        <p:spPr>
          <a:xfrm>
            <a:off x="540000" y="4529167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3" name="yt_shape_1722173593601">
            <a:extLst>
              <a:ext uri="{FF2B5EF4-FFF2-40B4-BE49-F238E27FC236}">
                <a16:creationId xmlns:a16="http://schemas.microsoft.com/office/drawing/2014/main" id="{680BB15F-8016-CC41-1CC9-7D52FDC14F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9DA18B-BEE9-0B55-5A99-FDE4E7DE2DC5}"/>
              </a:ext>
            </a:extLst>
          </p:cNvPr>
          <p:cNvSpPr txBox="1"/>
          <p:nvPr/>
        </p:nvSpPr>
        <p:spPr>
          <a:xfrm>
            <a:off x="6622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5ED55F-9435-C960-6540-8EFF8C179C29}"/>
              </a:ext>
            </a:extLst>
          </p:cNvPr>
          <p:cNvSpPr txBox="1"/>
          <p:nvPr/>
        </p:nvSpPr>
        <p:spPr>
          <a:xfrm>
            <a:off x="4948964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273C66-EBC5-E7F1-2DB5-BA03B86F69F7}"/>
              </a:ext>
            </a:extLst>
          </p:cNvPr>
          <p:cNvSpPr txBox="1"/>
          <p:nvPr/>
        </p:nvSpPr>
        <p:spPr>
          <a:xfrm>
            <a:off x="4640989" y="352375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F3057B-49E4-A939-7559-4A8AEA121504}"/>
              </a:ext>
            </a:extLst>
          </p:cNvPr>
          <p:cNvSpPr txBox="1"/>
          <p:nvPr/>
        </p:nvSpPr>
        <p:spPr>
          <a:xfrm>
            <a:off x="6926989" y="352375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3497B3-E810-4AE6-0997-5E990F19674B}"/>
              </a:ext>
            </a:extLst>
          </p:cNvPr>
          <p:cNvSpPr txBox="1"/>
          <p:nvPr/>
        </p:nvSpPr>
        <p:spPr>
          <a:xfrm>
            <a:off x="3345589" y="40030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AE107F-599C-E23C-36B4-9CBFD4849C9E}"/>
              </a:ext>
            </a:extLst>
          </p:cNvPr>
          <p:cNvSpPr txBox="1"/>
          <p:nvPr/>
        </p:nvSpPr>
        <p:spPr>
          <a:xfrm>
            <a:off x="5936389" y="40030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7D30EA-ED66-D79F-04E3-66BD5F38CE6A}"/>
              </a:ext>
            </a:extLst>
          </p:cNvPr>
          <p:cNvSpPr txBox="1"/>
          <p:nvPr/>
        </p:nvSpPr>
        <p:spPr>
          <a:xfrm>
            <a:off x="2735989" y="44823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yt_shape_10428"/>
          <p:cNvSpPr txBox="1"/>
          <p:nvPr/>
        </p:nvSpPr>
        <p:spPr>
          <a:xfrm>
            <a:off x="540119" y="50709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中的规律发现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负数和零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它们的绝对值一定是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C282912-B7F1-9A11-874F-3FF6B63DDE2F}"/>
              </a:ext>
            </a:extLst>
          </p:cNvPr>
          <p:cNvSpPr txBox="1"/>
          <p:nvPr/>
        </p:nvSpPr>
        <p:spPr>
          <a:xfrm>
            <a:off x="10813307" y="502410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f0bc3"/>
              </a:rPr>
              <a:t>非负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AB7FB3C-C029-092F-B831-33016379841A}"/>
              </a:ext>
            </a:extLst>
          </p:cNvPr>
          <p:cNvSpPr txBox="1"/>
          <p:nvPr/>
        </p:nvSpPr>
        <p:spPr>
          <a:xfrm>
            <a:off x="450108" y="549959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5C13800-8F76-4263-53FC-15166E0731A7}"/>
              </a:ext>
            </a:extLst>
          </p:cNvPr>
          <p:cNvSpPr txBox="1"/>
          <p:nvPr/>
        </p:nvSpPr>
        <p:spPr>
          <a:xfrm>
            <a:off x="2831358" y="549959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9" grpId="0" build="allAtOnce"/>
      <p:bldP spid="20" grpId="0" build="allAtOnce"/>
      <p:bldP spid="2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9" name="yt_shape_10429"/>
          <p:cNvSpPr txBox="1"/>
          <p:nvPr/>
        </p:nvSpPr>
        <p:spPr>
          <a:xfrm>
            <a:off x="540000" y="900000"/>
            <a:ext cx="721351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推出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10430" name="yt_shape_10430"/>
          <p:cNvSpPr txBox="1"/>
          <p:nvPr/>
        </p:nvSpPr>
        <p:spPr>
          <a:xfrm>
            <a:off x="540000" y="1399565"/>
            <a:ext cx="80597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1" name="yt_table_104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33996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pic>
        <p:nvPicPr>
          <p:cNvPr id="3" name="yt_shape_1722173593748">
            <a:extLst>
              <a:ext uri="{FF2B5EF4-FFF2-40B4-BE49-F238E27FC236}">
                <a16:creationId xmlns:a16="http://schemas.microsoft.com/office/drawing/2014/main" id="{F6603099-134D-CA5D-E549-792305A0F8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574468-9C08-1E65-F42D-B76A5736A424}"/>
              </a:ext>
            </a:extLst>
          </p:cNvPr>
          <p:cNvSpPr txBox="1"/>
          <p:nvPr/>
        </p:nvSpPr>
        <p:spPr>
          <a:xfrm>
            <a:off x="760148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" name="yt_shape_1043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33" name="yt_image_10433" title="H_50.4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6" name="yt_shape_10436"/>
          <p:cNvSpPr txBox="1"/>
          <p:nvPr/>
        </p:nvSpPr>
        <p:spPr>
          <a:xfrm>
            <a:off x="540000" y="1591869"/>
            <a:ext cx="68592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7" name="yt_table_104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156747"/>
              </p:ext>
            </p:extLst>
          </p:nvPr>
        </p:nvGraphicFramePr>
        <p:xfrm>
          <a:off x="540056" y="2071172"/>
          <a:ext cx="8506143" cy="950976"/>
        </p:xfrm>
        <a:graphic>
          <a:graphicData uri="http://schemas.openxmlformats.org/drawingml/2006/table">
            <a:tbl>
              <a:tblPr/>
              <a:tblGrid>
                <a:gridCol w="463423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387191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10439" name="yt_shape_10439"/>
          <p:cNvSpPr txBox="1"/>
          <p:nvPr/>
        </p:nvSpPr>
        <p:spPr>
          <a:xfrm>
            <a:off x="540119" y="307272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一实验室检测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四个元件的质量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a1d3"/>
              </a:rPr>
              <a:t>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过标准质量的克数记为正数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不足标准质量的克数记为负数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99bd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最接近标准质量的元件是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440" name="yt_image_10440" title="H_79.02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06" y="4664656"/>
            <a:ext cx="4344186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BA8160-AE7B-DFC9-2260-2A25A6EFB5C3}"/>
              </a:ext>
            </a:extLst>
          </p:cNvPr>
          <p:cNvSpPr txBox="1"/>
          <p:nvPr/>
        </p:nvSpPr>
        <p:spPr>
          <a:xfrm>
            <a:off x="641263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4A469C-23F7-1FD1-D481-D5554B7D8F79}"/>
              </a:ext>
            </a:extLst>
          </p:cNvPr>
          <p:cNvSpPr txBox="1"/>
          <p:nvPr/>
        </p:nvSpPr>
        <p:spPr>
          <a:xfrm>
            <a:off x="4412508" y="39768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2" name="yt_shape_1044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的点到原点的距离相等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8087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43" name="yt_table_104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517102"/>
              </p:ext>
            </p:extLst>
          </p:nvPr>
        </p:nvGraphicFramePr>
        <p:xfrm>
          <a:off x="540056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sp>
        <p:nvSpPr>
          <p:cNvPr id="10445" name="yt_shape_10445"/>
          <p:cNvSpPr txBox="1"/>
          <p:nvPr/>
        </p:nvSpPr>
        <p:spPr>
          <a:xfrm>
            <a:off x="540000" y="2385606"/>
            <a:ext cx="91563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CC6588-FAFC-76A5-D802-B1ACF5494342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988AF8-304C-2A69-4438-FFA8E9B50416}"/>
              </a:ext>
            </a:extLst>
          </p:cNvPr>
          <p:cNvSpPr txBox="1"/>
          <p:nvPr/>
        </p:nvSpPr>
        <p:spPr>
          <a:xfrm>
            <a:off x="4183789" y="233880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35C4A4-494B-C7EB-56C8-496D0EFE1347}"/>
              </a:ext>
            </a:extLst>
          </p:cNvPr>
          <p:cNvSpPr txBox="1"/>
          <p:nvPr/>
        </p:nvSpPr>
        <p:spPr>
          <a:xfrm>
            <a:off x="6469789" y="233880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447"/>
              <p:cNvSpPr txBox="1"/>
              <p:nvPr/>
            </p:nvSpPr>
            <p:spPr>
              <a:xfrm>
                <a:off x="540000" y="3327354"/>
                <a:ext cx="5530360" cy="34444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04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7354"/>
                <a:ext cx="5530360" cy="3444469"/>
              </a:xfrm>
              <a:prstGeom prst="rect">
                <a:avLst/>
              </a:prstGeom>
              <a:blipFill>
                <a:blip r:embed="rId2"/>
                <a:stretch>
                  <a:fillRect l="-3418" t="-1593" r="-2315" b="-1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4D707E9-87D8-5787-46B5-CC4BD35FBDEC}"/>
              </a:ext>
            </a:extLst>
          </p:cNvPr>
          <p:cNvSpPr txBox="1"/>
          <p:nvPr/>
        </p:nvSpPr>
        <p:spPr>
          <a:xfrm>
            <a:off x="449989" y="375603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3E4A6E2-DFE0-1451-5C74-FC69FFB91E85}"/>
              </a:ext>
            </a:extLst>
          </p:cNvPr>
          <p:cNvSpPr txBox="1"/>
          <p:nvPr/>
        </p:nvSpPr>
        <p:spPr>
          <a:xfrm>
            <a:off x="1649905" y="423152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947EE43-F4F1-9793-0AA5-F9D45E4F2E76}"/>
                  </a:ext>
                </a:extLst>
              </p:cNvPr>
              <p:cNvSpPr txBox="1"/>
              <p:nvPr/>
            </p:nvSpPr>
            <p:spPr>
              <a:xfrm>
                <a:off x="449989" y="5380874"/>
                <a:ext cx="31137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947EE43-F4F1-9793-0AA5-F9D45E4F2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80874"/>
                <a:ext cx="3113786" cy="768490"/>
              </a:xfrm>
              <a:prstGeom prst="rect">
                <a:avLst/>
              </a:prstGeom>
              <a:blipFill>
                <a:blip r:embed="rId3"/>
                <a:stretch>
                  <a:fillRect l="-3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1F10BC6-988F-6AC5-6E56-13A00F278061}"/>
                  </a:ext>
                </a:extLst>
              </p:cNvPr>
              <p:cNvSpPr txBox="1"/>
              <p:nvPr/>
            </p:nvSpPr>
            <p:spPr>
              <a:xfrm>
                <a:off x="1649905" y="6055752"/>
                <a:ext cx="9897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1F10BC6-988F-6AC5-6E56-13A00F278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905" y="6055752"/>
                <a:ext cx="989711" cy="729565"/>
              </a:xfrm>
              <a:prstGeom prst="rect">
                <a:avLst/>
              </a:prstGeom>
              <a:blipFill>
                <a:blip r:embed="rId4"/>
                <a:stretch>
                  <a:fillRect l="-9877" r="-987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3" name="yt_shape_10453"/>
          <p:cNvSpPr txBox="1"/>
          <p:nvPr/>
        </p:nvSpPr>
        <p:spPr>
          <a:xfrm>
            <a:off x="540000" y="900000"/>
            <a:ext cx="773288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ABFCF4-A0E1-71DD-3ADB-A68D8B73A172}"/>
              </a:ext>
            </a:extLst>
          </p:cNvPr>
          <p:cNvSpPr txBox="1"/>
          <p:nvPr/>
        </p:nvSpPr>
        <p:spPr>
          <a:xfrm>
            <a:off x="449989" y="1328682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7C5EA1-4B56-ED36-9918-189E5E4AFD1E}"/>
              </a:ext>
            </a:extLst>
          </p:cNvPr>
          <p:cNvSpPr txBox="1"/>
          <p:nvPr/>
        </p:nvSpPr>
        <p:spPr>
          <a:xfrm>
            <a:off x="449989" y="1804170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E4D005-AE9D-B69E-8F0D-0FC534441324}"/>
              </a:ext>
            </a:extLst>
          </p:cNvPr>
          <p:cNvSpPr txBox="1"/>
          <p:nvPr/>
        </p:nvSpPr>
        <p:spPr>
          <a:xfrm>
            <a:off x="449989" y="2279658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D66376-BE89-C857-F9D4-6F906691AE93}"/>
              </a:ext>
            </a:extLst>
          </p:cNvPr>
          <p:cNvSpPr txBox="1"/>
          <p:nvPr/>
        </p:nvSpPr>
        <p:spPr>
          <a:xfrm>
            <a:off x="449989" y="2755146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1309</Words>
  <Application>Microsoft Office PowerPoint</Application>
  <PresentationFormat>宽屏</PresentationFormat>
  <Paragraphs>161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_⨹_1_08087</vt:lpstr>
      <vt:lpstr>_⨹_1_2cdd4</vt:lpstr>
      <vt:lpstr>_⨹_1_9a1d3</vt:lpstr>
      <vt:lpstr>_⨹_1_b4c37</vt:lpstr>
      <vt:lpstr>_⨹_1_cfea0</vt:lpstr>
      <vt:lpstr>_⨹_2_a99bd</vt:lpstr>
      <vt:lpstr>_⨹_2_acbcc,isEnd</vt:lpstr>
      <vt:lpstr>_⨹_2_f0bc3</vt:lpstr>
      <vt:lpstr>_⨹_4_9cd2a,isEnd</vt:lpstr>
      <vt:lpstr>_⨹_6_b71f5</vt:lpstr>
      <vt:lpstr>_⨹_6_d888c</vt:lpstr>
      <vt:lpstr>Finished</vt:lpstr>
      <vt:lpstr>W:3.755039,H:37.44,isEnd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2024-07-28T15:26:18Z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