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6" r:id="rId5"/>
    <p:sldId id="367" r:id="rId6"/>
    <p:sldId id="371" r:id="rId7"/>
    <p:sldId id="373" r:id="rId8"/>
    <p:sldId id="374" r:id="rId9"/>
    <p:sldId id="386" r:id="rId10"/>
    <p:sldId id="376" r:id="rId11"/>
    <p:sldId id="377" r:id="rId12"/>
    <p:sldId id="385" r:id="rId13"/>
    <p:sldId id="388" r:id="rId14"/>
    <p:sldId id="256" r:id="rId15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54" d="100"/>
          <a:sy n="54" d="100"/>
        </p:scale>
        <p:origin x="292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bin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64" name="yt_shape_14464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463" name="yt_image_14463">
            <a:extLst>
              <a:ext uri="">
                <a16:creationId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66" name="yt_shape_14466"/>
          <p:cNvSpPr txBox="1"/>
          <p:nvPr/>
        </p:nvSpPr>
        <p:spPr>
          <a:xfrm>
            <a:off x="540000" y="1603297"/>
            <a:ext cx="467435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生活中的阶梯计价问题</a:t>
            </a:r>
          </a:p>
        </p:txBody>
      </p:sp>
      <p:sp>
        <p:nvSpPr>
          <p:cNvPr id="14467" name="yt_shape_14467"/>
          <p:cNvSpPr txBox="1"/>
          <p:nvPr/>
        </p:nvSpPr>
        <p:spPr>
          <a:xfrm>
            <a:off x="540119" y="2102862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小明所在城市的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阶梯水价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收费办法是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每户用水不超过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每吨水费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5abce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超过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超过部分每吨加收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小明家今年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月份用水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共交水费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50bcf"/>
              </a:rPr>
              <a:t>根据题意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列出关于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的方程正确的是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468" name="yt_table_14468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5111902"/>
              </p:ext>
            </p:extLst>
          </p:nvPr>
        </p:nvGraphicFramePr>
        <p:xfrm>
          <a:off x="540056" y="3542428"/>
          <a:ext cx="4006850" cy="1901952"/>
        </p:xfrm>
        <a:graphic>
          <a:graphicData uri="http://schemas.openxmlformats.org/drawingml/2006/table">
            <a:tbl>
              <a:tblPr/>
              <a:tblGrid>
                <a:gridCol w="4006850">
                  <a:extLst>
                    <a:ext uri="{9D8B030D-6E8A-4147-A177-3AD203B41FA5}">
                      <a16:colId xmlns:a16="http://schemas.microsoft.com/office/drawing/2014/main" val="11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76"/>
                  </a:ext>
                </a:extLst>
              </a:tr>
            </a:tbl>
          </a:graphicData>
        </a:graphic>
      </p:graphicFrame>
      <p:pic>
        <p:nvPicPr>
          <p:cNvPr id="3" name="yt_shape_1722174160630">
            <a:extLst>
              <a:ext uri="{FF2B5EF4-FFF2-40B4-BE49-F238E27FC236}">
                <a16:creationId xmlns:a16="http://schemas.microsoft.com/office/drawing/2014/main" id="{7C5FA2E2-E98B-A68A-B095-EB1B42BED8E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002FC3B-052A-5E33-4D63-379B6F1EB385}"/>
              </a:ext>
            </a:extLst>
          </p:cNvPr>
          <p:cNvSpPr txBox="1"/>
          <p:nvPr/>
        </p:nvSpPr>
        <p:spPr>
          <a:xfrm>
            <a:off x="4642696" y="300703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07" name="yt_shape_14507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506" name="yt_image_14506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509" name="yt_shape_14509"/>
          <p:cNvSpPr txBox="1"/>
          <p:nvPr/>
        </p:nvSpPr>
        <p:spPr>
          <a:xfrm>
            <a:off x="540120" y="1597583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创新意识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用一根质地均匀的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367f2"/>
              </a:rPr>
              <a:t>的木杆和一些等重量的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小物体做下列实验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并记录每一次支点到木杆左右两边挂重物的距离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4510" name="yt_image_14510" title="H_111.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1579" y="2540538"/>
            <a:ext cx="2148840" cy="1417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yt_shape_14512"/>
          <p:cNvSpPr txBox="1"/>
          <p:nvPr/>
        </p:nvSpPr>
        <p:spPr>
          <a:xfrm>
            <a:off x="540119" y="4038461"/>
            <a:ext cx="11492915" cy="233256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在木杆中间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处拴绳作为支点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将木杆吊起来并使左右平衡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在木杆两端各悬挂一重物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看左右是否保持平衡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在木杆左端小物体下加挂一重物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然后把这两个重物一起向右移动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3_13d88"/>
              </a:rPr>
              <a:t>直至左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右平衡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在木杆左边继续加挂重物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并重复以上操作和记录如下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16" name="yt_shape_14516"/>
          <p:cNvSpPr txBox="1"/>
          <p:nvPr/>
        </p:nvSpPr>
        <p:spPr>
          <a:xfrm>
            <a:off x="540000" y="67094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aphicFrame>
        <p:nvGraphicFramePr>
          <p:cNvPr id="14517" name="yt_table_14517" title="H_305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2339752"/>
              </p:ext>
            </p:extLst>
          </p:nvPr>
        </p:nvGraphicFramePr>
        <p:xfrm>
          <a:off x="540000" y="1196752"/>
          <a:ext cx="11111997" cy="38770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1605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957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598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39577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_⨹_6_fba6b"/>
                        </a:rPr>
                        <a:t>木杆左边挂重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/>
                      </a:r>
                      <a:b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</a:b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物个数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_⨹_10_e58ca"/>
                        </a:rPr>
                        <a:t>支点到木杆左边挂重物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/>
                      </a:r>
                      <a:b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</a:b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的距离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_⨹_6_60f32"/>
                        </a:rPr>
                        <a:t>木杆右端挂重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/>
                      </a:r>
                      <a:b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</a:b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物个数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_⨹_10_22841"/>
                        </a:rPr>
                        <a:t>支点到木杆右端挂重物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/>
                      </a:r>
                      <a:b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</a:b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的距离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15cm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15cm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5cm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15cm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5cm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15cm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15cm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15cm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4519" name="yt_shape_14519"/>
          <p:cNvSpPr txBox="1"/>
          <p:nvPr/>
        </p:nvSpPr>
        <p:spPr>
          <a:xfrm>
            <a:off x="540119" y="534295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根据以上的实验记录数据规律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在右端重物个数不变的情况下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6a5e8,isEnd"/>
              </a:rPr>
              <a:t>若木杆左边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悬挂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个重物时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左边重物到支点距离为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794B5E3-2E03-C223-E684-BBE3E5256031}"/>
              </a:ext>
            </a:extLst>
          </p:cNvPr>
          <p:cNvSpPr txBox="1"/>
          <p:nvPr/>
        </p:nvSpPr>
        <p:spPr>
          <a:xfrm>
            <a:off x="6088908" y="5771635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520" name="yt_shape_14520"/>
              <p:cNvSpPr txBox="1"/>
              <p:nvPr/>
            </p:nvSpPr>
            <p:spPr>
              <a:xfrm>
                <a:off x="540120" y="900000"/>
                <a:ext cx="11492915" cy="159915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在木杆右端挂一重物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支点左边挂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个重物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并使左右平衡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b2a98,isEnd"/>
                  </a:rPr>
                  <a:t>设木杆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长为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l</a:t>
                </a:r>
                <a:r>
                  <a:rPr lang="zh-CN" altLang="zh-CN" sz="15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支点到木杆左边挂重物处的距离为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15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把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l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作为已知数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列出关于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7f736,isEnd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的一元一次方程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</a:t>
                </a:r>
                <a:r>
                  <a:rPr sz="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4520" name="yt_shape_145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900000"/>
                <a:ext cx="11492915" cy="1599156"/>
              </a:xfrm>
              <a:prstGeom prst="rect">
                <a:avLst/>
              </a:prstGeom>
              <a:blipFill>
                <a:blip r:embed="rId2"/>
                <a:stretch>
                  <a:fillRect l="-1645" t="-3435" b="-5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522" name="yt_image_14522" title="H_115.2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83469" y="2708920"/>
            <a:ext cx="3019352" cy="1806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489EC13-6F5F-3191-4382-B1F97728C1CB}"/>
                  </a:ext>
                </a:extLst>
              </p:cNvPr>
              <p:cNvSpPr txBox="1"/>
              <p:nvPr/>
            </p:nvSpPr>
            <p:spPr>
              <a:xfrm>
                <a:off x="3118697" y="1653483"/>
                <a:ext cx="1480249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nx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l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489EC13-6F5F-3191-4382-B1F97728C1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18697" y="1653483"/>
                <a:ext cx="1480249" cy="726326"/>
              </a:xfrm>
              <a:prstGeom prst="rect">
                <a:avLst/>
              </a:prstGeom>
              <a:blipFill>
                <a:blip r:embed="rId4"/>
                <a:stretch>
                  <a:fillRect l="-6612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70" name="yt_shape_14470"/>
          <p:cNvSpPr txBox="1"/>
          <p:nvPr/>
        </p:nvSpPr>
        <p:spPr>
          <a:xfrm>
            <a:off x="540121" y="900000"/>
            <a:ext cx="11100496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某地出租车的收费标准是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起步价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即行驶距离不超过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3km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都需付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79c18"/>
              </a:rPr>
              <a:t>元车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超过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3km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每增加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1km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收费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不足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1km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1km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04b5b"/>
              </a:rPr>
              <a:t>某人乘这种出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租车从甲地到乙地共支付车费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9_408ba"/>
              </a:rPr>
              <a:t>则此人从甲地到乙地经过的路程的最大值是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471" name="yt_table_1447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9121667"/>
              </p:ext>
            </p:extLst>
          </p:nvPr>
        </p:nvGraphicFramePr>
        <p:xfrm>
          <a:off x="540056" y="2819698"/>
          <a:ext cx="9201913" cy="475488"/>
        </p:xfrm>
        <a:graphic>
          <a:graphicData uri="http://schemas.openxmlformats.org/drawingml/2006/table">
            <a:tbl>
              <a:tblPr/>
              <a:tblGrid>
                <a:gridCol w="2648077">
                  <a:extLst>
                    <a:ext uri="{9D8B030D-6E8A-4147-A177-3AD203B41FA5}">
                      <a16:colId xmlns:a16="http://schemas.microsoft.com/office/drawing/2014/main" val="11001"/>
                    </a:ext>
                  </a:extLst>
                </a:gridCol>
                <a:gridCol w="2489518">
                  <a:extLst>
                    <a:ext uri="{9D8B030D-6E8A-4147-A177-3AD203B41FA5}">
                      <a16:colId xmlns:a16="http://schemas.microsoft.com/office/drawing/2014/main" val="11002"/>
                    </a:ext>
                  </a:extLst>
                </a:gridCol>
                <a:gridCol w="2489518">
                  <a:extLst>
                    <a:ext uri="{9D8B030D-6E8A-4147-A177-3AD203B41FA5}">
                      <a16:colId xmlns:a16="http://schemas.microsoft.com/office/drawing/2014/main" val="11003"/>
                    </a:ext>
                  </a:extLst>
                </a:gridCol>
                <a:gridCol w="1574800">
                  <a:extLst>
                    <a:ext uri="{9D8B030D-6E8A-4147-A177-3AD203B41FA5}">
                      <a16:colId xmlns:a16="http://schemas.microsoft.com/office/drawing/2014/main" val="11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11km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8km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7km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5km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77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919C3A5F-AD0E-20E8-569E-9A9C15049C7C}"/>
              </a:ext>
            </a:extLst>
          </p:cNvPr>
          <p:cNvSpPr txBox="1"/>
          <p:nvPr/>
        </p:nvSpPr>
        <p:spPr>
          <a:xfrm>
            <a:off x="1059709" y="227965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73" name="yt_shape_14473"/>
          <p:cNvSpPr txBox="1"/>
          <p:nvPr/>
        </p:nvSpPr>
        <p:spPr>
          <a:xfrm>
            <a:off x="540120" y="900000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参加保险公司的医疗保险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住院治疗的病人享受分段报销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dbce8"/>
              </a:rPr>
              <a:t>保险公司制定的报销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细则如下表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4474" name="yt_table_14474" title="H_223.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1300318"/>
              </p:ext>
            </p:extLst>
          </p:nvPr>
        </p:nvGraphicFramePr>
        <p:xfrm>
          <a:off x="540000" y="1995319"/>
          <a:ext cx="11111998" cy="283464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70186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933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住院医疗费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报销比例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（％）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不超过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元的部分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超过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元的部分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超过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3000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元的部分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4476" name="yt_shape_14476"/>
          <p:cNvSpPr txBox="1"/>
          <p:nvPr/>
        </p:nvSpPr>
        <p:spPr>
          <a:xfrm>
            <a:off x="540000" y="5099334"/>
            <a:ext cx="692497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某人住院花去医疗费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他可以报销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F36768E-32FB-2E90-6670-CB35625396DF}"/>
              </a:ext>
            </a:extLst>
          </p:cNvPr>
          <p:cNvSpPr txBox="1"/>
          <p:nvPr/>
        </p:nvSpPr>
        <p:spPr>
          <a:xfrm>
            <a:off x="6088789" y="5052528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77" name="yt_shape_14477"/>
          <p:cNvSpPr txBox="1"/>
          <p:nvPr/>
        </p:nvSpPr>
        <p:spPr>
          <a:xfrm>
            <a:off x="540119" y="900000"/>
            <a:ext cx="11172505" cy="329282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25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某地居民生活用电基本价格为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度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规定每月基本用电量为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5f3da,isEnd"/>
              </a:rPr>
              <a:t>超过部分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电量的每度电价比基本用电量的每度电价增加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收费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某用户在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月份用电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e5ac2,isEnd"/>
              </a:rPr>
              <a:t>100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共交电费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algn="just" eaLnBrk="1" latinLnBrk="0" hangingPunct="0">
              <a:lnSpc>
                <a:spcPct val="125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张家界市中考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为增强市民的节水意识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某市对居民用水实行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阶梯收费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30a0e,isEnd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规定每户每月不超过月用水标准量部分的水价为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241a5,isEnd"/>
              </a:rPr>
              <a:t>超过月用水标准量部分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的水价为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该市小明家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月份用水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交水费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aeac7,isEnd"/>
              </a:rPr>
              <a:t>该市规定的每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户月用水标准量是多少吨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？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D67FE70-F404-8B17-8148-BD7201B3F7A1}"/>
              </a:ext>
            </a:extLst>
          </p:cNvPr>
          <p:cNvSpPr txBox="1"/>
          <p:nvPr/>
        </p:nvSpPr>
        <p:spPr>
          <a:xfrm>
            <a:off x="4355358" y="172177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5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yt_shape_14479"/>
          <p:cNvSpPr txBox="1"/>
          <p:nvPr/>
        </p:nvSpPr>
        <p:spPr>
          <a:xfrm>
            <a:off x="540000" y="4022093"/>
            <a:ext cx="7006726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5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5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所以小明家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月份用水量已超标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5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设该市规定的每户月用水标准量为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吨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5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则小明家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月份用水量的超标部分为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吨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5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依题意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5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该市规定的每户月用水标准量为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2F88E63-3876-6CB2-79F2-0422E5F8D492}"/>
              </a:ext>
            </a:extLst>
          </p:cNvPr>
          <p:cNvSpPr txBox="1"/>
          <p:nvPr/>
        </p:nvSpPr>
        <p:spPr>
          <a:xfrm>
            <a:off x="449989" y="3975287"/>
            <a:ext cx="3990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5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1180C2B-C6E7-C0BE-E8F0-965E82912A01}"/>
              </a:ext>
            </a:extLst>
          </p:cNvPr>
          <p:cNvSpPr txBox="1"/>
          <p:nvPr/>
        </p:nvSpPr>
        <p:spPr>
          <a:xfrm>
            <a:off x="449989" y="4450775"/>
            <a:ext cx="444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5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所以小明家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月份用水量已超标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F4FA4A8-DED0-8FE9-9036-0995B5D54160}"/>
              </a:ext>
            </a:extLst>
          </p:cNvPr>
          <p:cNvSpPr txBox="1"/>
          <p:nvPr/>
        </p:nvSpPr>
        <p:spPr>
          <a:xfrm>
            <a:off x="449989" y="4926263"/>
            <a:ext cx="5591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5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设该市规定的每户月用水标准量为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吨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E869E78-A5CC-5596-A28B-115C2D2DD522}"/>
              </a:ext>
            </a:extLst>
          </p:cNvPr>
          <p:cNvSpPr txBox="1"/>
          <p:nvPr/>
        </p:nvSpPr>
        <p:spPr>
          <a:xfrm>
            <a:off x="449989" y="5401751"/>
            <a:ext cx="6963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5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则小明家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月份用水量的超标部分为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吨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CD388D7-2418-997C-2C6E-215F4B2C3244}"/>
              </a:ext>
            </a:extLst>
          </p:cNvPr>
          <p:cNvSpPr txBox="1"/>
          <p:nvPr/>
        </p:nvSpPr>
        <p:spPr>
          <a:xfrm>
            <a:off x="449989" y="5877239"/>
            <a:ext cx="7119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5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依题意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3445443-27E6-9F0D-7241-AC7C79D16E09}"/>
              </a:ext>
            </a:extLst>
          </p:cNvPr>
          <p:cNvSpPr txBox="1"/>
          <p:nvPr/>
        </p:nvSpPr>
        <p:spPr>
          <a:xfrm>
            <a:off x="449989" y="6352727"/>
            <a:ext cx="581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5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该市规定的每户月用水标准量为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81" name="yt_shape_14481"/>
          <p:cNvSpPr txBox="1"/>
          <p:nvPr/>
        </p:nvSpPr>
        <p:spPr>
          <a:xfrm>
            <a:off x="540000" y="900000"/>
            <a:ext cx="375102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木杆挂重物问题</a:t>
            </a:r>
          </a:p>
        </p:txBody>
      </p:sp>
      <p:sp>
        <p:nvSpPr>
          <p:cNvPr id="14482" name="yt_shape_14482"/>
          <p:cNvSpPr txBox="1"/>
          <p:nvPr/>
        </p:nvSpPr>
        <p:spPr>
          <a:xfrm>
            <a:off x="540119" y="1399565"/>
            <a:ext cx="1110983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跨学科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在数学活动课上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2_68c2a"/>
              </a:rPr>
              <a:t>兴趣小组的同学用一根质地均匀的轻质木杆和若干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个钩码做实验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在轻质木杆中点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处用一根细线悬挂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左端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处挂一重物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2f2d7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右端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处挂钩码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每个钩码质量是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5_f2929"/>
              </a:rPr>
              <a:t>个钩码可使轻质木杆在水平位置平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设重物的质量为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作为已知数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根据题意可得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484" name="yt_table_14484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2252712"/>
              </p:ext>
            </p:extLst>
          </p:nvPr>
        </p:nvGraphicFramePr>
        <p:xfrm>
          <a:off x="540056" y="3319263"/>
          <a:ext cx="5235893" cy="950976"/>
        </p:xfrm>
        <a:graphic>
          <a:graphicData uri="http://schemas.openxmlformats.org/drawingml/2006/table">
            <a:tbl>
              <a:tblPr/>
              <a:tblGrid>
                <a:gridCol w="2940368">
                  <a:extLst>
                    <a:ext uri="{9D8B030D-6E8A-4147-A177-3AD203B41FA5}">
                      <a16:colId xmlns:a16="http://schemas.microsoft.com/office/drawing/2014/main" val="11005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0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79"/>
                  </a:ext>
                </a:extLst>
              </a:tr>
            </a:tbl>
          </a:graphicData>
        </a:graphic>
      </p:graphicFrame>
      <p:pic>
        <p:nvPicPr>
          <p:cNvPr id="14483" name="yt_image_14483_skip" title="H_105.39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37203" y="3409085"/>
            <a:ext cx="2139888" cy="1338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2174160713">
            <a:extLst>
              <a:ext uri="{FF2B5EF4-FFF2-40B4-BE49-F238E27FC236}">
                <a16:creationId xmlns:a16="http://schemas.microsoft.com/office/drawing/2014/main" id="{21763988-2881-21D0-B500-1D34A0223A7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88496B3-7AC4-B320-8E92-2F8F59B2ABB3}"/>
              </a:ext>
            </a:extLst>
          </p:cNvPr>
          <p:cNvSpPr txBox="1"/>
          <p:nvPr/>
        </p:nvSpPr>
        <p:spPr>
          <a:xfrm>
            <a:off x="8921007" y="277922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486" name="yt_shape_14486"/>
              <p:cNvSpPr txBox="1"/>
              <p:nvPr/>
            </p:nvSpPr>
            <p:spPr>
              <a:xfrm>
                <a:off x="540120" y="900000"/>
                <a:ext cx="11492915" cy="159915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个重量一样的重物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个挂在木杆的右端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个挂在木杆的左边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4e027,isEnd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并使左右平衡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设木杆长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15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支点在木杆的中点处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2_2952d,isEnd"/>
                  </a:rPr>
                  <a:t>支点到木杆左边挂重物处的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距离为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15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把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作为已知数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列出关于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的一元一次方程为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</a:t>
                </a:r>
                <a:r>
                  <a:rPr sz="1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486" name="yt_shape_1448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900000"/>
                <a:ext cx="11492915" cy="1599156"/>
              </a:xfrm>
              <a:prstGeom prst="rect">
                <a:avLst/>
              </a:prstGeom>
              <a:blipFill>
                <a:blip r:embed="rId2"/>
                <a:stretch>
                  <a:fillRect l="-1645" t="-3435" b="-5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488" name="yt_image_14488" title="H_58.68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83832" y="2780928"/>
            <a:ext cx="2783727" cy="870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9CCD2BA-7658-A7EF-FDF7-38627A8CEF41}"/>
                  </a:ext>
                </a:extLst>
              </p:cNvPr>
              <p:cNvSpPr txBox="1"/>
              <p:nvPr/>
            </p:nvSpPr>
            <p:spPr>
              <a:xfrm>
                <a:off x="8844808" y="1628800"/>
                <a:ext cx="2053336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9CCD2BA-7658-A7EF-FDF7-38627A8CEF4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44808" y="1628800"/>
                <a:ext cx="2053336" cy="726326"/>
              </a:xfrm>
              <a:prstGeom prst="rect">
                <a:avLst/>
              </a:prstGeom>
              <a:blipFill>
                <a:blip r:embed="rId4"/>
                <a:stretch>
                  <a:fillRect l="-4748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91" name="yt_shape_14491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490" name="yt_image_14490" title="H_50.49">
            <a:extLst>
              <a:ext uri="">
                <a16:creationId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93" name="yt_shape_14493"/>
          <p:cNvSpPr txBox="1"/>
          <p:nvPr/>
        </p:nvSpPr>
        <p:spPr>
          <a:xfrm>
            <a:off x="540119" y="1591869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为体现党和政府对农民健康的关心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解决农民看病难问题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某县于今年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5c753"/>
              </a:rPr>
              <a:t>日开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始全面实行新型农村合作医疗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对住院农民的医疗费实行分段报销制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57631"/>
              </a:rPr>
              <a:t>下面是该县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医疗机构住院病人累计分段报销表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4494" name="yt_table_14494" title="H_267.8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4540159"/>
              </p:ext>
            </p:extLst>
          </p:nvPr>
        </p:nvGraphicFramePr>
        <p:xfrm>
          <a:off x="540000" y="3167320"/>
          <a:ext cx="11111999" cy="340156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8962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157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医疗费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报销比例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（％）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元以下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含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不含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至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元部分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不含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至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5000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元部分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5000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不含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至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10000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元部分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10000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元以上部分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96" name="yt_shape_14496"/>
          <p:cNvSpPr txBox="1"/>
          <p:nvPr/>
        </p:nvSpPr>
        <p:spPr>
          <a:xfrm>
            <a:off x="540119" y="900000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某住院病人花去医疗费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报销金额为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％＝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d3f75,isEnd"/>
              </a:rPr>
              <a:t>220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,isEnd"/>
              </a:rPr>
              <a:t>]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农民刘老汉在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月份因脑中风住院花去医疗费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2200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他可以报销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</a:t>
            </a:r>
            <a:r>
              <a:rPr sz="9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sng" spc="15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7.505039,H:37.44"/>
              </a:rPr>
              <a:t/>
            </a:r>
            <a:br>
              <a:rPr lang="zh-CN" altLang="zh-CN" sz="2400" b="0" i="0" u="sng" spc="15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7.505039,H:37.44"/>
              </a:rPr>
            </a:b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刘老汉在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月份因脑中风复发再次住院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这次报销医疗费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4790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d5bf6,isEnd"/>
              </a:rPr>
              <a:t>刘老汉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这次住院花去医疗费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1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5CFB8B2-7E39-9AA9-4CE7-48F9B18068E7}"/>
              </a:ext>
            </a:extLst>
          </p:cNvPr>
          <p:cNvSpPr txBox="1"/>
          <p:nvPr/>
        </p:nvSpPr>
        <p:spPr>
          <a:xfrm>
            <a:off x="10892682" y="1268760"/>
            <a:ext cx="11135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620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  <a:sym typeface="_⨹_1_084b9"/>
              </a:rPr>
              <a:t>　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D3B3F07-D02F-B8CF-C118-A5DBE676B00F}"/>
              </a:ext>
            </a:extLst>
          </p:cNvPr>
          <p:cNvSpPr txBox="1"/>
          <p:nvPr/>
        </p:nvSpPr>
        <p:spPr>
          <a:xfrm>
            <a:off x="3498108" y="2695224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12645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99" name="yt_shape_14499"/>
          <p:cNvSpPr txBox="1"/>
          <p:nvPr/>
        </p:nvSpPr>
        <p:spPr>
          <a:xfrm>
            <a:off x="540120" y="900198"/>
            <a:ext cx="11111999" cy="84401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电动出租车以绿色环保受到市民的广泛欢迎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给市民的生活带来了很大方便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24d22"/>
              </a:rPr>
              <a:t>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表是行驶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千米以内普通燃油出租车和纯电动出租车的运营价格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4500" name="yt_table_14500" title="H_125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1677538"/>
              </p:ext>
            </p:extLst>
          </p:nvPr>
        </p:nvGraphicFramePr>
        <p:xfrm>
          <a:off x="540000" y="1795013"/>
          <a:ext cx="11111998" cy="15910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3416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471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359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9872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23318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车型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起步千米数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起步价格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超出起步千米数后的单价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3318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普通燃油型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千米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3318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纯电动型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千米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4502" name="yt_shape_14502"/>
          <p:cNvSpPr txBox="1"/>
          <p:nvPr/>
        </p:nvSpPr>
        <p:spPr>
          <a:xfrm>
            <a:off x="540119" y="3436869"/>
            <a:ext cx="11492915" cy="306000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老张每天从家去单位打出租车上班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路程在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千米以内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5d564"/>
              </a:rPr>
              <a:t>结果发现正常情况下乘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坐纯电动出租车比燃油出租车平均每千米节省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7293c"/>
              </a:rPr>
              <a:t>老张家到单位的路程是多少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设老张家到单位的路程是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千米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依题意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老张家到单位的路程是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千米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4DF17D1-4B7C-559D-BAFB-C9AA020CEBAC}"/>
              </a:ext>
            </a:extLst>
          </p:cNvPr>
          <p:cNvSpPr txBox="1"/>
          <p:nvPr/>
        </p:nvSpPr>
        <p:spPr>
          <a:xfrm>
            <a:off x="450108" y="4706799"/>
            <a:ext cx="6811073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设老张家到单位的路程是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千米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依题意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58FAFD6-1F4E-EC6B-B735-B6BA1663B118}"/>
              </a:ext>
            </a:extLst>
          </p:cNvPr>
          <p:cNvSpPr txBox="1"/>
          <p:nvPr/>
        </p:nvSpPr>
        <p:spPr>
          <a:xfrm>
            <a:off x="450108" y="5145711"/>
            <a:ext cx="5899848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F364284-0E12-13AC-8DCF-D1B0D63AFD82}"/>
              </a:ext>
            </a:extLst>
          </p:cNvPr>
          <p:cNvSpPr txBox="1"/>
          <p:nvPr/>
        </p:nvSpPr>
        <p:spPr>
          <a:xfrm>
            <a:off x="450108" y="5584623"/>
            <a:ext cx="1934274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DAE815A-98B3-7EBA-3C48-AA3C27B2B367}"/>
              </a:ext>
            </a:extLst>
          </p:cNvPr>
          <p:cNvSpPr txBox="1"/>
          <p:nvPr/>
        </p:nvSpPr>
        <p:spPr>
          <a:xfrm>
            <a:off x="450108" y="6023535"/>
            <a:ext cx="5056886" cy="490551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老张家到单位的路程是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千米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1039</Words>
  <Application>Microsoft Office PowerPoint</Application>
  <PresentationFormat>宽屏</PresentationFormat>
  <Paragraphs>131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61" baseType="lpstr">
      <vt:lpstr>,isEnd</vt:lpstr>
      <vt:lpstr>_⨹_1_084b9</vt:lpstr>
      <vt:lpstr>_⨹_1_24d22</vt:lpstr>
      <vt:lpstr>_⨹_1_2f2d7</vt:lpstr>
      <vt:lpstr>_⨹_1_30a0e,isEnd</vt:lpstr>
      <vt:lpstr>_⨹_1_4e027,isEnd</vt:lpstr>
      <vt:lpstr>_⨹_1_5abce</vt:lpstr>
      <vt:lpstr>_⨹_1_7f736,isEnd</vt:lpstr>
      <vt:lpstr>_⨹_10_22841</vt:lpstr>
      <vt:lpstr>_⨹_10_241a5,isEnd</vt:lpstr>
      <vt:lpstr>_⨹_10_367f2</vt:lpstr>
      <vt:lpstr>_⨹_10_5d564</vt:lpstr>
      <vt:lpstr>_⨹_10_e58ca</vt:lpstr>
      <vt:lpstr>_⨹_12_2952d,isEnd</vt:lpstr>
      <vt:lpstr>_⨹_12_7293c</vt:lpstr>
      <vt:lpstr>_⨹_15_f2929</vt:lpstr>
      <vt:lpstr>_⨹_19_408ba</vt:lpstr>
      <vt:lpstr>_⨹_2_5c753</vt:lpstr>
      <vt:lpstr>_⨹_2_79c18</vt:lpstr>
      <vt:lpstr>_⨹_22_68c2a</vt:lpstr>
      <vt:lpstr>_⨹_3_13d88</vt:lpstr>
      <vt:lpstr>_⨹_3_b2a98,isEnd</vt:lpstr>
      <vt:lpstr>_⨹_3_d3f75,isEnd</vt:lpstr>
      <vt:lpstr>_⨹_3_d5bf6,isEnd</vt:lpstr>
      <vt:lpstr>_⨹_3_e5ac2,isEnd</vt:lpstr>
      <vt:lpstr>_⨹_4_50bcf</vt:lpstr>
      <vt:lpstr>_⨹_4_5f3da,isEnd</vt:lpstr>
      <vt:lpstr>_⨹_5_57631</vt:lpstr>
      <vt:lpstr>_⨹_5_6a5e8,isEnd</vt:lpstr>
      <vt:lpstr>_⨹_6_04b5b</vt:lpstr>
      <vt:lpstr>_⨹_6_60f32</vt:lpstr>
      <vt:lpstr>_⨹_6_aeac7,isEnd</vt:lpstr>
      <vt:lpstr>_⨹_6_fba6b</vt:lpstr>
      <vt:lpstr>_⨹_9_dbce8</vt:lpstr>
      <vt:lpstr>Finished</vt:lpstr>
      <vt:lpstr>W:7.505039,H:37.44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11</cp:revision>
  <dcterms:created xsi:type="dcterms:W3CDTF">2024-07-28T13:31:34Z</dcterms:created>
  <dcterms:modified xsi:type="dcterms:W3CDTF">2024-07-29T02:37:32Z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