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1" r:id="rId5"/>
    <p:sldId id="374" r:id="rId6"/>
    <p:sldId id="375" r:id="rId7"/>
    <p:sldId id="376" r:id="rId8"/>
    <p:sldId id="378" r:id="rId9"/>
    <p:sldId id="380" r:id="rId10"/>
    <p:sldId id="383" r:id="rId11"/>
    <p:sldId id="386" r:id="rId12"/>
    <p:sldId id="388" r:id="rId13"/>
    <p:sldId id="389" r:id="rId14"/>
    <p:sldId id="390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116" y="-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8" name="yt_shape_10078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77" name="yt_image_10077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80" name="yt_shape_10080"/>
          <p:cNvSpPr txBox="1"/>
          <p:nvPr/>
        </p:nvSpPr>
        <p:spPr>
          <a:xfrm>
            <a:off x="540119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负整数统称为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负分数统称为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f8dd,isEnd"/>
              </a:rPr>
              <a:t>整数和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分数统称为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有理数可按正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负性质分类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也可按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分数分类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D2E868C-1167-10FB-F3DF-91D8AE82C637}"/>
              </a:ext>
            </a:extLst>
          </p:cNvPr>
          <p:cNvSpPr txBox="1"/>
          <p:nvPr/>
        </p:nvSpPr>
        <p:spPr>
          <a:xfrm>
            <a:off x="46411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FCE9FF-87DF-2CF6-9EDA-DDEB5E7874BE}"/>
              </a:ext>
            </a:extLst>
          </p:cNvPr>
          <p:cNvSpPr txBox="1"/>
          <p:nvPr/>
        </p:nvSpPr>
        <p:spPr>
          <a:xfrm>
            <a:off x="9213107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C3E92B-18A1-D9AA-30E0-F9ABB4D898CD}"/>
              </a:ext>
            </a:extLst>
          </p:cNvPr>
          <p:cNvSpPr txBox="1"/>
          <p:nvPr/>
        </p:nvSpPr>
        <p:spPr>
          <a:xfrm>
            <a:off x="2278908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有理数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2F89A6-8AA0-FE5C-863D-BFC3E684099F}"/>
              </a:ext>
            </a:extLst>
          </p:cNvPr>
          <p:cNvSpPr txBox="1"/>
          <p:nvPr/>
        </p:nvSpPr>
        <p:spPr>
          <a:xfrm>
            <a:off x="6012708" y="250175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42" name="yt_shape_10142"/>
              <p:cNvSpPr txBox="1"/>
              <p:nvPr/>
            </p:nvSpPr>
            <p:spPr>
              <a:xfrm>
                <a:off x="540000" y="1734965"/>
                <a:ext cx="6761466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142" name="yt_shape_101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34965"/>
                <a:ext cx="6761466" cy="641201"/>
              </a:xfrm>
              <a:prstGeom prst="rect">
                <a:avLst/>
              </a:prstGeom>
              <a:blipFill>
                <a:blip r:embed="rId2"/>
                <a:stretch>
                  <a:fillRect l="-2795" r="-171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44" name="yt_image_10144" title="H_152.9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3881" y="2564904"/>
            <a:ext cx="3364236" cy="194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6" name="yt_image_10146" title="H_152.9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881" y="4709585"/>
            <a:ext cx="3364236" cy="194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2D76E17-2E02-E7FD-05E9-C89E231D9570}"/>
              </a:ext>
            </a:extLst>
          </p:cNvPr>
          <p:cNvSpPr/>
          <p:nvPr/>
        </p:nvSpPr>
        <p:spPr>
          <a:xfrm>
            <a:off x="4832359" y="2931414"/>
            <a:ext cx="84790" cy="150433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72FD6D1-D369-ECCD-C3CD-5E82249934C9}"/>
              </a:ext>
            </a:extLst>
          </p:cNvPr>
          <p:cNvSpPr/>
          <p:nvPr/>
        </p:nvSpPr>
        <p:spPr>
          <a:xfrm>
            <a:off x="4629958" y="3109199"/>
            <a:ext cx="341894" cy="24616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5CFDA6E-92FF-9DCE-06F0-D051E7E384C0}"/>
              </a:ext>
            </a:extLst>
          </p:cNvPr>
          <p:cNvSpPr/>
          <p:nvPr/>
        </p:nvSpPr>
        <p:spPr>
          <a:xfrm>
            <a:off x="4727848" y="3092786"/>
            <a:ext cx="449141" cy="117613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F9C6984-8CE7-DA79-1E9A-DF8472694F47}"/>
              </a:ext>
            </a:extLst>
          </p:cNvPr>
          <p:cNvSpPr/>
          <p:nvPr/>
        </p:nvSpPr>
        <p:spPr>
          <a:xfrm>
            <a:off x="5168783" y="3032615"/>
            <a:ext cx="278985" cy="153168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10326D7-CB98-58D0-5B4C-1E745BB84D74}"/>
              </a:ext>
            </a:extLst>
          </p:cNvPr>
          <p:cNvSpPr/>
          <p:nvPr/>
        </p:nvSpPr>
        <p:spPr>
          <a:xfrm>
            <a:off x="5669316" y="3035350"/>
            <a:ext cx="320012" cy="1750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4C65DD1-E0BE-0DF5-284C-24E9AB24C8AA}"/>
              </a:ext>
            </a:extLst>
          </p:cNvPr>
          <p:cNvSpPr/>
          <p:nvPr/>
        </p:nvSpPr>
        <p:spPr>
          <a:xfrm>
            <a:off x="6019415" y="3038085"/>
            <a:ext cx="462241" cy="150433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04F0F86-6F97-41B8-D0FF-6E61CC276C90}"/>
              </a:ext>
            </a:extLst>
          </p:cNvPr>
          <p:cNvSpPr/>
          <p:nvPr/>
        </p:nvSpPr>
        <p:spPr>
          <a:xfrm>
            <a:off x="6684056" y="3035350"/>
            <a:ext cx="191461" cy="155904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2F4B5CC-820F-306F-E067-787F192CEC90}"/>
              </a:ext>
            </a:extLst>
          </p:cNvPr>
          <p:cNvSpPr/>
          <p:nvPr/>
        </p:nvSpPr>
        <p:spPr>
          <a:xfrm>
            <a:off x="7009540" y="3032615"/>
            <a:ext cx="462240" cy="153168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B127BA0-A51C-2A18-74A7-DD2B8147BFA8}"/>
              </a:ext>
            </a:extLst>
          </p:cNvPr>
          <p:cNvSpPr/>
          <p:nvPr/>
        </p:nvSpPr>
        <p:spPr>
          <a:xfrm>
            <a:off x="4985527" y="3152961"/>
            <a:ext cx="57439" cy="60174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EA73E6-756E-0547-CEE1-92A774307631}"/>
              </a:ext>
            </a:extLst>
          </p:cNvPr>
          <p:cNvSpPr/>
          <p:nvPr/>
        </p:nvSpPr>
        <p:spPr>
          <a:xfrm>
            <a:off x="4818683" y="3166637"/>
            <a:ext cx="106671" cy="150434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EB96AAB-C4BE-D2F6-486F-A87CC9596729}"/>
              </a:ext>
            </a:extLst>
          </p:cNvPr>
          <p:cNvSpPr/>
          <p:nvPr/>
        </p:nvSpPr>
        <p:spPr>
          <a:xfrm>
            <a:off x="5803338" y="4279844"/>
            <a:ext cx="142228" cy="205136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AB23E7E-11E4-14E8-AF86-313B265A4CD1}"/>
              </a:ext>
            </a:extLst>
          </p:cNvPr>
          <p:cNvSpPr/>
          <p:nvPr/>
        </p:nvSpPr>
        <p:spPr>
          <a:xfrm>
            <a:off x="6000269" y="4279844"/>
            <a:ext cx="207871" cy="194196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DC18188-90CE-A702-F24A-E53D6BC0C796}"/>
              </a:ext>
            </a:extLst>
          </p:cNvPr>
          <p:cNvSpPr/>
          <p:nvPr/>
        </p:nvSpPr>
        <p:spPr>
          <a:xfrm>
            <a:off x="6202670" y="4285314"/>
            <a:ext cx="221547" cy="18052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D35C7A6-5286-78D1-9503-F0466B052410}"/>
              </a:ext>
            </a:extLst>
          </p:cNvPr>
          <p:cNvSpPr/>
          <p:nvPr/>
        </p:nvSpPr>
        <p:spPr>
          <a:xfrm>
            <a:off x="7365110" y="5013176"/>
            <a:ext cx="257103" cy="224294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E182318-5835-B6C7-497A-0DCBFE6B5652}"/>
              </a:ext>
            </a:extLst>
          </p:cNvPr>
          <p:cNvSpPr/>
          <p:nvPr/>
        </p:nvSpPr>
        <p:spPr>
          <a:xfrm>
            <a:off x="4558844" y="5177296"/>
            <a:ext cx="309072" cy="177784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6721E1D-3C18-51D9-794A-C8EA71984C40}"/>
              </a:ext>
            </a:extLst>
          </p:cNvPr>
          <p:cNvSpPr/>
          <p:nvPr/>
        </p:nvSpPr>
        <p:spPr>
          <a:xfrm>
            <a:off x="4914414" y="5180031"/>
            <a:ext cx="675582" cy="17231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A833DDE-81ED-5B1F-4602-A3436AFA37C2}"/>
              </a:ext>
            </a:extLst>
          </p:cNvPr>
          <p:cNvSpPr/>
          <p:nvPr/>
        </p:nvSpPr>
        <p:spPr>
          <a:xfrm>
            <a:off x="5890863" y="5180031"/>
            <a:ext cx="464975" cy="15316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CF410E0-4617-A6CD-831A-53B12BCED230}"/>
              </a:ext>
            </a:extLst>
          </p:cNvPr>
          <p:cNvSpPr/>
          <p:nvPr/>
        </p:nvSpPr>
        <p:spPr>
          <a:xfrm>
            <a:off x="6730554" y="5180031"/>
            <a:ext cx="500533" cy="155904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853BBCB-4C8D-0A50-3EF9-F8977BB237EC}"/>
              </a:ext>
            </a:extLst>
          </p:cNvPr>
          <p:cNvSpPr/>
          <p:nvPr/>
        </p:nvSpPr>
        <p:spPr>
          <a:xfrm>
            <a:off x="7370580" y="5111329"/>
            <a:ext cx="270780" cy="21913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E677E89-4993-F553-BC7A-43914D7268D0}"/>
              </a:ext>
            </a:extLst>
          </p:cNvPr>
          <p:cNvSpPr/>
          <p:nvPr/>
        </p:nvSpPr>
        <p:spPr>
          <a:xfrm>
            <a:off x="7526483" y="5262085"/>
            <a:ext cx="120347" cy="21882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5296DAB-DDCF-D7CF-25C9-74E6B0322461}"/>
              </a:ext>
            </a:extLst>
          </p:cNvPr>
          <p:cNvSpPr/>
          <p:nvPr/>
        </p:nvSpPr>
        <p:spPr>
          <a:xfrm>
            <a:off x="7521013" y="5314053"/>
            <a:ext cx="120347" cy="150434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82A4CC9-E18B-EC67-EB91-3DA24922DA7B}"/>
              </a:ext>
            </a:extLst>
          </p:cNvPr>
          <p:cNvSpPr/>
          <p:nvPr/>
        </p:nvSpPr>
        <p:spPr>
          <a:xfrm>
            <a:off x="5781457" y="6454611"/>
            <a:ext cx="199666" cy="142228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3E887A7-40F5-1E0A-F7DE-34875EA4E4DA}"/>
              </a:ext>
            </a:extLst>
          </p:cNvPr>
          <p:cNvSpPr/>
          <p:nvPr/>
        </p:nvSpPr>
        <p:spPr>
          <a:xfrm>
            <a:off x="6000269" y="6424524"/>
            <a:ext cx="207871" cy="194196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5A71EA31-DDF8-5C67-6B3D-084B207B12AD}"/>
              </a:ext>
            </a:extLst>
          </p:cNvPr>
          <p:cNvSpPr/>
          <p:nvPr/>
        </p:nvSpPr>
        <p:spPr>
          <a:xfrm>
            <a:off x="6202670" y="6429995"/>
            <a:ext cx="221547" cy="18052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36306" y="836712"/>
            <a:ext cx="1110431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8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将下面一组数填入相应的圈内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4_6b6b3,isEnd"/>
              </a:rPr>
              <a:t>并写出圆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圈重叠部分集合名称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48" name="yt_shape_10148"/>
              <p:cNvSpPr txBox="1"/>
              <p:nvPr/>
            </p:nvSpPr>
            <p:spPr>
              <a:xfrm>
                <a:off x="540119" y="900000"/>
                <a:ext cx="11492915" cy="48722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在七年级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班举行的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数学晚会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eda37"/>
                  </a:rPr>
                  <a:t>五名同学的手上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各拿着一张卡片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卡片上分别写着下列各数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12e4e"/>
                  </a:rPr>
                  <a:t>主持人按照卡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片上的数的特征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将这五名同学分成两组或者三组来表演节目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每组人数不限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1cf2"/>
                  </a:rPr>
                  <a:t>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名同学只能参加一组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如果让你来分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那么你会如何分组呢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分组方法一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分组方法二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负数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答案不唯一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48" name="yt_shape_10148" descr="{&quot;rangeId&quot;:21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72231"/>
              </a:xfrm>
              <a:prstGeom prst="rect">
                <a:avLst/>
              </a:prstGeom>
              <a:blipFill>
                <a:blip r:embed="rId2"/>
                <a:stretch>
                  <a:fillRect l="-1645" t="-1126" b="-23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2BF65B7-EF89-C522-F78C-342368D3C4CA}"/>
              </a:ext>
            </a:extLst>
          </p:cNvPr>
          <p:cNvSpPr txBox="1"/>
          <p:nvPr/>
        </p:nvSpPr>
        <p:spPr>
          <a:xfrm>
            <a:off x="450108" y="295409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分组方法一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70C7CC7-0DDC-AA2C-6153-AE635F9EEE9B}"/>
                  </a:ext>
                </a:extLst>
              </p:cNvPr>
              <p:cNvSpPr txBox="1"/>
              <p:nvPr/>
            </p:nvSpPr>
            <p:spPr>
              <a:xfrm>
                <a:off x="450108" y="3429580"/>
                <a:ext cx="550456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整数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hasSerialNum': 1, 'pageBreak': True}">
                <a:extLst>
                  <a:ext uri="{FF2B5EF4-FFF2-40B4-BE49-F238E27FC236}">
                    <a16:creationId xmlns:a16="http://schemas.microsoft.com/office/drawing/2014/main" id="{370C7CC7-0DDC-AA2C-6153-AE635F9EEE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29580"/>
                <a:ext cx="5504561" cy="768045"/>
              </a:xfrm>
              <a:prstGeom prst="rect">
                <a:avLst/>
              </a:prstGeom>
              <a:blipFill>
                <a:blip r:embed="rId3"/>
                <a:stretch>
                  <a:fillRect l="-1772" r="-166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521F4BD-40D3-C7F6-D339-9495DAEE46F6}"/>
              </a:ext>
            </a:extLst>
          </p:cNvPr>
          <p:cNvSpPr txBox="1"/>
          <p:nvPr/>
        </p:nvSpPr>
        <p:spPr>
          <a:xfrm>
            <a:off x="450108" y="4104013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分组方法二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22B5E85-C243-F488-287E-2EC6E9F203C3}"/>
                  </a:ext>
                </a:extLst>
              </p:cNvPr>
              <p:cNvSpPr txBox="1"/>
              <p:nvPr/>
            </p:nvSpPr>
            <p:spPr>
              <a:xfrm>
                <a:off x="450108" y="4579501"/>
                <a:ext cx="580936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正数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负数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1, 'hasSerialNum': 1, 'pageBreak': True}">
                <a:extLst>
                  <a:ext uri="{FF2B5EF4-FFF2-40B4-BE49-F238E27FC236}">
                    <a16:creationId xmlns:a16="http://schemas.microsoft.com/office/drawing/2014/main" id="{122B5E85-C243-F488-287E-2EC6E9F203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79501"/>
                <a:ext cx="5809361" cy="768046"/>
              </a:xfrm>
              <a:prstGeom prst="rect">
                <a:avLst/>
              </a:prstGeom>
              <a:blipFill>
                <a:blip r:embed="rId4"/>
                <a:stretch>
                  <a:fillRect l="-1679" r="-157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F3BAA57-B54B-2FED-8739-E54D01F15E14}"/>
              </a:ext>
            </a:extLst>
          </p:cNvPr>
          <p:cNvSpPr txBox="1"/>
          <p:nvPr/>
        </p:nvSpPr>
        <p:spPr>
          <a:xfrm>
            <a:off x="450108" y="5253936"/>
            <a:ext cx="2313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55" name="yt_shape_10155"/>
              <p:cNvSpPr txBox="1"/>
              <p:nvPr/>
            </p:nvSpPr>
            <p:spPr>
              <a:xfrm>
                <a:off x="540000" y="900000"/>
                <a:ext cx="4847481" cy="34540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观察下面一列数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探究其规律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写出接下来的三个数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个数是什么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55" name="yt_shape_10155" descr="{&quot;rangeId&quot;:2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847481" cy="3454022"/>
              </a:xfrm>
              <a:prstGeom prst="rect">
                <a:avLst/>
              </a:prstGeom>
              <a:blipFill>
                <a:blip r:embed="rId2"/>
                <a:stretch>
                  <a:fillRect l="-3899" t="-1590" r="-2767" b="-2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5639B41-FA1D-F4F4-32B8-D19C78005A28}"/>
                  </a:ext>
                </a:extLst>
              </p:cNvPr>
              <p:cNvSpPr txBox="1"/>
              <p:nvPr/>
            </p:nvSpPr>
            <p:spPr>
              <a:xfrm>
                <a:off x="449989" y="2486351"/>
                <a:ext cx="3418586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, 'hasSerialNum': 1}">
                <a:extLst>
                  <a:ext uri="{FF2B5EF4-FFF2-40B4-BE49-F238E27FC236}">
                    <a16:creationId xmlns:a16="http://schemas.microsoft.com/office/drawing/2014/main" id="{D5639B41-FA1D-F4F4-32B8-D19C78005A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86351"/>
                <a:ext cx="3418586" cy="769061"/>
              </a:xfrm>
              <a:prstGeom prst="rect">
                <a:avLst/>
              </a:prstGeom>
              <a:blipFill>
                <a:blip r:embed="rId3"/>
                <a:stretch>
                  <a:fillRect l="-2852" r="-267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23A6CC4-C248-9614-EA92-48A26AE2673E}"/>
                  </a:ext>
                </a:extLst>
              </p:cNvPr>
              <p:cNvSpPr txBox="1"/>
              <p:nvPr/>
            </p:nvSpPr>
            <p:spPr>
              <a:xfrm>
                <a:off x="449989" y="3637288"/>
                <a:ext cx="2618486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hasSerialNum': 1}">
                <a:extLst>
                  <a:ext uri="{FF2B5EF4-FFF2-40B4-BE49-F238E27FC236}">
                    <a16:creationId xmlns:a16="http://schemas.microsoft.com/office/drawing/2014/main" id="{923A6CC4-C248-9614-EA92-48A26AE267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37288"/>
                <a:ext cx="2618486" cy="730136"/>
              </a:xfrm>
              <a:prstGeom prst="rect">
                <a:avLst/>
              </a:prstGeom>
              <a:blipFill>
                <a:blip r:embed="rId4"/>
                <a:stretch>
                  <a:fillRect l="-3730" r="-373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5" name="yt_shape_10165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64" name="yt_image_10164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67" name="yt_shape_10167"/>
          <p:cNvSpPr txBox="1"/>
          <p:nvPr/>
        </p:nvSpPr>
        <p:spPr>
          <a:xfrm>
            <a:off x="540000" y="1546795"/>
            <a:ext cx="895116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将一串有理数按下列规律排列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处的数是正数还是负数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处的数是正数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170" name="yt_image_10170" title="H_72.0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5783" y="2539243"/>
            <a:ext cx="4026216" cy="91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72" name="yt_shape_10172"/>
          <p:cNvSpPr txBox="1"/>
          <p:nvPr/>
        </p:nvSpPr>
        <p:spPr>
          <a:xfrm>
            <a:off x="540119" y="3623894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负数排在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中的什么位置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负数排在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的位置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个数是正数还是负数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排在对应于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中的什么位置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观察可知奇数为负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偶数为正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故第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个数是负数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6_18199"/>
              </a:rPr>
              <a:t>从头开始把每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个数看成一组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505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组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……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故第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个数排在对应于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80ce6"/>
              </a:rPr>
              <a:t>的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位置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3927EDC-28DE-5993-D19C-B97C4F584250}"/>
              </a:ext>
            </a:extLst>
          </p:cNvPr>
          <p:cNvSpPr txBox="1"/>
          <p:nvPr/>
        </p:nvSpPr>
        <p:spPr>
          <a:xfrm>
            <a:off x="449989" y="2450965"/>
            <a:ext cx="4118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处的数是正数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F97679-AE91-BD07-B741-49D34C562EC8}"/>
              </a:ext>
            </a:extLst>
          </p:cNvPr>
          <p:cNvSpPr txBox="1"/>
          <p:nvPr/>
        </p:nvSpPr>
        <p:spPr>
          <a:xfrm>
            <a:off x="450108" y="4052576"/>
            <a:ext cx="4739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负数排在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的位置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616B21-C9BE-8902-BAA0-92D86FBCEF09}"/>
              </a:ext>
            </a:extLst>
          </p:cNvPr>
          <p:cNvSpPr txBox="1"/>
          <p:nvPr/>
        </p:nvSpPr>
        <p:spPr>
          <a:xfrm>
            <a:off x="450108" y="5003552"/>
            <a:ext cx="113433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观察可知奇数为负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偶数为正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故第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个数是负数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18199"/>
              </a:rPr>
              <a:t>从头开始把每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CABAF6-1CF7-F647-C416-4C71BDFD2C5E}"/>
              </a:ext>
            </a:extLst>
          </p:cNvPr>
          <p:cNvSpPr txBox="1"/>
          <p:nvPr/>
        </p:nvSpPr>
        <p:spPr>
          <a:xfrm>
            <a:off x="450108" y="5479040"/>
            <a:ext cx="1114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个数看成一组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组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……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故第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个数排在对应于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80ce6"/>
              </a:rPr>
              <a:t>的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63BDC9-B35F-846E-4EA3-B17CAE394162}"/>
              </a:ext>
            </a:extLst>
          </p:cNvPr>
          <p:cNvSpPr txBox="1"/>
          <p:nvPr/>
        </p:nvSpPr>
        <p:spPr>
          <a:xfrm>
            <a:off x="450108" y="5954528"/>
            <a:ext cx="99923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位置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3" name="yt_shape_10083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82" name="yt_image_10082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85" name="yt_shape_10085"/>
          <p:cNvSpPr txBox="1"/>
          <p:nvPr/>
        </p:nvSpPr>
        <p:spPr>
          <a:xfrm>
            <a:off x="540000" y="1603297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有理数的相关概念</a:t>
            </a:r>
          </a:p>
        </p:txBody>
      </p:sp>
      <p:sp>
        <p:nvSpPr>
          <p:cNvPr id="10086" name="yt_shape_10086"/>
          <p:cNvSpPr txBox="1"/>
          <p:nvPr/>
        </p:nvSpPr>
        <p:spPr>
          <a:xfrm>
            <a:off x="540000" y="2102862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属于负整数的是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87" name="yt_table_1008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687606"/>
              </p:ext>
            </p:extLst>
          </p:nvPr>
        </p:nvGraphicFramePr>
        <p:xfrm>
          <a:off x="540056" y="2582165"/>
          <a:ext cx="9333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2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24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10089" name="yt_shape_10089"/>
          <p:cNvSpPr txBox="1"/>
          <p:nvPr/>
        </p:nvSpPr>
        <p:spPr>
          <a:xfrm>
            <a:off x="540000" y="3108336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是正分数的是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90" name="yt_table_1009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924727"/>
              </p:ext>
            </p:extLst>
          </p:nvPr>
        </p:nvGraphicFramePr>
        <p:xfrm>
          <a:off x="540056" y="3587639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28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02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10092" name="yt_shape_10092"/>
          <p:cNvSpPr txBox="1"/>
          <p:nvPr/>
        </p:nvSpPr>
        <p:spPr>
          <a:xfrm>
            <a:off x="540000" y="4113810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既是分数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又是负数的是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93" name="yt_table_1009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077702"/>
              </p:ext>
            </p:extLst>
          </p:nvPr>
        </p:nvGraphicFramePr>
        <p:xfrm>
          <a:off x="540056" y="4593113"/>
          <a:ext cx="9029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3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32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03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pic>
        <p:nvPicPr>
          <p:cNvPr id="3" name="yt_shape_1722173559749">
            <a:extLst>
              <a:ext uri="{FF2B5EF4-FFF2-40B4-BE49-F238E27FC236}">
                <a16:creationId xmlns:a16="http://schemas.microsoft.com/office/drawing/2014/main" id="{AA0AA7DD-27C7-231D-786D-654CE9F68E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70D091-5D11-4E3F-4006-41C0A2E51081}"/>
              </a:ext>
            </a:extLst>
          </p:cNvPr>
          <p:cNvSpPr txBox="1"/>
          <p:nvPr/>
        </p:nvSpPr>
        <p:spPr>
          <a:xfrm>
            <a:off x="72317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A35C52-73F4-34DD-1838-B9A01979820F}"/>
              </a:ext>
            </a:extLst>
          </p:cNvPr>
          <p:cNvSpPr txBox="1"/>
          <p:nvPr/>
        </p:nvSpPr>
        <p:spPr>
          <a:xfrm>
            <a:off x="5098189" y="30615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68697F-1ECE-F19B-1196-D6044E911190}"/>
              </a:ext>
            </a:extLst>
          </p:cNvPr>
          <p:cNvSpPr txBox="1"/>
          <p:nvPr/>
        </p:nvSpPr>
        <p:spPr>
          <a:xfrm>
            <a:off x="6317389" y="40670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5" name="yt_shape_10095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有理数的分类</a:t>
            </a:r>
          </a:p>
        </p:txBody>
      </p:sp>
      <p:sp>
        <p:nvSpPr>
          <p:cNvPr id="10096" name="yt_shape_10096"/>
          <p:cNvSpPr txBox="1"/>
          <p:nvPr/>
        </p:nvSpPr>
        <p:spPr>
          <a:xfrm>
            <a:off x="540000" y="1399565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在有理数中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97" name="yt_table_1009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11125"/>
              </p:ext>
            </p:extLst>
          </p:nvPr>
        </p:nvGraphicFramePr>
        <p:xfrm>
          <a:off x="540056" y="1878868"/>
          <a:ext cx="4978400" cy="1901952"/>
        </p:xfrm>
        <a:graphic>
          <a:graphicData uri="http://schemas.openxmlformats.org/drawingml/2006/table">
            <a:tbl>
              <a:tblPr/>
              <a:tblGrid>
                <a:gridCol w="4978400">
                  <a:extLst>
                    <a:ext uri="{9D8B030D-6E8A-4147-A177-3AD203B41FA5}">
                      <a16:colId xmlns:a16="http://schemas.microsoft.com/office/drawing/2014/main" val="100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既是整数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又是负数的数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既不是正数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也不是负数的数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既是正数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又是负数的数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既是分数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又是负数的数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sp>
        <p:nvSpPr>
          <p:cNvPr id="10099" name="yt_shape_10099"/>
          <p:cNvSpPr txBox="1"/>
          <p:nvPr/>
        </p:nvSpPr>
        <p:spPr>
          <a:xfrm>
            <a:off x="540000" y="3831188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00" name="yt_table_1010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498396"/>
              </p:ext>
            </p:extLst>
          </p:nvPr>
        </p:nvGraphicFramePr>
        <p:xfrm>
          <a:off x="540056" y="4310491"/>
          <a:ext cx="4995863" cy="1901952"/>
        </p:xfrm>
        <a:graphic>
          <a:graphicData uri="http://schemas.openxmlformats.org/drawingml/2006/table">
            <a:tbl>
              <a:tblPr/>
              <a:tblGrid>
                <a:gridCol w="4995863">
                  <a:extLst>
                    <a:ext uri="{9D8B030D-6E8A-4147-A177-3AD203B41FA5}">
                      <a16:colId xmlns:a16="http://schemas.microsoft.com/office/drawing/2014/main" val="100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正分数和负分数统称为分数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既是整数也是负整数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正整数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负整数统称为整数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是负数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但不是有理数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</a:tbl>
          </a:graphicData>
        </a:graphic>
      </p:graphicFrame>
      <p:pic>
        <p:nvPicPr>
          <p:cNvPr id="3" name="yt_shape_1722173559815">
            <a:extLst>
              <a:ext uri="{FF2B5EF4-FFF2-40B4-BE49-F238E27FC236}">
                <a16:creationId xmlns:a16="http://schemas.microsoft.com/office/drawing/2014/main" id="{839C0C91-93AB-8058-E0EC-F54F217F6E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4B67BC-B511-CB10-8AE0-57B4C3C2F306}"/>
              </a:ext>
            </a:extLst>
          </p:cNvPr>
          <p:cNvSpPr txBox="1"/>
          <p:nvPr/>
        </p:nvSpPr>
        <p:spPr>
          <a:xfrm>
            <a:off x="41837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E231F6-5463-3EDC-8C59-DC49AF0E0A9C}"/>
              </a:ext>
            </a:extLst>
          </p:cNvPr>
          <p:cNvSpPr txBox="1"/>
          <p:nvPr/>
        </p:nvSpPr>
        <p:spPr>
          <a:xfrm>
            <a:off x="4488589" y="37843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2" name="yt_shape_10102"/>
          <p:cNvSpPr txBox="1"/>
          <p:nvPr/>
        </p:nvSpPr>
        <p:spPr>
          <a:xfrm>
            <a:off x="540000" y="900000"/>
            <a:ext cx="47080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在下列适当的空格里打上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03" name="yt_table_10103" title="H_261.5102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9189485"/>
                  </p:ext>
                </p:extLst>
              </p:nvPr>
            </p:nvGraphicFramePr>
            <p:xfrm>
              <a:off x="540000" y="1531667"/>
              <a:ext cx="11111997" cy="3600958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58772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8772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8772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8772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8703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87035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587035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整数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分数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正数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负数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自然数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有理数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103" name="yt_table_10103" descr="{&quot;rangeId&quot;:10,&quot;mathAnswerShape&quot;:1}" title="H_261.5102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9189485"/>
                  </p:ext>
                </p:extLst>
              </p:nvPr>
            </p:nvGraphicFramePr>
            <p:xfrm>
              <a:off x="540000" y="1531667"/>
              <a:ext cx="11111997" cy="3321180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58772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8772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8772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8772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8703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87035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587035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15811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整数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分数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正数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负数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自然数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有理数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2739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83" t="-142500" r="-599234" b="-23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C5ABC8D-2A2B-95A5-B119-6ECC8C5D149D}"/>
              </a:ext>
            </a:extLst>
          </p:cNvPr>
          <p:cNvSpPr txBox="1"/>
          <p:nvPr/>
        </p:nvSpPr>
        <p:spPr>
          <a:xfrm>
            <a:off x="2734608" y="2238683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02D62D-7DB5-79E7-4456-60BF4776E439}"/>
              </a:ext>
            </a:extLst>
          </p:cNvPr>
          <p:cNvSpPr txBox="1"/>
          <p:nvPr/>
        </p:nvSpPr>
        <p:spPr>
          <a:xfrm>
            <a:off x="5900529" y="2238683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6EE99F-92A7-3896-9D8A-41BC33F7F898}"/>
              </a:ext>
            </a:extLst>
          </p:cNvPr>
          <p:cNvSpPr txBox="1"/>
          <p:nvPr/>
        </p:nvSpPr>
        <p:spPr>
          <a:xfrm>
            <a:off x="9075287" y="2238683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13E9F8-0A0E-7931-DCA3-029DEB94DC3A}"/>
              </a:ext>
            </a:extLst>
          </p:cNvPr>
          <p:cNvSpPr txBox="1"/>
          <p:nvPr/>
        </p:nvSpPr>
        <p:spPr>
          <a:xfrm>
            <a:off x="10662322" y="2238683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F1F7E0-AA79-216B-E972-782D851EDFA3}"/>
              </a:ext>
            </a:extLst>
          </p:cNvPr>
          <p:cNvSpPr txBox="1"/>
          <p:nvPr/>
        </p:nvSpPr>
        <p:spPr>
          <a:xfrm>
            <a:off x="4312807" y="2862952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221D3C-0FC1-FA84-E6DC-FA6A46DE1B45}"/>
              </a:ext>
            </a:extLst>
          </p:cNvPr>
          <p:cNvSpPr txBox="1"/>
          <p:nvPr/>
        </p:nvSpPr>
        <p:spPr>
          <a:xfrm>
            <a:off x="5900529" y="2862952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32BE3D7-64EA-66C1-F3BF-FAB386684EDA}"/>
              </a:ext>
            </a:extLst>
          </p:cNvPr>
          <p:cNvSpPr txBox="1"/>
          <p:nvPr/>
        </p:nvSpPr>
        <p:spPr>
          <a:xfrm>
            <a:off x="10662322" y="2862952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4D7C6AB-BE2A-6207-9964-F1E2692C115F}"/>
              </a:ext>
            </a:extLst>
          </p:cNvPr>
          <p:cNvSpPr txBox="1"/>
          <p:nvPr/>
        </p:nvSpPr>
        <p:spPr>
          <a:xfrm>
            <a:off x="2734608" y="3485569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3045ACF-BEE5-AE0C-19C8-BCE747F75CD1}"/>
              </a:ext>
            </a:extLst>
          </p:cNvPr>
          <p:cNvSpPr txBox="1"/>
          <p:nvPr/>
        </p:nvSpPr>
        <p:spPr>
          <a:xfrm>
            <a:off x="9075287" y="3485569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7176486-B705-58C4-B196-F078251DD527}"/>
              </a:ext>
            </a:extLst>
          </p:cNvPr>
          <p:cNvSpPr txBox="1"/>
          <p:nvPr/>
        </p:nvSpPr>
        <p:spPr>
          <a:xfrm>
            <a:off x="10662322" y="3476044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3F0ACFC-A0F0-468D-EDB6-1A34ED76F866}"/>
              </a:ext>
            </a:extLst>
          </p:cNvPr>
          <p:cNvSpPr txBox="1"/>
          <p:nvPr/>
        </p:nvSpPr>
        <p:spPr>
          <a:xfrm>
            <a:off x="4312807" y="4005064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484B98E-C067-BC15-5AD7-698707AF47FD}"/>
              </a:ext>
            </a:extLst>
          </p:cNvPr>
          <p:cNvSpPr txBox="1"/>
          <p:nvPr/>
        </p:nvSpPr>
        <p:spPr>
          <a:xfrm>
            <a:off x="7497777" y="4005064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2D45AFD-50B4-D3F0-D790-157F9E2F02B4}"/>
              </a:ext>
            </a:extLst>
          </p:cNvPr>
          <p:cNvSpPr txBox="1"/>
          <p:nvPr/>
        </p:nvSpPr>
        <p:spPr>
          <a:xfrm>
            <a:off x="10662322" y="4005064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D0D89F9-5746-4D4E-029D-B4AB8BCCB362}"/>
              </a:ext>
            </a:extLst>
          </p:cNvPr>
          <p:cNvSpPr txBox="1"/>
          <p:nvPr/>
        </p:nvSpPr>
        <p:spPr>
          <a:xfrm>
            <a:off x="2734608" y="4628934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F00CC90-C73D-6DC5-C1EF-15899F634646}"/>
              </a:ext>
            </a:extLst>
          </p:cNvPr>
          <p:cNvSpPr txBox="1"/>
          <p:nvPr/>
        </p:nvSpPr>
        <p:spPr>
          <a:xfrm>
            <a:off x="7497777" y="4628934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460E91A-ED23-9D47-BCE7-5FD39CC3202D}"/>
              </a:ext>
            </a:extLst>
          </p:cNvPr>
          <p:cNvSpPr txBox="1"/>
          <p:nvPr/>
        </p:nvSpPr>
        <p:spPr>
          <a:xfrm>
            <a:off x="10662322" y="4628934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05" name="yt_shape_10105"/>
              <p:cNvSpPr txBox="1"/>
              <p:nvPr/>
            </p:nvSpPr>
            <p:spPr>
              <a:xfrm>
                <a:off x="540000" y="900000"/>
                <a:ext cx="6761466" cy="39766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把下列各数填入相应的大括号里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负分数集合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,−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整数集合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,−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2014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负数集合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,−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,−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2014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正数集合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618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260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05" name="yt_shape_10105" descr="{&quot;rangeId&quot;:1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761466" cy="3976601"/>
              </a:xfrm>
              <a:prstGeom prst="rect">
                <a:avLst/>
              </a:prstGeom>
              <a:blipFill>
                <a:blip r:embed="rId2"/>
                <a:stretch>
                  <a:fillRect l="-2795" t="-1380" r="-1713" b="-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F0CB500-1AB4-2E20-1717-E503F094E45E}"/>
                  </a:ext>
                </a:extLst>
              </p:cNvPr>
              <p:cNvSpPr txBox="1"/>
              <p:nvPr/>
            </p:nvSpPr>
            <p:spPr>
              <a:xfrm>
                <a:off x="2150773" y="2187901"/>
                <a:ext cx="1862836" cy="5673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−</m:t>
                      </m:r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3</m:t>
                          </m:r>
                        </m:den>
                      </m:f>
                      <m: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,−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3</m:t>
                      </m:r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.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14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}">
                <a:extLst>
                  <a:ext uri="{FF2B5EF4-FFF2-40B4-BE49-F238E27FC236}">
                    <a16:creationId xmlns:a16="http://schemas.microsoft.com/office/drawing/2014/main" id="{CF0CB500-1AB4-2E20-1717-E503F094E4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0773" y="2187901"/>
                <a:ext cx="1862836" cy="567385"/>
              </a:xfrm>
              <a:prstGeom prst="rect">
                <a:avLst/>
              </a:prstGeom>
              <a:blipFill>
                <a:blip r:embed="rId3"/>
                <a:stretch>
                  <a:fillRect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B96E3FE-4FC3-6066-4677-920E20013B4C}"/>
                  </a:ext>
                </a:extLst>
              </p:cNvPr>
              <p:cNvSpPr txBox="1"/>
              <p:nvPr/>
            </p:nvSpPr>
            <p:spPr>
              <a:xfrm>
                <a:off x="1845973" y="2895291"/>
                <a:ext cx="2705799" cy="5673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260</m:t>
                      </m:r>
                      <m: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,−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2014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0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hasSerialNum': 1}">
                <a:extLst>
                  <a:ext uri="{FF2B5EF4-FFF2-40B4-BE49-F238E27FC236}">
                    <a16:creationId xmlns:a16="http://schemas.microsoft.com/office/drawing/2014/main" id="{5B96E3FE-4FC3-6066-4677-920E20013B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5973" y="2895291"/>
                <a:ext cx="2705799" cy="567385"/>
              </a:xfrm>
              <a:prstGeom prst="rect">
                <a:avLst/>
              </a:prstGeom>
              <a:blipFill>
                <a:blip r:embed="rId4"/>
                <a:stretch>
                  <a:fillRect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BB10CAC-57EF-3F74-8BC9-EC0AC510E544}"/>
                  </a:ext>
                </a:extLst>
              </p:cNvPr>
              <p:cNvSpPr txBox="1"/>
              <p:nvPr/>
            </p:nvSpPr>
            <p:spPr>
              <a:xfrm>
                <a:off x="1845973" y="3602681"/>
                <a:ext cx="2875661" cy="5673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−</m:t>
                      </m:r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3</m:t>
                          </m:r>
                        </m:den>
                      </m:f>
                      <m: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,−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3</m:t>
                      </m:r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.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14</m:t>
                      </m:r>
                      <m: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,−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2014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hasSerialNum': 1}">
                <a:extLst>
                  <a:ext uri="{FF2B5EF4-FFF2-40B4-BE49-F238E27FC236}">
                    <a16:creationId xmlns:a16="http://schemas.microsoft.com/office/drawing/2014/main" id="{8BB10CAC-57EF-3F74-8BC9-EC0AC510E5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5973" y="3602681"/>
                <a:ext cx="2875661" cy="567385"/>
              </a:xfrm>
              <a:prstGeom prst="rect">
                <a:avLst/>
              </a:prstGeom>
              <a:blipFill>
                <a:blip r:embed="rId5"/>
                <a:stretch>
                  <a:fillRect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6A0AE33-89F2-53A9-6B20-2752A1500E42}"/>
                  </a:ext>
                </a:extLst>
              </p:cNvPr>
              <p:cNvSpPr txBox="1"/>
              <p:nvPr/>
            </p:nvSpPr>
            <p:spPr>
              <a:xfrm>
                <a:off x="1845973" y="4309309"/>
                <a:ext cx="3296348" cy="5668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0</m:t>
                      </m:r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.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618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260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6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7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0</m:t>
                      </m:r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.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3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1, 'hasSerialNum': 1}">
                <a:extLst>
                  <a:ext uri="{FF2B5EF4-FFF2-40B4-BE49-F238E27FC236}">
                    <a16:creationId xmlns:a16="http://schemas.microsoft.com/office/drawing/2014/main" id="{46A0AE33-89F2-53A9-6B20-2752A1500E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5973" y="4309309"/>
                <a:ext cx="3296348" cy="566877"/>
              </a:xfrm>
              <a:prstGeom prst="rect">
                <a:avLst/>
              </a:prstGeom>
              <a:blipFill>
                <a:blip r:embed="rId6"/>
                <a:stretch>
                  <a:fillRect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6" name="yt_shape_10116"/>
          <p:cNvSpPr txBox="1"/>
          <p:nvPr/>
        </p:nvSpPr>
        <p:spPr>
          <a:xfrm>
            <a:off x="540000" y="900000"/>
            <a:ext cx="652101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因对非负数、非正数认识不清而出错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17" name="yt_shape_10117"/>
              <p:cNvSpPr txBox="1"/>
              <p:nvPr/>
            </p:nvSpPr>
            <p:spPr>
              <a:xfrm>
                <a:off x="540000" y="1399565"/>
                <a:ext cx="8510343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非负数有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117" name="yt_shape_10117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8510343" cy="642163"/>
              </a:xfrm>
              <a:prstGeom prst="rect">
                <a:avLst/>
              </a:prstGeom>
              <a:blipFill>
                <a:blip r:embed="rId2"/>
                <a:stretch>
                  <a:fillRect l="-2221" r="-114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19" name="yt_table_1011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135190"/>
              </p:ext>
            </p:extLst>
          </p:nvPr>
        </p:nvGraphicFramePr>
        <p:xfrm>
          <a:off x="540056" y="209251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3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3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3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</a:tbl>
          </a:graphicData>
        </a:graphic>
      </p:graphicFrame>
      <p:pic>
        <p:nvPicPr>
          <p:cNvPr id="3" name="yt_shape_1722173559889">
            <a:extLst>
              <a:ext uri="{FF2B5EF4-FFF2-40B4-BE49-F238E27FC236}">
                <a16:creationId xmlns:a16="http://schemas.microsoft.com/office/drawing/2014/main" id="{8B072F7A-560B-523D-A01B-60E8F2A104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F53484-4A09-BDE6-6F68-A0FEEB7E5DC9}"/>
              </a:ext>
            </a:extLst>
          </p:cNvPr>
          <p:cNvSpPr txBox="1"/>
          <p:nvPr/>
        </p:nvSpPr>
        <p:spPr>
          <a:xfrm>
            <a:off x="8065226" y="1352759"/>
            <a:ext cx="383285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1" name="yt_shape_10121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不能正确区分分数与小数而出错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22" name="yt_shape_10122"/>
              <p:cNvSpPr txBox="1"/>
              <p:nvPr/>
            </p:nvSpPr>
            <p:spPr>
              <a:xfrm>
                <a:off x="540119" y="1399565"/>
                <a:ext cx="11492915" cy="13168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101001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Up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分数有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.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301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_⨹_2_c718cIsAddLine,isEnd"/>
                  </a:rPr>
                  <a:t>，－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/>
                </a:r>
                <a:b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</a:b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小数有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   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22" name="yt_shape_101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1316899"/>
              </a:xfrm>
              <a:prstGeom prst="rect">
                <a:avLst/>
              </a:prstGeom>
              <a:blipFill>
                <a:blip r:embed="rId2"/>
                <a:stretch>
                  <a:fillRect l="-1645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3559952">
            <a:extLst>
              <a:ext uri="{FF2B5EF4-FFF2-40B4-BE49-F238E27FC236}">
                <a16:creationId xmlns:a16="http://schemas.microsoft.com/office/drawing/2014/main" id="{BB4C35C2-D6EC-DCE3-DCC1-C27842D95D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8DE9416-3C56-7BE0-67A4-E2C12E5CC02D}"/>
                  </a:ext>
                </a:extLst>
              </p:cNvPr>
              <p:cNvSpPr txBox="1"/>
              <p:nvPr/>
            </p:nvSpPr>
            <p:spPr>
              <a:xfrm>
                <a:off x="9092457" y="1529478"/>
                <a:ext cx="25375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301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_⨹_2_c718c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8DE9416-3C56-7BE0-67A4-E2C12E5CC0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2457" y="1529478"/>
                <a:ext cx="2537524" cy="765061"/>
              </a:xfrm>
              <a:prstGeom prst="rect">
                <a:avLst/>
              </a:prstGeom>
              <a:blipFill>
                <a:blip r:embed="rId4"/>
                <a:stretch>
                  <a:fillRect l="-3846" t="-8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2C3D263-7C37-E98B-B1D7-869D6D9D2AC7}"/>
              </a:ext>
            </a:extLst>
          </p:cNvPr>
          <p:cNvCxnSpPr/>
          <p:nvPr/>
        </p:nvCxnSpPr>
        <p:spPr>
          <a:xfrm>
            <a:off x="8877669" y="2090064"/>
            <a:ext cx="2662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58D4D6B-2A6C-2B5B-5E3C-238B79157F75}"/>
                  </a:ext>
                </a:extLst>
              </p:cNvPr>
              <p:cNvSpPr txBox="1"/>
              <p:nvPr/>
            </p:nvSpPr>
            <p:spPr>
              <a:xfrm>
                <a:off x="450108" y="1912008"/>
                <a:ext cx="120561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_⨹_2_c718c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Up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  <m:lim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58D4D6B-2A6C-2B5B-5E3C-238B79157F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12008"/>
                <a:ext cx="1205612" cy="726326"/>
              </a:xfrm>
              <a:prstGeom prst="rect">
                <a:avLst/>
              </a:prstGeom>
              <a:blipFill>
                <a:blip r:embed="rId5"/>
                <a:stretch>
                  <a:fillRect l="-808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61ED70B-EF59-D1F0-003A-9EE37F5EC5A8}"/>
                  </a:ext>
                </a:extLst>
              </p:cNvPr>
              <p:cNvSpPr txBox="1"/>
              <p:nvPr/>
            </p:nvSpPr>
            <p:spPr>
              <a:xfrm>
                <a:off x="2999633" y="1844824"/>
                <a:ext cx="58506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301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101001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楷体" pitchFamily="24"/>
                    <a:ea typeface="楷体" pitchFamily="24"/>
                  </a:rPr>
                  <a:t>…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Up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  <m:lim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61ED70B-EF59-D1F0-003A-9EE37F5EC5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9633" y="1844824"/>
                <a:ext cx="5850636" cy="726326"/>
              </a:xfrm>
              <a:prstGeom prst="rect">
                <a:avLst/>
              </a:prstGeom>
              <a:blipFill>
                <a:blip r:embed="rId6"/>
                <a:stretch>
                  <a:fillRect l="-156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5" name="yt_shape_10125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24" name="yt_image_10124" title="H_50.49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27" name="yt_shape_10127"/>
          <p:cNvSpPr txBox="1"/>
          <p:nvPr/>
        </p:nvSpPr>
        <p:spPr>
          <a:xfrm>
            <a:off x="540000" y="1591869"/>
            <a:ext cx="44371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28" name="yt_table_10128" title="H_83.5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2869982"/>
                  </p:ext>
                </p:extLst>
              </p:nvPr>
            </p:nvGraphicFramePr>
            <p:xfrm>
              <a:off x="540056" y="2071172"/>
              <a:ext cx="8452486" cy="1150938"/>
            </p:xfrm>
            <a:graphic>
              <a:graphicData uri="http://schemas.openxmlformats.org/drawingml/2006/table">
                <a:tbl>
                  <a:tblPr/>
                  <a:tblGrid>
                    <a:gridCol w="5285423">
                      <a:extLst>
                        <a:ext uri="{9D8B030D-6E8A-4147-A177-3AD203B41FA5}">
                          <a16:colId xmlns:a16="http://schemas.microsoft.com/office/drawing/2014/main" val="10041"/>
                        </a:ext>
                      </a:extLst>
                    </a:gridCol>
                    <a:gridCol w="3167063">
                      <a:extLst>
                        <a:ext uri="{9D8B030D-6E8A-4147-A177-3AD203B41FA5}">
                          <a16:colId xmlns:a16="http://schemas.microsoft.com/office/drawing/2014/main" val="100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是负有理数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是正有理数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是正整数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是负分数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0128" name="yt_table_10128" descr="{&quot;rangeId&quot;:17,&quot;type&quot;:&quot;Option&quot;}" title="H_83.5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2869982"/>
                  </p:ext>
                </p:extLst>
              </p:nvPr>
            </p:nvGraphicFramePr>
            <p:xfrm>
              <a:off x="540056" y="2071172"/>
              <a:ext cx="8452486" cy="1060895"/>
            </p:xfrm>
            <a:graphic>
              <a:graphicData uri="http://schemas.openxmlformats.org/drawingml/2006/table">
                <a:tbl>
                  <a:tblPr/>
                  <a:tblGrid>
                    <a:gridCol w="5285423">
                      <a:extLst>
                        <a:ext uri="{9D8B030D-6E8A-4147-A177-3AD203B41FA5}">
                          <a16:colId xmlns:a16="http://schemas.microsoft.com/office/drawing/2014/main" val="10041"/>
                        </a:ext>
                      </a:extLst>
                    </a:gridCol>
                    <a:gridCol w="3167063">
                      <a:extLst>
                        <a:ext uri="{9D8B030D-6E8A-4147-A177-3AD203B41FA5}">
                          <a16:colId xmlns:a16="http://schemas.microsoft.com/office/drawing/2014/main" val="10042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是负有理数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6923" b="-9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是正整数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是负分数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129" name="yt_shape_10129"/>
          <p:cNvSpPr txBox="1"/>
          <p:nvPr/>
        </p:nvSpPr>
        <p:spPr>
          <a:xfrm>
            <a:off x="540119" y="318262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也是有理数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也不是负数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不是整数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是有理数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e71a5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不是自然数</a:t>
            </a:r>
          </a:p>
        </p:txBody>
      </p:sp>
      <p:graphicFrame>
        <p:nvGraphicFramePr>
          <p:cNvPr id="10131" name="yt_table_1013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667617"/>
              </p:ext>
            </p:extLst>
          </p:nvPr>
        </p:nvGraphicFramePr>
        <p:xfrm>
          <a:off x="540056" y="4621359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04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044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045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0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1A9A73D-12A8-1EF0-587C-3222BA006BF4}"/>
              </a:ext>
            </a:extLst>
          </p:cNvPr>
          <p:cNvSpPr txBox="1"/>
          <p:nvPr/>
        </p:nvSpPr>
        <p:spPr>
          <a:xfrm>
            <a:off x="40313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E74BB1-2E73-B689-98E6-1BD637FE96E0}"/>
              </a:ext>
            </a:extLst>
          </p:cNvPr>
          <p:cNvSpPr txBox="1"/>
          <p:nvPr/>
        </p:nvSpPr>
        <p:spPr>
          <a:xfrm>
            <a:off x="5696605" y="3135815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3" name="yt_shape_10133"/>
          <p:cNvSpPr txBox="1"/>
          <p:nvPr/>
        </p:nvSpPr>
        <p:spPr>
          <a:xfrm>
            <a:off x="540119" y="900000"/>
            <a:ext cx="11492915" cy="465486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结论开放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分别写出一个符合下列条件的有理数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是负数但不是整数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是整数但不是负数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是分数但不是正数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既不是整数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也不是负数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观察下列依次序排列的一列数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将后面的三个数依次表示出来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277f3,isEnd"/>
              </a:rPr>
              <a:t>，－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32BFABA-757C-7AA8-339D-26C923862AA8}"/>
                  </a:ext>
                </a:extLst>
              </p:cNvPr>
              <p:cNvSpPr txBox="1"/>
              <p:nvPr/>
            </p:nvSpPr>
            <p:spPr>
              <a:xfrm>
                <a:off x="4260108" y="1196752"/>
                <a:ext cx="3147124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答案不唯一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32BFABA-757C-7AA8-339D-26C923862A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0108" y="1196752"/>
                <a:ext cx="3147124" cy="768046"/>
              </a:xfrm>
              <a:prstGeom prst="rect">
                <a:avLst/>
              </a:prstGeom>
              <a:blipFill>
                <a:blip r:embed="rId2"/>
                <a:stretch>
                  <a:fillRect l="-3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E65A7B4-1B7B-E7CC-9B0B-AD88D2FCCC07}"/>
              </a:ext>
            </a:extLst>
          </p:cNvPr>
          <p:cNvSpPr txBox="1"/>
          <p:nvPr/>
        </p:nvSpPr>
        <p:spPr>
          <a:xfrm>
            <a:off x="4260108" y="2003116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782AFF4-A5C5-FE09-F174-CB51677E4D9F}"/>
                  </a:ext>
                </a:extLst>
              </p:cNvPr>
              <p:cNvSpPr txBox="1"/>
              <p:nvPr/>
            </p:nvSpPr>
            <p:spPr>
              <a:xfrm>
                <a:off x="4260108" y="2346674"/>
                <a:ext cx="3147124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答案不唯一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782AFF4-A5C5-FE09-F174-CB51677E4D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0108" y="2346674"/>
                <a:ext cx="3147124" cy="768045"/>
              </a:xfrm>
              <a:prstGeom prst="rect">
                <a:avLst/>
              </a:prstGeom>
              <a:blipFill>
                <a:blip r:embed="rId3"/>
                <a:stretch>
                  <a:fillRect l="-3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382B1AC-2DB8-82CF-16CB-72F5E38E1715}"/>
              </a:ext>
            </a:extLst>
          </p:cNvPr>
          <p:cNvSpPr txBox="1"/>
          <p:nvPr/>
        </p:nvSpPr>
        <p:spPr>
          <a:xfrm>
            <a:off x="5174508" y="3153037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7C8560B-CE91-4F72-5EA7-41ECE2B3D7EF}"/>
              </a:ext>
            </a:extLst>
          </p:cNvPr>
          <p:cNvSpPr txBox="1"/>
          <p:nvPr/>
        </p:nvSpPr>
        <p:spPr>
          <a:xfrm>
            <a:off x="2736108" y="410401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66F6FC2-E883-49C9-0515-E4B64487CE07}"/>
              </a:ext>
            </a:extLst>
          </p:cNvPr>
          <p:cNvSpPr txBox="1"/>
          <p:nvPr/>
        </p:nvSpPr>
        <p:spPr>
          <a:xfrm>
            <a:off x="3955308" y="410401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ED4D1F7-2009-0952-492D-7357D8747976}"/>
              </a:ext>
            </a:extLst>
          </p:cNvPr>
          <p:cNvSpPr txBox="1"/>
          <p:nvPr/>
        </p:nvSpPr>
        <p:spPr>
          <a:xfrm>
            <a:off x="5479308" y="410401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938</Words>
  <Application>Microsoft Office PowerPoint</Application>
  <PresentationFormat>宽屏</PresentationFormat>
  <Paragraphs>172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1" baseType="lpstr">
      <vt:lpstr>,isEnd</vt:lpstr>
      <vt:lpstr>_⨹_1_11cf2</vt:lpstr>
      <vt:lpstr>_⨹_1_80ce6</vt:lpstr>
      <vt:lpstr>_⨹_1_e71a5</vt:lpstr>
      <vt:lpstr>_⨹_2_277f3,isEnd</vt:lpstr>
      <vt:lpstr>_⨹_2_c718c</vt:lpstr>
      <vt:lpstr>_⨹_2_c718cIsAddLine,isEnd</vt:lpstr>
      <vt:lpstr>_⨹_3_af8dd,isEnd</vt:lpstr>
      <vt:lpstr>_⨹_4_6b6b3,isEnd</vt:lpstr>
      <vt:lpstr>_⨹_6_12e4e</vt:lpstr>
      <vt:lpstr>_⨹_6_18199</vt:lpstr>
      <vt:lpstr>_⨹_7_eda37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13</cp:revision>
  <dcterms:created xsi:type="dcterms:W3CDTF">2024-07-28T13:31:34Z</dcterms:created>
  <dcterms:modified xsi:type="dcterms:W3CDTF">2024-07-28T14:53:21Z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