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7" r:id="rId6"/>
    <p:sldId id="396" r:id="rId7"/>
    <p:sldId id="379" r:id="rId8"/>
    <p:sldId id="384" r:id="rId9"/>
    <p:sldId id="386" r:id="rId10"/>
    <p:sldId id="391" r:id="rId11"/>
    <p:sldId id="397" r:id="rId12"/>
    <p:sldId id="393" r:id="rId13"/>
    <p:sldId id="394" r:id="rId14"/>
    <p:sldId id="39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" name="yt_shape_1381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12" name="yt_image_1381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5" name="yt_shape_13815"/>
          <p:cNvSpPr txBox="1"/>
          <p:nvPr/>
        </p:nvSpPr>
        <p:spPr>
          <a:xfrm>
            <a:off x="540119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把等式一边的某项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后移到另一边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利用移项解一元一次方程的步骤为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基本的相等关系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表示同一个量的两个不同的式子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C24279-0107-E621-F675-F8E345E14C04}"/>
              </a:ext>
            </a:extLst>
          </p:cNvPr>
          <p:cNvSpPr txBox="1"/>
          <p:nvPr/>
        </p:nvSpPr>
        <p:spPr>
          <a:xfrm>
            <a:off x="35743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C3DD30-50C4-EC4D-ADAB-52A1FFCE9C10}"/>
              </a:ext>
            </a:extLst>
          </p:cNvPr>
          <p:cNvSpPr txBox="1"/>
          <p:nvPr/>
        </p:nvSpPr>
        <p:spPr>
          <a:xfrm>
            <a:off x="63175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A5EDFC-DF09-3CBD-A2BF-C91DE315D814}"/>
              </a:ext>
            </a:extLst>
          </p:cNvPr>
          <p:cNvSpPr txBox="1"/>
          <p:nvPr/>
        </p:nvSpPr>
        <p:spPr>
          <a:xfrm>
            <a:off x="7841507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3" name="yt_shape_13873"/>
          <p:cNvSpPr txBox="1"/>
          <p:nvPr/>
        </p:nvSpPr>
        <p:spPr>
          <a:xfrm>
            <a:off x="540000" y="900000"/>
            <a:ext cx="616194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AB4506-7CD8-C04C-CDBD-A90F61A17C30}"/>
              </a:ext>
            </a:extLst>
          </p:cNvPr>
          <p:cNvSpPr txBox="1"/>
          <p:nvPr/>
        </p:nvSpPr>
        <p:spPr>
          <a:xfrm>
            <a:off x="449989" y="1328682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B2E65D-5180-CD8F-6015-444BE6DCBD3C}"/>
              </a:ext>
            </a:extLst>
          </p:cNvPr>
          <p:cNvSpPr txBox="1"/>
          <p:nvPr/>
        </p:nvSpPr>
        <p:spPr>
          <a:xfrm>
            <a:off x="449989" y="1804170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14EA25-337E-9323-FDDF-84C1020814B1}"/>
              </a:ext>
            </a:extLst>
          </p:cNvPr>
          <p:cNvSpPr txBox="1"/>
          <p:nvPr/>
        </p:nvSpPr>
        <p:spPr>
          <a:xfrm>
            <a:off x="449989" y="2279658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5" name="yt_shape_13875"/>
              <p:cNvSpPr txBox="1"/>
              <p:nvPr/>
            </p:nvSpPr>
            <p:spPr>
              <a:xfrm>
                <a:off x="540000" y="900000"/>
                <a:ext cx="7184659" cy="4045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式子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5" name="yt_shape_13875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84659" cy="4045659"/>
              </a:xfrm>
              <a:prstGeom prst="rect">
                <a:avLst/>
              </a:prstGeom>
              <a:blipFill>
                <a:blip r:embed="rId2"/>
                <a:stretch>
                  <a:fillRect l="-2632" r="-1613" b="-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81BF83-882B-D2B4-8600-B9CF70A15D5F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51426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4281BF83-882B-D2B4-8600-B9CF70A15D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5142611" cy="768490"/>
              </a:xfrm>
              <a:prstGeom prst="rect">
                <a:avLst/>
              </a:prstGeom>
              <a:blipFill>
                <a:blip r:embed="rId3"/>
                <a:stretch>
                  <a:fillRect l="-1898" r="-18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4BA05C-4C83-6040-BA01-B343474B3CE5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36186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E14BA05C-4C83-6040-BA01-B343474B3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3618611" cy="768490"/>
              </a:xfrm>
              <a:prstGeom prst="rect">
                <a:avLst/>
              </a:prstGeom>
              <a:blipFill>
                <a:blip r:embed="rId4"/>
                <a:stretch>
                  <a:fillRect l="-2698" r="-26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2BA243-EFB9-6F4F-59B8-7652194DFFF5}"/>
                  </a:ext>
                </a:extLst>
              </p:cNvPr>
              <p:cNvSpPr txBox="1"/>
              <p:nvPr/>
            </p:nvSpPr>
            <p:spPr>
              <a:xfrm>
                <a:off x="449989" y="2877828"/>
                <a:ext cx="3488245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162BA243-EFB9-6F4F-59B8-7652194DF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828"/>
                <a:ext cx="3488245" cy="766331"/>
              </a:xfrm>
              <a:prstGeom prst="rect">
                <a:avLst/>
              </a:prstGeom>
              <a:blipFill>
                <a:blip r:embed="rId5"/>
                <a:stretch>
                  <a:fillRect l="-2797" r="-2622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C1D6C4-E2C1-8237-F19F-C781068765CA}"/>
                  </a:ext>
                </a:extLst>
              </p:cNvPr>
              <p:cNvSpPr txBox="1"/>
              <p:nvPr/>
            </p:nvSpPr>
            <p:spPr>
              <a:xfrm>
                <a:off x="449989" y="3550547"/>
                <a:ext cx="321856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1AC1D6C4-E2C1-8237-F19F-C78106876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0547"/>
                <a:ext cx="3218561" cy="766839"/>
              </a:xfrm>
              <a:prstGeom prst="rect">
                <a:avLst/>
              </a:prstGeom>
              <a:blipFill>
                <a:blip r:embed="rId6"/>
                <a:stretch>
                  <a:fillRect l="-3030" r="-28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46AB2A-BDE3-25BD-D383-8768617C32D9}"/>
                  </a:ext>
                </a:extLst>
              </p:cNvPr>
              <p:cNvSpPr txBox="1"/>
              <p:nvPr/>
            </p:nvSpPr>
            <p:spPr>
              <a:xfrm>
                <a:off x="449989" y="4223774"/>
                <a:ext cx="696188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式子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的值相等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, 'pageBreak': True}">
                <a:extLst>
                  <a:ext uri="{FF2B5EF4-FFF2-40B4-BE49-F238E27FC236}">
                    <a16:creationId xmlns:a16="http://schemas.microsoft.com/office/drawing/2014/main" id="{6D46AB2A-BDE3-25BD-D383-8768617C3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3774"/>
                <a:ext cx="6961887" cy="729565"/>
              </a:xfrm>
              <a:prstGeom prst="rect">
                <a:avLst/>
              </a:prstGeom>
              <a:blipFill>
                <a:blip r:embed="rId7"/>
                <a:stretch>
                  <a:fillRect l="-1401" r="-131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0" name="yt_shape_1388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79" name="yt_image_1387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2" name="yt_shape_13882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李明和王浩相约去书店买书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下面是他们的对话内容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你能算出李明上次买的书的原价是多少元吗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设李明上次买的书的原价是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bf31d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李明上次买的书的原价是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85" name="yt_image_13885" title="H_254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4072" y="3452729"/>
            <a:ext cx="453266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77A222-D6AD-2236-1313-044C774B4716}"/>
              </a:ext>
            </a:extLst>
          </p:cNvPr>
          <p:cNvSpPr txBox="1"/>
          <p:nvPr/>
        </p:nvSpPr>
        <p:spPr>
          <a:xfrm>
            <a:off x="450108" y="2501753"/>
            <a:ext cx="11206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设李明上次买的书的原价是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bf31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34C58D-95F7-D702-4FDB-76033FFF6BD0}"/>
              </a:ext>
            </a:extLst>
          </p:cNvPr>
          <p:cNvSpPr txBox="1"/>
          <p:nvPr/>
        </p:nvSpPr>
        <p:spPr>
          <a:xfrm>
            <a:off x="4501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29CA6E-26D6-BB33-953A-23854A6D8B6E}"/>
              </a:ext>
            </a:extLst>
          </p:cNvPr>
          <p:cNvSpPr txBox="1"/>
          <p:nvPr/>
        </p:nvSpPr>
        <p:spPr>
          <a:xfrm>
            <a:off x="450108" y="3452729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李明上次买的书的原价是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000" y="900000"/>
            <a:ext cx="800219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你认为王浩的话有道理吗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王浩的话有道理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办银卡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李明的购书费加办卡费共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若办金卡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购书费加办卡费共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所以办金卡更省钱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即王浩的话有道理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2292CF-ED15-8420-3FBE-6BF093F6D32D}"/>
              </a:ext>
            </a:extLst>
          </p:cNvPr>
          <p:cNvSpPr txBox="1"/>
          <p:nvPr/>
        </p:nvSpPr>
        <p:spPr>
          <a:xfrm>
            <a:off x="449989" y="1328682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王浩的话有道理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D0EF7B-237E-BD73-AFC1-E120637845F6}"/>
              </a:ext>
            </a:extLst>
          </p:cNvPr>
          <p:cNvSpPr txBox="1"/>
          <p:nvPr/>
        </p:nvSpPr>
        <p:spPr>
          <a:xfrm>
            <a:off x="449989" y="1804170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办银卡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李明的购书费加办卡费共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E4269F-704D-1003-18B8-32D09CDEBCA8}"/>
              </a:ext>
            </a:extLst>
          </p:cNvPr>
          <p:cNvSpPr txBox="1"/>
          <p:nvPr/>
        </p:nvSpPr>
        <p:spPr>
          <a:xfrm>
            <a:off x="449989" y="2279658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若办金卡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购书费加办卡费共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00A31F-A94D-1A10-09C5-21FCF009B62F}"/>
              </a:ext>
            </a:extLst>
          </p:cNvPr>
          <p:cNvSpPr txBox="1"/>
          <p:nvPr/>
        </p:nvSpPr>
        <p:spPr>
          <a:xfrm>
            <a:off x="449989" y="2755146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所以办金卡更省钱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F6A71B-8B38-5E8D-5614-B2A3D1025581}"/>
              </a:ext>
            </a:extLst>
          </p:cNvPr>
          <p:cNvSpPr txBox="1"/>
          <p:nvPr/>
        </p:nvSpPr>
        <p:spPr>
          <a:xfrm>
            <a:off x="449989" y="323063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即王浩的话有道理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885" title="H_254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072" y="3452729"/>
            <a:ext cx="453266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9" name="yt_shape_1381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18" name="yt_image_1381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1" name="yt_shape_13821"/>
          <p:cNvSpPr txBox="1"/>
          <p:nvPr/>
        </p:nvSpPr>
        <p:spPr>
          <a:xfrm>
            <a:off x="540000" y="1603297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3822" name="yt_shape_13822"/>
          <p:cNvSpPr txBox="1"/>
          <p:nvPr/>
        </p:nvSpPr>
        <p:spPr>
          <a:xfrm>
            <a:off x="540000" y="2102862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下列变形为移项的是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23" name="yt_table_1382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227302"/>
              </p:ext>
            </p:extLst>
          </p:nvPr>
        </p:nvGraphicFramePr>
        <p:xfrm>
          <a:off x="540056" y="2582165"/>
          <a:ext cx="5899150" cy="1901952"/>
        </p:xfrm>
        <a:graphic>
          <a:graphicData uri="http://schemas.openxmlformats.org/drawingml/2006/table">
            <a:tbl>
              <a:tblPr/>
              <a:tblGrid>
                <a:gridCol w="5899150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7"/>
                  </a:ext>
                </a:extLst>
              </a:tr>
            </a:tbl>
          </a:graphicData>
        </a:graphic>
      </p:graphicFrame>
      <p:sp>
        <p:nvSpPr>
          <p:cNvPr id="13825" name="yt_shape_13825"/>
          <p:cNvSpPr txBox="1"/>
          <p:nvPr/>
        </p:nvSpPr>
        <p:spPr>
          <a:xfrm>
            <a:off x="540000" y="4534485"/>
            <a:ext cx="83051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26" name="yt_table_138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457301"/>
              </p:ext>
            </p:extLst>
          </p:nvPr>
        </p:nvGraphicFramePr>
        <p:xfrm>
          <a:off x="540056" y="5013788"/>
          <a:ext cx="7272656" cy="950976"/>
        </p:xfrm>
        <a:graphic>
          <a:graphicData uri="http://schemas.openxmlformats.org/drawingml/2006/table">
            <a:tbl>
              <a:tblPr/>
              <a:tblGrid>
                <a:gridCol w="4102418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  <a:gridCol w="3170238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</a:tbl>
          </a:graphicData>
        </a:graphic>
      </p:graphicFrame>
      <p:sp>
        <p:nvSpPr>
          <p:cNvPr id="13828" name="yt_shape_13828"/>
          <p:cNvSpPr txBox="1"/>
          <p:nvPr/>
        </p:nvSpPr>
        <p:spPr>
          <a:xfrm>
            <a:off x="540000" y="6015342"/>
            <a:ext cx="90120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58611">
            <a:extLst>
              <a:ext uri="{FF2B5EF4-FFF2-40B4-BE49-F238E27FC236}">
                <a16:creationId xmlns:a16="http://schemas.microsoft.com/office/drawing/2014/main" id="{8E7FE57C-1EBE-8A68-2EF8-0CE7D2035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12CD2F-7982-A69E-9D5F-39C8ECF9A4C2}"/>
              </a:ext>
            </a:extLst>
          </p:cNvPr>
          <p:cNvSpPr txBox="1"/>
          <p:nvPr/>
        </p:nvSpPr>
        <p:spPr>
          <a:xfrm>
            <a:off x="4183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937C84-BBDA-DC29-EF94-6C0F3C1C8841}"/>
              </a:ext>
            </a:extLst>
          </p:cNvPr>
          <p:cNvSpPr txBox="1"/>
          <p:nvPr/>
        </p:nvSpPr>
        <p:spPr>
          <a:xfrm>
            <a:off x="7844564" y="44876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7ADC9A-E055-5866-3CBB-E2B3F1965B13}"/>
              </a:ext>
            </a:extLst>
          </p:cNvPr>
          <p:cNvSpPr txBox="1"/>
          <p:nvPr/>
        </p:nvSpPr>
        <p:spPr>
          <a:xfrm>
            <a:off x="5788752" y="5968536"/>
            <a:ext cx="361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9" name="yt_shape_13829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利用移项的方法解一元一次方程</a:t>
            </a:r>
          </a:p>
        </p:txBody>
      </p:sp>
      <p:sp>
        <p:nvSpPr>
          <p:cNvPr id="13830" name="yt_shape_13830"/>
          <p:cNvSpPr txBox="1"/>
          <p:nvPr/>
        </p:nvSpPr>
        <p:spPr>
          <a:xfrm>
            <a:off x="540000" y="1399565"/>
            <a:ext cx="70564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解答过程的顺序是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31" name="yt_shape_13831"/>
          <p:cNvSpPr txBox="1"/>
          <p:nvPr/>
        </p:nvSpPr>
        <p:spPr>
          <a:xfrm>
            <a:off x="540000" y="1878868"/>
            <a:ext cx="103169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graphicFrame>
        <p:nvGraphicFramePr>
          <p:cNvPr id="13832" name="yt_table_138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75403"/>
              </p:ext>
            </p:extLst>
          </p:nvPr>
        </p:nvGraphicFramePr>
        <p:xfrm>
          <a:off x="540056" y="2358171"/>
          <a:ext cx="6176011" cy="950976"/>
        </p:xfrm>
        <a:graphic>
          <a:graphicData uri="http://schemas.openxmlformats.org/drawingml/2006/table">
            <a:tbl>
              <a:tblPr/>
              <a:tblGrid>
                <a:gridCol w="4151948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</a:tbl>
          </a:graphicData>
        </a:graphic>
      </p:graphicFrame>
      <p:sp>
        <p:nvSpPr>
          <p:cNvPr id="13834" name="yt_shape_13834"/>
          <p:cNvSpPr txBox="1"/>
          <p:nvPr/>
        </p:nvSpPr>
        <p:spPr>
          <a:xfrm>
            <a:off x="540000" y="3359725"/>
            <a:ext cx="96789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35" name="yt_table_13835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5006174"/>
                  </p:ext>
                </p:extLst>
              </p:nvPr>
            </p:nvGraphicFramePr>
            <p:xfrm>
              <a:off x="540056" y="3839028"/>
              <a:ext cx="7743191" cy="679196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88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8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886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8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835" name="yt_table_13835" descr="{&quot;rangeId&quot;:9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5006174"/>
                  </p:ext>
                </p:extLst>
              </p:nvPr>
            </p:nvGraphicFramePr>
            <p:xfrm>
              <a:off x="540056" y="3839028"/>
              <a:ext cx="7743191" cy="64001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88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8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886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88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163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88" r="-17323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6" name="yt_shape_13836"/>
              <p:cNvSpPr txBox="1"/>
              <p:nvPr/>
            </p:nvSpPr>
            <p:spPr>
              <a:xfrm>
                <a:off x="540000" y="4529691"/>
                <a:ext cx="926215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36" name="yt_shape_13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29691"/>
                <a:ext cx="9262151" cy="641201"/>
              </a:xfrm>
              <a:prstGeom prst="rect">
                <a:avLst/>
              </a:prstGeom>
              <a:blipFill>
                <a:blip r:embed="rId3"/>
                <a:stretch>
                  <a:fillRect l="-2041" r="-105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58676">
            <a:extLst>
              <a:ext uri="{FF2B5EF4-FFF2-40B4-BE49-F238E27FC236}">
                <a16:creationId xmlns:a16="http://schemas.microsoft.com/office/drawing/2014/main" id="{D908A7B0-A043-A661-8395-4B3B5FDE1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BBC5BE-B837-3B77-E9F9-068C22193490}"/>
              </a:ext>
            </a:extLst>
          </p:cNvPr>
          <p:cNvSpPr txBox="1"/>
          <p:nvPr/>
        </p:nvSpPr>
        <p:spPr>
          <a:xfrm>
            <a:off x="66253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36A88A-082E-1C3C-9752-8772DF9621B9}"/>
              </a:ext>
            </a:extLst>
          </p:cNvPr>
          <p:cNvSpPr txBox="1"/>
          <p:nvPr/>
        </p:nvSpPr>
        <p:spPr>
          <a:xfrm>
            <a:off x="9205051" y="33129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DC801A-3DA8-B7DD-0E9C-EBA26E374D7A}"/>
                  </a:ext>
                </a:extLst>
              </p:cNvPr>
              <p:cNvSpPr txBox="1"/>
              <p:nvPr/>
            </p:nvSpPr>
            <p:spPr>
              <a:xfrm>
                <a:off x="8989151" y="4293096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DC801A-3DA8-B7DD-0E9C-EBA26E374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151" y="4293096"/>
                <a:ext cx="661099" cy="7286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000" y="1295526"/>
            <a:ext cx="400430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31523B-BA7E-EE5F-EF55-D7B6035E33E5}"/>
              </a:ext>
            </a:extLst>
          </p:cNvPr>
          <p:cNvSpPr txBox="1"/>
          <p:nvPr/>
        </p:nvSpPr>
        <p:spPr>
          <a:xfrm>
            <a:off x="449989" y="172420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63FBC6-5F45-E4B9-4AF5-8F1ED65930A7}"/>
              </a:ext>
            </a:extLst>
          </p:cNvPr>
          <p:cNvSpPr txBox="1"/>
          <p:nvPr/>
        </p:nvSpPr>
        <p:spPr>
          <a:xfrm>
            <a:off x="449989" y="2199696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DEFF9C-4424-80C4-65F1-1D1D53B23E48}"/>
              </a:ext>
            </a:extLst>
          </p:cNvPr>
          <p:cNvSpPr txBox="1"/>
          <p:nvPr/>
        </p:nvSpPr>
        <p:spPr>
          <a:xfrm>
            <a:off x="449989" y="267518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CFDF89-6092-8034-30F1-F8B5435AADFF}"/>
              </a:ext>
            </a:extLst>
          </p:cNvPr>
          <p:cNvSpPr txBox="1"/>
          <p:nvPr/>
        </p:nvSpPr>
        <p:spPr>
          <a:xfrm>
            <a:off x="449989" y="362616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502D33-68AB-74B7-433F-847D881565C6}"/>
              </a:ext>
            </a:extLst>
          </p:cNvPr>
          <p:cNvSpPr txBox="1"/>
          <p:nvPr/>
        </p:nvSpPr>
        <p:spPr>
          <a:xfrm>
            <a:off x="449989" y="410164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64F897-8284-1505-22DE-D7A55F0C45FF}"/>
              </a:ext>
            </a:extLst>
          </p:cNvPr>
          <p:cNvSpPr txBox="1"/>
          <p:nvPr/>
        </p:nvSpPr>
        <p:spPr>
          <a:xfrm>
            <a:off x="449989" y="4577136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838"/>
          <p:cNvSpPr txBox="1"/>
          <p:nvPr/>
        </p:nvSpPr>
        <p:spPr>
          <a:xfrm>
            <a:off x="540000" y="836712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3" name="yt_shape_13843"/>
              <p:cNvSpPr txBox="1"/>
              <p:nvPr/>
            </p:nvSpPr>
            <p:spPr>
              <a:xfrm>
                <a:off x="540000" y="900000"/>
                <a:ext cx="5313955" cy="2081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43" name="yt_shape_1384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13955" cy="2081019"/>
              </a:xfrm>
              <a:prstGeom prst="rect">
                <a:avLst/>
              </a:prstGeom>
              <a:blipFill>
                <a:blip r:embed="rId2"/>
                <a:stretch>
                  <a:fillRect l="-3559" t="-2639" r="-2526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032A50-CAC8-4EC5-5E06-A42E0D06AC59}"/>
              </a:ext>
            </a:extLst>
          </p:cNvPr>
          <p:cNvSpPr txBox="1"/>
          <p:nvPr/>
        </p:nvSpPr>
        <p:spPr>
          <a:xfrm>
            <a:off x="449989" y="1328682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D1DCCA-95AC-90D3-38ED-BAA7958C6A73}"/>
              </a:ext>
            </a:extLst>
          </p:cNvPr>
          <p:cNvSpPr txBox="1"/>
          <p:nvPr/>
        </p:nvSpPr>
        <p:spPr>
          <a:xfrm>
            <a:off x="449989" y="1804170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0CBFAE-9B14-AE71-15A4-F42F2333E2D7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072511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3B0CBFAE-9B14-AE71-15A4-F42F2333E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072511" cy="728041"/>
              </a:xfrm>
              <a:prstGeom prst="rect">
                <a:avLst/>
              </a:prstGeom>
              <a:blipFill>
                <a:blip r:embed="rId3"/>
                <a:stretch>
                  <a:fillRect l="-3175" r="-29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6" name="yt_shape_13846"/>
          <p:cNvSpPr txBox="1"/>
          <p:nvPr/>
        </p:nvSpPr>
        <p:spPr>
          <a:xfrm>
            <a:off x="540000" y="900000"/>
            <a:ext cx="990655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表示同一个量的两个不同的式子相等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列方程解决问题</a:t>
            </a:r>
          </a:p>
        </p:txBody>
      </p:sp>
      <p:sp>
        <p:nvSpPr>
          <p:cNvPr id="13847" name="yt_shape_1384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甲厂库存钢材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每月用去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乙厂库存钢材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6281,isEnd"/>
              </a:rPr>
              <a:t>每月用去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两厂剩余钢材相等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848" name="yt_shape_13848"/>
          <p:cNvSpPr txBox="1"/>
          <p:nvPr/>
        </p:nvSpPr>
        <p:spPr>
          <a:xfrm>
            <a:off x="540119" y="2359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将一堆糖果分给幼儿园某班的小朋友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那么就多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7fe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那么就少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这个班共有多少名小朋友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849" name="yt_shape_13849"/>
          <p:cNvSpPr txBox="1"/>
          <p:nvPr/>
        </p:nvSpPr>
        <p:spPr>
          <a:xfrm>
            <a:off x="540000" y="3318435"/>
            <a:ext cx="59263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设这个班共有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名小朋友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50" name="yt_shape_13850"/>
          <p:cNvSpPr txBox="1"/>
          <p:nvPr/>
        </p:nvSpPr>
        <p:spPr>
          <a:xfrm>
            <a:off x="540000" y="4277870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51" name="yt_shape_13851"/>
          <p:cNvSpPr txBox="1"/>
          <p:nvPr/>
        </p:nvSpPr>
        <p:spPr>
          <a:xfrm>
            <a:off x="540000" y="475717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这个班共有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名小朋友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4058764">
            <a:extLst>
              <a:ext uri="{FF2B5EF4-FFF2-40B4-BE49-F238E27FC236}">
                <a16:creationId xmlns:a16="http://schemas.microsoft.com/office/drawing/2014/main" id="{5B9BF830-ECAD-2E77-CDF4-E602EC759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EF49F1-0E8C-0740-3348-12086329508A}"/>
              </a:ext>
            </a:extLst>
          </p:cNvPr>
          <p:cNvSpPr txBox="1"/>
          <p:nvPr/>
        </p:nvSpPr>
        <p:spPr>
          <a:xfrm>
            <a:off x="7566871" y="182824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D7BED7-F3EC-2449-A86E-30F409FEFBFC}"/>
              </a:ext>
            </a:extLst>
          </p:cNvPr>
          <p:cNvSpPr txBox="1"/>
          <p:nvPr/>
        </p:nvSpPr>
        <p:spPr>
          <a:xfrm>
            <a:off x="449989" y="3271629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设这个班共有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名小朋友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E0DA1F-38D1-6DE7-585B-EEC9949860A4}"/>
              </a:ext>
            </a:extLst>
          </p:cNvPr>
          <p:cNvSpPr txBox="1"/>
          <p:nvPr/>
        </p:nvSpPr>
        <p:spPr>
          <a:xfrm>
            <a:off x="449989" y="3747117"/>
            <a:ext cx="246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5D5B3C-0483-6AA2-C111-64AC14DAB74C}"/>
              </a:ext>
            </a:extLst>
          </p:cNvPr>
          <p:cNvSpPr txBox="1"/>
          <p:nvPr/>
        </p:nvSpPr>
        <p:spPr>
          <a:xfrm>
            <a:off x="449989" y="4231064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1A783E-F4FB-02DD-19FA-81094AFB2A31}"/>
              </a:ext>
            </a:extLst>
          </p:cNvPr>
          <p:cNvSpPr txBox="1"/>
          <p:nvPr/>
        </p:nvSpPr>
        <p:spPr>
          <a:xfrm>
            <a:off x="449989" y="4710368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这个班共有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名小朋友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2" name="yt_shape_13852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移项时忘记变号而出错</a:t>
            </a:r>
          </a:p>
        </p:txBody>
      </p:sp>
      <p:sp>
        <p:nvSpPr>
          <p:cNvPr id="13853" name="yt_shape_13853"/>
          <p:cNvSpPr txBox="1"/>
          <p:nvPr/>
        </p:nvSpPr>
        <p:spPr>
          <a:xfrm>
            <a:off x="540000" y="1399565"/>
            <a:ext cx="69089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854" name="yt_shape_13854"/>
          <p:cNvSpPr txBox="1"/>
          <p:nvPr/>
        </p:nvSpPr>
        <p:spPr>
          <a:xfrm>
            <a:off x="540000" y="1878868"/>
            <a:ext cx="5764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58836">
            <a:extLst>
              <a:ext uri="{FF2B5EF4-FFF2-40B4-BE49-F238E27FC236}">
                <a16:creationId xmlns:a16="http://schemas.microsoft.com/office/drawing/2014/main" id="{F858643F-E1A3-D4FF-90E5-9DEB6466F9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515A57-B813-1C3C-8572-71879131AF77}"/>
              </a:ext>
            </a:extLst>
          </p:cNvPr>
          <p:cNvSpPr txBox="1"/>
          <p:nvPr/>
        </p:nvSpPr>
        <p:spPr>
          <a:xfrm>
            <a:off x="6530114" y="13527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C21D4C-93D3-B4EB-149B-7C80B0767D7E}"/>
              </a:ext>
            </a:extLst>
          </p:cNvPr>
          <p:cNvSpPr txBox="1"/>
          <p:nvPr/>
        </p:nvSpPr>
        <p:spPr>
          <a:xfrm>
            <a:off x="5548849" y="183206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55" name="yt_image_1385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58" name="yt_shape_13858"/>
              <p:cNvSpPr txBox="1"/>
              <p:nvPr/>
            </p:nvSpPr>
            <p:spPr>
              <a:xfrm>
                <a:off x="540000" y="1591869"/>
                <a:ext cx="899265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858" name="yt_shape_13858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8992655" cy="642163"/>
              </a:xfrm>
              <a:prstGeom prst="rect">
                <a:avLst/>
              </a:prstGeom>
              <a:blipFill>
                <a:blip r:embed="rId3"/>
                <a:stretch>
                  <a:fillRect l="-2102" r="-108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60" name="yt_table_13860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199130"/>
                  </p:ext>
                </p:extLst>
              </p:nvPr>
            </p:nvGraphicFramePr>
            <p:xfrm>
              <a:off x="540056" y="2284820"/>
              <a:ext cx="8124191" cy="672465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88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88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890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8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860" name="yt_table_13860" descr="{&quot;rangeId&quot;:16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199130"/>
                  </p:ext>
                </p:extLst>
              </p:nvPr>
            </p:nvGraphicFramePr>
            <p:xfrm>
              <a:off x="540056" y="2284820"/>
              <a:ext cx="8124191" cy="63366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88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88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890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89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00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75" r="-14676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61" name="yt_shape_13861"/>
              <p:cNvSpPr txBox="1"/>
              <p:nvPr/>
            </p:nvSpPr>
            <p:spPr>
              <a:xfrm>
                <a:off x="540119" y="2969135"/>
                <a:ext cx="11111999" cy="1807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探究与发现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我们知道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e7907"/>
                  </a:rPr>
                  <a:t>无限循环小数都可以转化为分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化成分数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ac10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仿此方法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化成分数是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861" name="yt_shape_13861" descr="{&quot;rangeId&quot;:17,&quot;hasSerialNum&quot;:1,&quot;⇞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9135"/>
                <a:ext cx="11111999" cy="1807418"/>
              </a:xfrm>
              <a:prstGeom prst="rect">
                <a:avLst/>
              </a:prstGeom>
              <a:blipFill>
                <a:blip r:embed="rId5"/>
                <a:stretch>
                  <a:fillRect l="-1701" t="-2694" r="-1098" b="-9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63" name="yt_shape_13863"/>
              <p:cNvSpPr txBox="1"/>
              <p:nvPr/>
            </p:nvSpPr>
            <p:spPr>
              <a:xfrm>
                <a:off x="540119" y="4827341"/>
                <a:ext cx="11492915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8fb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863" name="yt_shape_13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27341"/>
                <a:ext cx="11492915" cy="1121333"/>
              </a:xfrm>
              <a:prstGeom prst="rect">
                <a:avLst/>
              </a:prstGeom>
              <a:blipFill>
                <a:blip r:embed="rId6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236664-DA54-511E-D237-78AEB72F0E81}"/>
              </a:ext>
            </a:extLst>
          </p:cNvPr>
          <p:cNvSpPr txBox="1"/>
          <p:nvPr/>
        </p:nvSpPr>
        <p:spPr>
          <a:xfrm>
            <a:off x="8525411" y="1545063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4B4853-18AC-7A23-71A8-FB16F9CA38C7}"/>
                  </a:ext>
                </a:extLst>
              </p:cNvPr>
              <p:cNvSpPr txBox="1"/>
              <p:nvPr/>
            </p:nvSpPr>
            <p:spPr>
              <a:xfrm>
                <a:off x="5252042" y="4072251"/>
                <a:ext cx="789685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3" name="文本框 2" descr="{'rangeId': 17, 'hasSerialNum': 1, '⇞': 1, 'mathAnswerShape': 1}">
                <a:extLst>
                  <a:ext uri="{FF2B5EF4-FFF2-40B4-BE49-F238E27FC236}">
                    <a16:creationId xmlns:a16="http://schemas.microsoft.com/office/drawing/2014/main" id="{D64B4853-18AC-7A23-71A8-FB16F9CA3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2042" y="4072251"/>
                <a:ext cx="789685" cy="7336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D969C89-58D7-B745-4EC2-FD0D1456B727}"/>
              </a:ext>
            </a:extLst>
          </p:cNvPr>
          <p:cNvCxnSpPr/>
          <p:nvPr/>
        </p:nvCxnSpPr>
        <p:spPr>
          <a:xfrm>
            <a:off x="4989628" y="4778123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A5BA43-7DFC-2AC0-C601-A53C40701B19}"/>
                  </a:ext>
                </a:extLst>
              </p:cNvPr>
              <p:cNvSpPr txBox="1"/>
              <p:nvPr/>
            </p:nvSpPr>
            <p:spPr>
              <a:xfrm>
                <a:off x="2891683" y="5085184"/>
                <a:ext cx="1196087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A5BA43-7DFC-2AC0-C601-A53C40701B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683" y="5085184"/>
                <a:ext cx="1196087" cy="728612"/>
              </a:xfrm>
              <a:prstGeom prst="rect">
                <a:avLst/>
              </a:prstGeom>
              <a:blipFill>
                <a:blip r:embed="rId8"/>
                <a:stretch>
                  <a:fillRect l="-761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66" name="yt_shape_13866"/>
              <p:cNvSpPr txBox="1"/>
              <p:nvPr/>
            </p:nvSpPr>
            <p:spPr>
              <a:xfrm>
                <a:off x="540000" y="1288546"/>
                <a:ext cx="4698402" cy="3923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66" name="yt_shape_138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8546"/>
                <a:ext cx="4698402" cy="3923575"/>
              </a:xfrm>
              <a:prstGeom prst="rect">
                <a:avLst/>
              </a:prstGeom>
              <a:blipFill>
                <a:blip r:embed="rId2"/>
                <a:stretch>
                  <a:fillRect l="-4026" t="-1242" r="-2987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C9250C-0A74-B074-8135-380F586FF815}"/>
              </a:ext>
            </a:extLst>
          </p:cNvPr>
          <p:cNvSpPr txBox="1"/>
          <p:nvPr/>
        </p:nvSpPr>
        <p:spPr>
          <a:xfrm>
            <a:off x="449989" y="1717228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B870F0-CC1C-1DDA-55A4-096521A466A8}"/>
              </a:ext>
            </a:extLst>
          </p:cNvPr>
          <p:cNvSpPr txBox="1"/>
          <p:nvPr/>
        </p:nvSpPr>
        <p:spPr>
          <a:xfrm>
            <a:off x="449989" y="219271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16FA6F-806A-0541-41C1-F33F971051EE}"/>
                  </a:ext>
                </a:extLst>
              </p:cNvPr>
              <p:cNvSpPr txBox="1"/>
              <p:nvPr/>
            </p:nvSpPr>
            <p:spPr>
              <a:xfrm>
                <a:off x="449989" y="2668204"/>
                <a:ext cx="33773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16FA6F-806A-0541-41C1-F33F971051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8204"/>
                <a:ext cx="3377311" cy="768490"/>
              </a:xfrm>
              <a:prstGeom prst="rect">
                <a:avLst/>
              </a:prstGeom>
              <a:blipFill>
                <a:blip r:embed="rId3"/>
                <a:stretch>
                  <a:fillRect l="-2888" r="-270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BC31DE-1ABA-A98D-6E9A-8DED6D819034}"/>
                  </a:ext>
                </a:extLst>
              </p:cNvPr>
              <p:cNvSpPr txBox="1"/>
              <p:nvPr/>
            </p:nvSpPr>
            <p:spPr>
              <a:xfrm>
                <a:off x="449989" y="4023040"/>
                <a:ext cx="4769548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BC31DE-1ABA-A98D-6E9A-8DED6D819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3040"/>
                <a:ext cx="4769548" cy="773570"/>
              </a:xfrm>
              <a:prstGeom prst="rect">
                <a:avLst/>
              </a:prstGeom>
              <a:blipFill>
                <a:blip r:embed="rId4"/>
                <a:stretch>
                  <a:fillRect l="-2046" r="-191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6DBE4B8-BDC2-DA94-027A-A8BA3468D61B}"/>
              </a:ext>
            </a:extLst>
          </p:cNvPr>
          <p:cNvSpPr txBox="1"/>
          <p:nvPr/>
        </p:nvSpPr>
        <p:spPr>
          <a:xfrm>
            <a:off x="449989" y="4702998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865"/>
          <p:cNvSpPr txBox="1"/>
          <p:nvPr/>
        </p:nvSpPr>
        <p:spPr>
          <a:xfrm>
            <a:off x="540000" y="836712"/>
            <a:ext cx="17697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1484</Words>
  <Application>Microsoft Office PowerPoint</Application>
  <PresentationFormat>宽屏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,isEnd</vt:lpstr>
      <vt:lpstr>_⨹_1_18fb8,isEnd</vt:lpstr>
      <vt:lpstr>_⨹_1_bf31d</vt:lpstr>
      <vt:lpstr>_⨹_1_e7fe2</vt:lpstr>
      <vt:lpstr>_⨹_1_fac10</vt:lpstr>
      <vt:lpstr>_⨹_13_e7907</vt:lpstr>
      <vt:lpstr>_⨹_4_56281,isEnd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