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6" r:id="rId5"/>
    <p:sldId id="367" r:id="rId6"/>
    <p:sldId id="370" r:id="rId7"/>
    <p:sldId id="371" r:id="rId8"/>
    <p:sldId id="373" r:id="rId9"/>
    <p:sldId id="374" r:id="rId10"/>
    <p:sldId id="376" r:id="rId11"/>
    <p:sldId id="381" r:id="rId12"/>
    <p:sldId id="383" r:id="rId13"/>
    <p:sldId id="388" r:id="rId14"/>
    <p:sldId id="384" r:id="rId15"/>
    <p:sldId id="386" r:id="rId16"/>
    <p:sldId id="387" r:id="rId17"/>
    <p:sldId id="256" r:id="rId1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5" d="100"/>
          <a:sy n="75" d="100"/>
        </p:scale>
        <p:origin x="78" y="7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56" name="yt_shape_12356"/>
          <p:cNvSpPr txBox="1"/>
          <p:nvPr/>
        </p:nvSpPr>
        <p:spPr>
          <a:xfrm>
            <a:off x="540000" y="900000"/>
            <a:ext cx="4118884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06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355" name="yt_image_12355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7651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58" name="yt_shape_12358"/>
          <p:cNvSpPr txBox="1"/>
          <p:nvPr/>
        </p:nvSpPr>
        <p:spPr>
          <a:xfrm>
            <a:off x="540119" y="1597583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整式加减的一般步骤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如果有括号的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按去括号法则先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如果有同类项的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则先合并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对于实际问题则应先列出整式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48763,isEnd"/>
              </a:rPr>
              <a:t>再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合并同类项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30AB57E-3F20-5AA9-C5B2-9B065A7BD1CC}"/>
              </a:ext>
            </a:extLst>
          </p:cNvPr>
          <p:cNvSpPr txBox="1"/>
          <p:nvPr/>
        </p:nvSpPr>
        <p:spPr>
          <a:xfrm>
            <a:off x="5479308" y="1988840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去括号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16EE3B7-E322-AD18-4866-B36C2844E063}"/>
              </a:ext>
            </a:extLst>
          </p:cNvPr>
          <p:cNvSpPr txBox="1"/>
          <p:nvPr/>
        </p:nvSpPr>
        <p:spPr>
          <a:xfrm>
            <a:off x="4869708" y="2464328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06" name="yt_shape_12406"/>
          <p:cNvSpPr txBox="1"/>
          <p:nvPr/>
        </p:nvSpPr>
        <p:spPr>
          <a:xfrm>
            <a:off x="540119" y="900000"/>
            <a:ext cx="11492915" cy="52298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先化简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再求值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 dirty="0" err="1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满足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f1ab3"/>
              </a:rPr>
              <a:t>－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endParaRPr lang="en-US" altLang="zh-CN" sz="2400" b="0" i="1" u="none" spc="375" dirty="0">
              <a:solidFill>
                <a:srgbClr val="FF0000">
                  <a:alpha val="0"/>
                </a:srgbClr>
              </a:solidFill>
              <a:effectLst/>
              <a:latin typeface="Times New Roman" pitchFamily="24"/>
              <a:ea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所以原式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84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EE27047-5CA1-0759-AB94-8323648E1C62}"/>
              </a:ext>
            </a:extLst>
          </p:cNvPr>
          <p:cNvSpPr txBox="1"/>
          <p:nvPr/>
        </p:nvSpPr>
        <p:spPr>
          <a:xfrm>
            <a:off x="450108" y="2204864"/>
            <a:ext cx="6903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4ECA191-DB65-A2D9-7BB5-709813B97B5A}"/>
              </a:ext>
            </a:extLst>
          </p:cNvPr>
          <p:cNvSpPr txBox="1"/>
          <p:nvPr/>
        </p:nvSpPr>
        <p:spPr>
          <a:xfrm>
            <a:off x="450108" y="2680352"/>
            <a:ext cx="57855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1E4D814-99D9-256D-4C3E-8B0B60B17217}"/>
              </a:ext>
            </a:extLst>
          </p:cNvPr>
          <p:cNvSpPr txBox="1"/>
          <p:nvPr/>
        </p:nvSpPr>
        <p:spPr>
          <a:xfrm>
            <a:off x="450108" y="3155840"/>
            <a:ext cx="5175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4CFB9F6-2314-DBA1-114E-74C04B133849}"/>
              </a:ext>
            </a:extLst>
          </p:cNvPr>
          <p:cNvSpPr txBox="1"/>
          <p:nvPr/>
        </p:nvSpPr>
        <p:spPr>
          <a:xfrm>
            <a:off x="450108" y="3631328"/>
            <a:ext cx="23533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A6D191E-4506-D420-8042-2CF669193792}"/>
              </a:ext>
            </a:extLst>
          </p:cNvPr>
          <p:cNvSpPr txBox="1"/>
          <p:nvPr/>
        </p:nvSpPr>
        <p:spPr>
          <a:xfrm>
            <a:off x="450108" y="4106816"/>
            <a:ext cx="4552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1824304-7E6A-4F45-F64D-CEFDB643FFB7}"/>
              </a:ext>
            </a:extLst>
          </p:cNvPr>
          <p:cNvSpPr txBox="1"/>
          <p:nvPr/>
        </p:nvSpPr>
        <p:spPr>
          <a:xfrm>
            <a:off x="450108" y="4582304"/>
            <a:ext cx="2926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C699959-BBDC-CF3C-274F-E03E2D6E7DF5}"/>
              </a:ext>
            </a:extLst>
          </p:cNvPr>
          <p:cNvSpPr txBox="1"/>
          <p:nvPr/>
        </p:nvSpPr>
        <p:spPr>
          <a:xfrm>
            <a:off x="450108" y="5057792"/>
            <a:ext cx="607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96B84B7-FBA7-99F1-6AF0-EBB1532DD41C}"/>
              </a:ext>
            </a:extLst>
          </p:cNvPr>
          <p:cNvSpPr txBox="1"/>
          <p:nvPr/>
        </p:nvSpPr>
        <p:spPr>
          <a:xfrm>
            <a:off x="1655610" y="5533280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66E564D-C8B7-D2EC-38A1-04976F8AE92B}"/>
              </a:ext>
            </a:extLst>
          </p:cNvPr>
          <p:cNvSpPr txBox="1"/>
          <p:nvPr/>
        </p:nvSpPr>
        <p:spPr>
          <a:xfrm>
            <a:off x="1655610" y="6008768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08" name="yt_shape_12408"/>
          <p:cNvSpPr txBox="1"/>
          <p:nvPr/>
        </p:nvSpPr>
        <p:spPr>
          <a:xfrm>
            <a:off x="540000" y="900000"/>
            <a:ext cx="546303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河北省中考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嘉淇准备完成题目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2409" name="yt_shape_12409"/>
          <p:cNvSpPr txBox="1"/>
          <p:nvPr/>
        </p:nvSpPr>
        <p:spPr>
          <a:xfrm>
            <a:off x="540000" y="1379303"/>
            <a:ext cx="981037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　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发现系数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印刷不清楚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2410" name="yt_shape_12410"/>
          <p:cNvSpPr txBox="1"/>
          <p:nvPr/>
        </p:nvSpPr>
        <p:spPr>
          <a:xfrm>
            <a:off x="540000" y="1858606"/>
            <a:ext cx="965649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猜成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</p:txBody>
      </p:sp>
      <p:sp>
        <p:nvSpPr>
          <p:cNvPr id="12411" name="yt_shape_12411"/>
          <p:cNvSpPr txBox="1"/>
          <p:nvPr/>
        </p:nvSpPr>
        <p:spPr>
          <a:xfrm>
            <a:off x="540000" y="2337909"/>
            <a:ext cx="6117059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yt_shape_矩形_2">
            <a:extLst>
              <a:ext uri="{FF2B5EF4-FFF2-40B4-BE49-F238E27FC236}">
                <a16:creationId xmlns:a16="http://schemas.microsoft.com/office/drawing/2014/main" id="{B82505E1-D474-09F8-2B4B-A9AD89A4E0E3}"/>
              </a:ext>
            </a:extLst>
          </p:cNvPr>
          <p:cNvSpPr/>
          <p:nvPr/>
        </p:nvSpPr>
        <p:spPr>
          <a:xfrm>
            <a:off x="1759200" y="1442803"/>
            <a:ext cx="352489" cy="360871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yt_shape_矩形_3">
            <a:extLst>
              <a:ext uri="{FF2B5EF4-FFF2-40B4-BE49-F238E27FC236}">
                <a16:creationId xmlns:a16="http://schemas.microsoft.com/office/drawing/2014/main" id="{16CEDA9E-057E-F119-7930-E11A17C2AC31}"/>
              </a:ext>
            </a:extLst>
          </p:cNvPr>
          <p:cNvSpPr/>
          <p:nvPr/>
        </p:nvSpPr>
        <p:spPr>
          <a:xfrm>
            <a:off x="7969500" y="1442803"/>
            <a:ext cx="304865" cy="360871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yt_shape_矩形_4">
            <a:extLst>
              <a:ext uri="{FF2B5EF4-FFF2-40B4-BE49-F238E27FC236}">
                <a16:creationId xmlns:a16="http://schemas.microsoft.com/office/drawing/2014/main" id="{F7446446-B7CD-7EFE-C4A4-34F3B25A21FD}"/>
              </a:ext>
            </a:extLst>
          </p:cNvPr>
          <p:cNvSpPr/>
          <p:nvPr/>
        </p:nvSpPr>
        <p:spPr>
          <a:xfrm>
            <a:off x="2216400" y="1922106"/>
            <a:ext cx="304864" cy="360871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7EC71C4-C7E1-2FB2-457F-17E30D4B03E8}"/>
              </a:ext>
            </a:extLst>
          </p:cNvPr>
          <p:cNvSpPr txBox="1"/>
          <p:nvPr/>
        </p:nvSpPr>
        <p:spPr>
          <a:xfrm>
            <a:off x="449989" y="2291103"/>
            <a:ext cx="6237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5F17B70-05EA-76B8-F6D2-ABD476746CC8}"/>
              </a:ext>
            </a:extLst>
          </p:cNvPr>
          <p:cNvSpPr txBox="1"/>
          <p:nvPr/>
        </p:nvSpPr>
        <p:spPr>
          <a:xfrm>
            <a:off x="1059589" y="2766591"/>
            <a:ext cx="3951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D37C9D0-2B8B-B1B0-ACB4-ED5EB3397EE8}"/>
              </a:ext>
            </a:extLst>
          </p:cNvPr>
          <p:cNvSpPr txBox="1"/>
          <p:nvPr/>
        </p:nvSpPr>
        <p:spPr>
          <a:xfrm>
            <a:off x="1059589" y="3242079"/>
            <a:ext cx="18358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12" name="yt_shape_12412"/>
          <p:cNvSpPr txBox="1"/>
          <p:nvPr/>
        </p:nvSpPr>
        <p:spPr>
          <a:xfrm>
            <a:off x="540119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他妈妈说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你猜错了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我看到该题标准答案的结果是常数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aa5e7"/>
              </a:rPr>
              <a:t>通过计算说明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原题中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12413" name="yt_shape_12413"/>
          <p:cNvSpPr txBox="1"/>
          <p:nvPr/>
        </p:nvSpPr>
        <p:spPr>
          <a:xfrm>
            <a:off x="540000" y="1842955"/>
            <a:ext cx="6963445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“”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因为标准答案的结果是常数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yt_shape_矩形_2">
            <a:extLst>
              <a:ext uri="{FF2B5EF4-FFF2-40B4-BE49-F238E27FC236}">
                <a16:creationId xmlns:a16="http://schemas.microsoft.com/office/drawing/2014/main" id="{18008F10-7E8A-35A4-EB59-10A7ACFF5352}"/>
              </a:ext>
            </a:extLst>
          </p:cNvPr>
          <p:cNvSpPr/>
          <p:nvPr/>
        </p:nvSpPr>
        <p:spPr>
          <a:xfrm>
            <a:off x="1759319" y="1438988"/>
            <a:ext cx="304864" cy="344551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57E5633-29CA-E1CA-0BCD-7A518C1EE85E}"/>
              </a:ext>
            </a:extLst>
          </p:cNvPr>
          <p:cNvSpPr txBox="1"/>
          <p:nvPr/>
        </p:nvSpPr>
        <p:spPr>
          <a:xfrm>
            <a:off x="449989" y="1796149"/>
            <a:ext cx="3323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“”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2E65CD3-6586-0EFD-77C5-AA7E1030A414}"/>
              </a:ext>
            </a:extLst>
          </p:cNvPr>
          <p:cNvSpPr txBox="1"/>
          <p:nvPr/>
        </p:nvSpPr>
        <p:spPr>
          <a:xfrm>
            <a:off x="449989" y="2271637"/>
            <a:ext cx="6085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C05B274-2914-DE9C-2BBC-70B31D1CA7A6}"/>
              </a:ext>
            </a:extLst>
          </p:cNvPr>
          <p:cNvSpPr txBox="1"/>
          <p:nvPr/>
        </p:nvSpPr>
        <p:spPr>
          <a:xfrm>
            <a:off x="1343472" y="2747125"/>
            <a:ext cx="3951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312290B-E3D0-4B6C-B0E7-F3CCC3F07C82}"/>
              </a:ext>
            </a:extLst>
          </p:cNvPr>
          <p:cNvSpPr txBox="1"/>
          <p:nvPr/>
        </p:nvSpPr>
        <p:spPr>
          <a:xfrm>
            <a:off x="1343472" y="3222613"/>
            <a:ext cx="28454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AD1A376-9BFB-1C25-3061-C7BBD3EBB8FE}"/>
              </a:ext>
            </a:extLst>
          </p:cNvPr>
          <p:cNvSpPr txBox="1"/>
          <p:nvPr/>
        </p:nvSpPr>
        <p:spPr>
          <a:xfrm>
            <a:off x="449989" y="3698101"/>
            <a:ext cx="70761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因为标准答案的结果是常数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15" name="yt_shape_12415"/>
          <p:cNvSpPr txBox="1"/>
          <p:nvPr/>
        </p:nvSpPr>
        <p:spPr>
          <a:xfrm>
            <a:off x="3369962" y="900000"/>
            <a:ext cx="5393271" cy="3422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81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</a:rPr>
              <a:t> </a:t>
            </a:r>
          </a:p>
        </p:txBody>
      </p:sp>
      <p:pic>
        <p:nvPicPr>
          <p:cNvPr id="12414" name="yt_image_1241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69962" y="949399"/>
            <a:ext cx="5339892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17" name="yt_shape_12417"/>
          <p:cNvSpPr txBox="1"/>
          <p:nvPr/>
        </p:nvSpPr>
        <p:spPr>
          <a:xfrm>
            <a:off x="3787676" y="1378425"/>
            <a:ext cx="461664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整体思想在整式加减运算中的运用</a:t>
            </a:r>
          </a:p>
        </p:txBody>
      </p:sp>
      <p:sp>
        <p:nvSpPr>
          <p:cNvPr id="12418" name="yt_shape_12418"/>
          <p:cNvSpPr txBox="1"/>
          <p:nvPr/>
        </p:nvSpPr>
        <p:spPr>
          <a:xfrm>
            <a:off x="540119" y="1857728"/>
            <a:ext cx="11111999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【阅读材料】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我们知道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类似地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ab64f"/>
              </a:rPr>
              <a:t>我们把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看成一个整体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cacd7"/>
              </a:rPr>
              <a:t>）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整体思想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是中学数学解题中的一种重要的思想方法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74872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它在多项式的化简与求值中应用极为广泛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2419" name="yt_shape_12419"/>
          <p:cNvSpPr txBox="1"/>
          <p:nvPr/>
        </p:nvSpPr>
        <p:spPr>
          <a:xfrm>
            <a:off x="540119" y="376094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【直接应用】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看成一个整体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合并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4549,isEnd"/>
              </a:rPr>
              <a:t>a</a:t>
            </a:r>
            <a:b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33EB9AD-70CC-CFE0-8478-0BF0F253BA8B}"/>
              </a:ext>
            </a:extLst>
          </p:cNvPr>
          <p:cNvSpPr txBox="1"/>
          <p:nvPr/>
        </p:nvSpPr>
        <p:spPr>
          <a:xfrm>
            <a:off x="2628158" y="4189628"/>
            <a:ext cx="26057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20" name="yt_shape_12420"/>
          <p:cNvSpPr txBox="1"/>
          <p:nvPr/>
        </p:nvSpPr>
        <p:spPr>
          <a:xfrm>
            <a:off x="540119" y="900000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sym typeface=",isEnd"/>
              </a:rPr>
              <a:t>【变式应用】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2_37bd3,isEnd"/>
              </a:rPr>
              <a:t>）－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,isEnd"/>
              </a:rPr>
              <a:t>c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,isEnd"/>
              </a:rPr>
              <a:t>10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50E6453-2A5F-D6F3-3059-A6C08A4A14A5}"/>
              </a:ext>
            </a:extLst>
          </p:cNvPr>
          <p:cNvSpPr txBox="1"/>
          <p:nvPr/>
        </p:nvSpPr>
        <p:spPr>
          <a:xfrm>
            <a:off x="6203208" y="1328682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9FD4A61-5E7F-6A00-78EA-6AEEBA4517AB}"/>
              </a:ext>
            </a:extLst>
          </p:cNvPr>
          <p:cNvSpPr txBox="1"/>
          <p:nvPr/>
        </p:nvSpPr>
        <p:spPr>
          <a:xfrm>
            <a:off x="450108" y="2755146"/>
            <a:ext cx="6050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F71A4E5-A779-F309-345E-45E6D4710C3C}"/>
              </a:ext>
            </a:extLst>
          </p:cNvPr>
          <p:cNvSpPr txBox="1"/>
          <p:nvPr/>
        </p:nvSpPr>
        <p:spPr>
          <a:xfrm>
            <a:off x="450108" y="3230634"/>
            <a:ext cx="4374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CDEE031-B411-3CEE-9E3F-2C3C90BBE394}"/>
              </a:ext>
            </a:extLst>
          </p:cNvPr>
          <p:cNvSpPr txBox="1"/>
          <p:nvPr/>
        </p:nvSpPr>
        <p:spPr>
          <a:xfrm>
            <a:off x="1055440" y="3706122"/>
            <a:ext cx="5593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C8C47D7-FAEE-4439-9EED-881DF19DAD3C}"/>
              </a:ext>
            </a:extLst>
          </p:cNvPr>
          <p:cNvSpPr txBox="1"/>
          <p:nvPr/>
        </p:nvSpPr>
        <p:spPr>
          <a:xfrm>
            <a:off x="1055440" y="4181610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C109AD5-83FC-E434-29D0-516674FA7748}"/>
              </a:ext>
            </a:extLst>
          </p:cNvPr>
          <p:cNvSpPr txBox="1"/>
          <p:nvPr/>
        </p:nvSpPr>
        <p:spPr>
          <a:xfrm>
            <a:off x="1055440" y="465709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24" name="yt_shape_12424"/>
          <p:cNvSpPr txBox="1"/>
          <p:nvPr/>
        </p:nvSpPr>
        <p:spPr>
          <a:xfrm>
            <a:off x="540000" y="900000"/>
            <a:ext cx="8739572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【拓展应用】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5AA5A16-E549-CACC-9800-9D7C25FF1249}"/>
              </a:ext>
            </a:extLst>
          </p:cNvPr>
          <p:cNvSpPr txBox="1"/>
          <p:nvPr/>
        </p:nvSpPr>
        <p:spPr>
          <a:xfrm>
            <a:off x="449989" y="1804170"/>
            <a:ext cx="5698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B622BB2-7C02-4997-D7B6-14B40049F0F7}"/>
              </a:ext>
            </a:extLst>
          </p:cNvPr>
          <p:cNvSpPr txBox="1"/>
          <p:nvPr/>
        </p:nvSpPr>
        <p:spPr>
          <a:xfrm>
            <a:off x="449989" y="2279658"/>
            <a:ext cx="3012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D989237-F35F-7AD9-D70D-9453BAB5C1EB}"/>
              </a:ext>
            </a:extLst>
          </p:cNvPr>
          <p:cNvSpPr txBox="1"/>
          <p:nvPr/>
        </p:nvSpPr>
        <p:spPr>
          <a:xfrm>
            <a:off x="1055440" y="2755146"/>
            <a:ext cx="3107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8B52597-10DC-C105-27A2-7CBA17CEF2BC}"/>
              </a:ext>
            </a:extLst>
          </p:cNvPr>
          <p:cNvSpPr txBox="1"/>
          <p:nvPr/>
        </p:nvSpPr>
        <p:spPr>
          <a:xfrm>
            <a:off x="1055440" y="3230634"/>
            <a:ext cx="338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3A3EF9A-4053-370C-0127-9D27AB93FC2B}"/>
              </a:ext>
            </a:extLst>
          </p:cNvPr>
          <p:cNvSpPr txBox="1"/>
          <p:nvPr/>
        </p:nvSpPr>
        <p:spPr>
          <a:xfrm>
            <a:off x="1055440" y="370612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2" name="yt_shape_12362"/>
          <p:cNvSpPr txBox="1"/>
          <p:nvPr/>
        </p:nvSpPr>
        <p:spPr>
          <a:xfrm>
            <a:off x="540000" y="900000"/>
            <a:ext cx="4143507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361" name="yt_image_12361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00887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64" name="yt_shape_12364"/>
          <p:cNvSpPr txBox="1"/>
          <p:nvPr/>
        </p:nvSpPr>
        <p:spPr>
          <a:xfrm>
            <a:off x="540000" y="1597583"/>
            <a:ext cx="405880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利用分配律去括号</a:t>
            </a:r>
          </a:p>
        </p:txBody>
      </p:sp>
      <p:sp>
        <p:nvSpPr>
          <p:cNvPr id="12365" name="yt_shape_12365"/>
          <p:cNvSpPr txBox="1"/>
          <p:nvPr/>
        </p:nvSpPr>
        <p:spPr>
          <a:xfrm>
            <a:off x="540000" y="2097148"/>
            <a:ext cx="459100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下列去括号正确的是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366" name="yt_table_12366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6736125"/>
              </p:ext>
            </p:extLst>
          </p:nvPr>
        </p:nvGraphicFramePr>
        <p:xfrm>
          <a:off x="540056" y="2576451"/>
          <a:ext cx="5867400" cy="1901952"/>
        </p:xfrm>
        <a:graphic>
          <a:graphicData uri="http://schemas.openxmlformats.org/drawingml/2006/table">
            <a:tbl>
              <a:tblPr/>
              <a:tblGrid>
                <a:gridCol w="5867400">
                  <a:extLst>
                    <a:ext uri="{9D8B030D-6E8A-4147-A177-3AD203B41FA5}">
                      <a16:colId xmlns:a16="http://schemas.microsoft.com/office/drawing/2014/main" val="104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3"/>
                  </a:ext>
                </a:extLst>
              </a:tr>
            </a:tbl>
          </a:graphicData>
        </a:graphic>
      </p:graphicFrame>
      <p:pic>
        <p:nvPicPr>
          <p:cNvPr id="3" name="yt_shape_1722390119990">
            <a:extLst>
              <a:ext uri="{FF2B5EF4-FFF2-40B4-BE49-F238E27FC236}">
                <a16:creationId xmlns:a16="http://schemas.microsoft.com/office/drawing/2014/main" id="{A98A3ABC-0957-C5F5-12E9-F81ACFB8B86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47617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B6DAC4A-91A6-B23B-6188-269BC67F9E88}"/>
              </a:ext>
            </a:extLst>
          </p:cNvPr>
          <p:cNvSpPr txBox="1"/>
          <p:nvPr/>
        </p:nvSpPr>
        <p:spPr>
          <a:xfrm>
            <a:off x="4183789" y="205034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8" name="yt_shape_12368"/>
          <p:cNvSpPr txBox="1"/>
          <p:nvPr/>
        </p:nvSpPr>
        <p:spPr>
          <a:xfrm>
            <a:off x="540000" y="900000"/>
            <a:ext cx="8393323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去括号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9677A42-5585-8440-0525-B722ED9197EB}"/>
              </a:ext>
            </a:extLst>
          </p:cNvPr>
          <p:cNvSpPr txBox="1"/>
          <p:nvPr/>
        </p:nvSpPr>
        <p:spPr>
          <a:xfrm>
            <a:off x="5215664" y="1328682"/>
            <a:ext cx="3574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4701D95-E2E0-C524-6F7D-F47B6D0134E6}"/>
              </a:ext>
            </a:extLst>
          </p:cNvPr>
          <p:cNvSpPr txBox="1"/>
          <p:nvPr/>
        </p:nvSpPr>
        <p:spPr>
          <a:xfrm>
            <a:off x="4680677" y="1804170"/>
            <a:ext cx="31407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z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71" name="yt_shape_12371"/>
          <p:cNvSpPr txBox="1"/>
          <p:nvPr/>
        </p:nvSpPr>
        <p:spPr>
          <a:xfrm>
            <a:off x="540000" y="900000"/>
            <a:ext cx="375102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整式的加减运算</a:t>
            </a:r>
          </a:p>
        </p:txBody>
      </p:sp>
      <p:sp>
        <p:nvSpPr>
          <p:cNvPr id="12372" name="yt_shape_12372"/>
          <p:cNvSpPr txBox="1"/>
          <p:nvPr/>
        </p:nvSpPr>
        <p:spPr>
          <a:xfrm>
            <a:off x="540000" y="1399565"/>
            <a:ext cx="879567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373" name="yt_table_1237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4698690"/>
              </p:ext>
            </p:extLst>
          </p:nvPr>
        </p:nvGraphicFramePr>
        <p:xfrm>
          <a:off x="540056" y="1878868"/>
          <a:ext cx="5774056" cy="950976"/>
        </p:xfrm>
        <a:graphic>
          <a:graphicData uri="http://schemas.openxmlformats.org/drawingml/2006/table">
            <a:tbl>
              <a:tblPr/>
              <a:tblGrid>
                <a:gridCol w="3353118">
                  <a:extLst>
                    <a:ext uri="{9D8B030D-6E8A-4147-A177-3AD203B41FA5}">
                      <a16:colId xmlns:a16="http://schemas.microsoft.com/office/drawing/2014/main" val="10461"/>
                    </a:ext>
                  </a:extLst>
                </a:gridCol>
                <a:gridCol w="2420938">
                  <a:extLst>
                    <a:ext uri="{9D8B030D-6E8A-4147-A177-3AD203B41FA5}">
                      <a16:colId xmlns:a16="http://schemas.microsoft.com/office/drawing/2014/main" val="104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5"/>
                  </a:ext>
                </a:extLst>
              </a:tr>
            </a:tbl>
          </a:graphicData>
        </a:graphic>
      </p:graphicFrame>
      <p:sp>
        <p:nvSpPr>
          <p:cNvPr id="12375" name="yt_shape_12375"/>
          <p:cNvSpPr txBox="1"/>
          <p:nvPr/>
        </p:nvSpPr>
        <p:spPr>
          <a:xfrm>
            <a:off x="540119" y="288042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长沙市南雅中学月考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一个整式减去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1a73e"/>
              </a:rPr>
              <a:t>则这个整式为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376" name="yt_table_1237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9808402"/>
              </p:ext>
            </p:extLst>
          </p:nvPr>
        </p:nvGraphicFramePr>
        <p:xfrm>
          <a:off x="540056" y="3839857"/>
          <a:ext cx="6272531" cy="950976"/>
        </p:xfrm>
        <a:graphic>
          <a:graphicData uri="http://schemas.openxmlformats.org/drawingml/2006/table">
            <a:tbl>
              <a:tblPr/>
              <a:tblGrid>
                <a:gridCol w="3353118">
                  <a:extLst>
                    <a:ext uri="{9D8B030D-6E8A-4147-A177-3AD203B41FA5}">
                      <a16:colId xmlns:a16="http://schemas.microsoft.com/office/drawing/2014/main" val="10463"/>
                    </a:ext>
                  </a:extLst>
                </a:gridCol>
                <a:gridCol w="2919413">
                  <a:extLst>
                    <a:ext uri="{9D8B030D-6E8A-4147-A177-3AD203B41FA5}">
                      <a16:colId xmlns:a16="http://schemas.microsoft.com/office/drawing/2014/main" val="104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7"/>
                  </a:ext>
                </a:extLst>
              </a:tr>
            </a:tbl>
          </a:graphicData>
        </a:graphic>
      </p:graphicFrame>
      <p:pic>
        <p:nvPicPr>
          <p:cNvPr id="3" name="yt_shape_1722390120076">
            <a:extLst>
              <a:ext uri="{FF2B5EF4-FFF2-40B4-BE49-F238E27FC236}">
                <a16:creationId xmlns:a16="http://schemas.microsoft.com/office/drawing/2014/main" id="{01833A9F-6EB8-01A5-B064-9A3E654DB7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EE27CB3-BDCB-EEA1-139A-E6AA701DCE78}"/>
              </a:ext>
            </a:extLst>
          </p:cNvPr>
          <p:cNvSpPr txBox="1"/>
          <p:nvPr/>
        </p:nvSpPr>
        <p:spPr>
          <a:xfrm>
            <a:off x="8330339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29F7DE2-0F57-2D52-9559-D63D38934134}"/>
              </a:ext>
            </a:extLst>
          </p:cNvPr>
          <p:cNvSpPr txBox="1"/>
          <p:nvPr/>
        </p:nvSpPr>
        <p:spPr>
          <a:xfrm>
            <a:off x="1059708" y="330910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78" name="yt_shape_12378"/>
          <p:cNvSpPr txBox="1"/>
          <p:nvPr/>
        </p:nvSpPr>
        <p:spPr>
          <a:xfrm>
            <a:off x="540000" y="900000"/>
            <a:ext cx="5655394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化简下列式子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520A81D-79D5-66F7-42E0-B729C910419A}"/>
              </a:ext>
            </a:extLst>
          </p:cNvPr>
          <p:cNvSpPr txBox="1"/>
          <p:nvPr/>
        </p:nvSpPr>
        <p:spPr>
          <a:xfrm>
            <a:off x="449989" y="1804170"/>
            <a:ext cx="4148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AA3817A-554E-4FA5-2C2B-79135D27989A}"/>
              </a:ext>
            </a:extLst>
          </p:cNvPr>
          <p:cNvSpPr txBox="1"/>
          <p:nvPr/>
        </p:nvSpPr>
        <p:spPr>
          <a:xfrm>
            <a:off x="1631504" y="2279658"/>
            <a:ext cx="1859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6EA9BC5-C2CD-C6AC-DFC9-EDB7FA1E11C7}"/>
              </a:ext>
            </a:extLst>
          </p:cNvPr>
          <p:cNvSpPr txBox="1"/>
          <p:nvPr/>
        </p:nvSpPr>
        <p:spPr>
          <a:xfrm>
            <a:off x="449989" y="3230634"/>
            <a:ext cx="5628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57A8BAA-575F-66D5-68A9-3A90A82A5587}"/>
              </a:ext>
            </a:extLst>
          </p:cNvPr>
          <p:cNvSpPr txBox="1"/>
          <p:nvPr/>
        </p:nvSpPr>
        <p:spPr>
          <a:xfrm>
            <a:off x="1658215" y="3706122"/>
            <a:ext cx="16294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83" name="yt_shape_12383"/>
          <p:cNvSpPr txBox="1"/>
          <p:nvPr/>
        </p:nvSpPr>
        <p:spPr>
          <a:xfrm>
            <a:off x="540000" y="900000"/>
            <a:ext cx="375102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整式的化简求值</a:t>
            </a:r>
          </a:p>
        </p:txBody>
      </p:sp>
      <p:sp>
        <p:nvSpPr>
          <p:cNvPr id="12384" name="yt_shape_12384"/>
          <p:cNvSpPr txBox="1"/>
          <p:nvPr/>
        </p:nvSpPr>
        <p:spPr>
          <a:xfrm>
            <a:off x="540000" y="1399565"/>
            <a:ext cx="755495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385" name="yt_table_1238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5395726"/>
              </p:ext>
            </p:extLst>
          </p:nvPr>
        </p:nvGraphicFramePr>
        <p:xfrm>
          <a:off x="540056" y="1878868"/>
          <a:ext cx="82670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465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466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467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4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8"/>
                  </a:ext>
                </a:extLst>
              </a:tr>
            </a:tbl>
          </a:graphicData>
        </a:graphic>
      </p:graphicFrame>
      <p:pic>
        <p:nvPicPr>
          <p:cNvPr id="3" name="yt_shape_1722390120157">
            <a:extLst>
              <a:ext uri="{FF2B5EF4-FFF2-40B4-BE49-F238E27FC236}">
                <a16:creationId xmlns:a16="http://schemas.microsoft.com/office/drawing/2014/main" id="{98D24424-579F-8B16-DD1B-3684FF44B4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B08225F-9BC6-B93A-770D-B5236009B42F}"/>
              </a:ext>
            </a:extLst>
          </p:cNvPr>
          <p:cNvSpPr txBox="1"/>
          <p:nvPr/>
        </p:nvSpPr>
        <p:spPr>
          <a:xfrm>
            <a:off x="7119076" y="1352759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87" name="yt_shape_12387"/>
          <p:cNvSpPr txBox="1"/>
          <p:nvPr/>
        </p:nvSpPr>
        <p:spPr>
          <a:xfrm>
            <a:off x="540119" y="900000"/>
            <a:ext cx="11492915" cy="474969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先计算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再利用所得结果分别计算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2[2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由题意可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知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27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dirty="0">
              <a:solidFill>
                <a:srgbClr val="000000"/>
              </a:solidFill>
              <a:latin typeface="宋体" pitchFamily="24"/>
              <a:ea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2[2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c2176"/>
              </a:rPr>
              <a:t>）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由题意可知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59D9C64-6FF9-1314-6EC5-8D00EA770AE6}"/>
              </a:ext>
            </a:extLst>
          </p:cNvPr>
          <p:cNvSpPr txBox="1"/>
          <p:nvPr/>
        </p:nvSpPr>
        <p:spPr>
          <a:xfrm>
            <a:off x="450108" y="2708920"/>
            <a:ext cx="4602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由题意可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121581F-5F71-A2E0-1CB1-A52F234E3830}"/>
              </a:ext>
            </a:extLst>
          </p:cNvPr>
          <p:cNvSpPr txBox="1"/>
          <p:nvPr/>
        </p:nvSpPr>
        <p:spPr>
          <a:xfrm>
            <a:off x="450108" y="3184408"/>
            <a:ext cx="470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116DFC4-D71D-0EDD-CE4B-80F435B84001}"/>
              </a:ext>
            </a:extLst>
          </p:cNvPr>
          <p:cNvSpPr txBox="1"/>
          <p:nvPr/>
        </p:nvSpPr>
        <p:spPr>
          <a:xfrm>
            <a:off x="450108" y="4621782"/>
            <a:ext cx="5060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由题意可知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0A2F437-F188-913A-F7C1-4769DBCC07CA}"/>
              </a:ext>
            </a:extLst>
          </p:cNvPr>
          <p:cNvSpPr txBox="1"/>
          <p:nvPr/>
        </p:nvSpPr>
        <p:spPr>
          <a:xfrm>
            <a:off x="450108" y="5097270"/>
            <a:ext cx="6072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B6C49DC-34C8-7BF0-9B01-07213AFA8953}"/>
              </a:ext>
            </a:extLst>
          </p:cNvPr>
          <p:cNvSpPr txBox="1"/>
          <p:nvPr/>
        </p:nvSpPr>
        <p:spPr>
          <a:xfrm>
            <a:off x="450108" y="1772816"/>
            <a:ext cx="5348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3ADEDE4-499C-BF99-BE32-FA745E077270}"/>
              </a:ext>
            </a:extLst>
          </p:cNvPr>
          <p:cNvSpPr txBox="1"/>
          <p:nvPr/>
        </p:nvSpPr>
        <p:spPr>
          <a:xfrm>
            <a:off x="1687931" y="2248304"/>
            <a:ext cx="1743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3" name="yt_shape_12393"/>
          <p:cNvSpPr txBox="1"/>
          <p:nvPr/>
        </p:nvSpPr>
        <p:spPr>
          <a:xfrm>
            <a:off x="540000" y="900000"/>
            <a:ext cx="7136569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进行整式的加减运算时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忽略括号的作用</a:t>
            </a:r>
          </a:p>
        </p:txBody>
      </p:sp>
      <p:sp>
        <p:nvSpPr>
          <p:cNvPr id="12394" name="yt_shape_12394"/>
          <p:cNvSpPr txBox="1"/>
          <p:nvPr/>
        </p:nvSpPr>
        <p:spPr>
          <a:xfrm>
            <a:off x="540000" y="1399565"/>
            <a:ext cx="1072569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已知一个多项式与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的和等于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则这个多项式为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395" name="yt_table_1239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3739103"/>
              </p:ext>
            </p:extLst>
          </p:nvPr>
        </p:nvGraphicFramePr>
        <p:xfrm>
          <a:off x="540056" y="1878868"/>
          <a:ext cx="5270818" cy="950976"/>
        </p:xfrm>
        <a:graphic>
          <a:graphicData uri="http://schemas.openxmlformats.org/drawingml/2006/table">
            <a:tbl>
              <a:tblPr/>
              <a:tblGrid>
                <a:gridCol w="3110230">
                  <a:extLst>
                    <a:ext uri="{9D8B030D-6E8A-4147-A177-3AD203B41FA5}">
                      <a16:colId xmlns:a16="http://schemas.microsoft.com/office/drawing/2014/main" val="10469"/>
                    </a:ext>
                  </a:extLst>
                </a:gridCol>
                <a:gridCol w="2160588">
                  <a:extLst>
                    <a:ext uri="{9D8B030D-6E8A-4147-A177-3AD203B41FA5}">
                      <a16:colId xmlns:a16="http://schemas.microsoft.com/office/drawing/2014/main" val="104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0"/>
                  </a:ext>
                </a:extLst>
              </a:tr>
            </a:tbl>
          </a:graphicData>
        </a:graphic>
      </p:graphicFrame>
      <p:pic>
        <p:nvPicPr>
          <p:cNvPr id="3" name="yt_shape_1722390120255">
            <a:extLst>
              <a:ext uri="{FF2B5EF4-FFF2-40B4-BE49-F238E27FC236}">
                <a16:creationId xmlns:a16="http://schemas.microsoft.com/office/drawing/2014/main" id="{88D07547-C4A8-CC95-7913-F6A8F7982DD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0AC9ED9-9CAE-268B-8EEF-0E35C2874291}"/>
              </a:ext>
            </a:extLst>
          </p:cNvPr>
          <p:cNvSpPr txBox="1"/>
          <p:nvPr/>
        </p:nvSpPr>
        <p:spPr>
          <a:xfrm>
            <a:off x="10241689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8" name="yt_shape_12398"/>
          <p:cNvSpPr txBox="1"/>
          <p:nvPr/>
        </p:nvSpPr>
        <p:spPr>
          <a:xfrm>
            <a:off x="540000" y="900000"/>
            <a:ext cx="396845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013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397" name="yt_image_12397" title="H_50.94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27643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00" name="yt_shape_12400"/>
          <p:cNvSpPr txBox="1"/>
          <p:nvPr/>
        </p:nvSpPr>
        <p:spPr>
          <a:xfrm>
            <a:off x="540000" y="1597583"/>
            <a:ext cx="751487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401" name="yt_table_1240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4625408"/>
              </p:ext>
            </p:extLst>
          </p:nvPr>
        </p:nvGraphicFramePr>
        <p:xfrm>
          <a:off x="540056" y="2076886"/>
          <a:ext cx="5142231" cy="950976"/>
        </p:xfrm>
        <a:graphic>
          <a:graphicData uri="http://schemas.openxmlformats.org/drawingml/2006/table">
            <a:tbl>
              <a:tblPr/>
              <a:tblGrid>
                <a:gridCol w="2889568">
                  <a:extLst>
                    <a:ext uri="{9D8B030D-6E8A-4147-A177-3AD203B41FA5}">
                      <a16:colId xmlns:a16="http://schemas.microsoft.com/office/drawing/2014/main" val="10471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4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2"/>
                  </a:ext>
                </a:extLst>
              </a:tr>
            </a:tbl>
          </a:graphicData>
        </a:graphic>
      </p:graphicFrame>
      <p:sp>
        <p:nvSpPr>
          <p:cNvPr id="12403" name="yt_shape_12403"/>
          <p:cNvSpPr txBox="1"/>
          <p:nvPr/>
        </p:nvSpPr>
        <p:spPr>
          <a:xfrm>
            <a:off x="540119" y="307844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常德市桃源县文昌中学单元卷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fcb7,isEnd"/>
              </a:rPr>
              <a:t>则</a:t>
            </a:r>
            <a:b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化简后的结果为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9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含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的代数式表示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则代数式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1" u="none" spc="375" dirty="0" err="1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1" u="none" spc="375" dirty="0" err="1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sz="100" spc="-100" dirty="0">
                <a:latin typeface="Times New Roman"/>
              </a:rPr>
              <a:t>⁠</a:t>
            </a:r>
            <a:b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6.004961,H:37.44"/>
              </a:rPr>
            </a:b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C8E81D0-E1DB-92F0-3E0D-95084E8E4B2D}"/>
              </a:ext>
            </a:extLst>
          </p:cNvPr>
          <p:cNvSpPr txBox="1"/>
          <p:nvPr/>
        </p:nvSpPr>
        <p:spPr>
          <a:xfrm>
            <a:off x="7079389" y="155077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32C586E-FD53-B4C8-3D83-9E1E16C5B188}"/>
              </a:ext>
            </a:extLst>
          </p:cNvPr>
          <p:cNvSpPr txBox="1"/>
          <p:nvPr/>
        </p:nvSpPr>
        <p:spPr>
          <a:xfrm>
            <a:off x="6030171" y="3429000"/>
            <a:ext cx="1459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05FAFD7-DEF1-4A36-CCE2-C54E09730C31}"/>
              </a:ext>
            </a:extLst>
          </p:cNvPr>
          <p:cNvSpPr txBox="1"/>
          <p:nvPr/>
        </p:nvSpPr>
        <p:spPr>
          <a:xfrm>
            <a:off x="450108" y="4458098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1997</Words>
  <Application>Microsoft Office PowerPoint</Application>
  <PresentationFormat>宽屏</PresentationFormat>
  <Paragraphs>161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dell</cp:lastModifiedBy>
  <cp:revision>10</cp:revision>
  <dcterms:created xsi:type="dcterms:W3CDTF">2024-07-31T01:35:33Z</dcterms:created>
  <dcterms:modified xsi:type="dcterms:W3CDTF">2024-07-31T08:20:15Z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