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1" r:id="rId6"/>
    <p:sldId id="373" r:id="rId7"/>
    <p:sldId id="378" r:id="rId8"/>
    <p:sldId id="380" r:id="rId9"/>
    <p:sldId id="383" r:id="rId10"/>
    <p:sldId id="387" r:id="rId11"/>
    <p:sldId id="388" r:id="rId12"/>
    <p:sldId id="389" r:id="rId13"/>
    <p:sldId id="392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46" autoAdjust="0"/>
    <p:restoredTop sz="94660" autoAdjust="0"/>
  </p:normalViewPr>
  <p:slideViewPr>
    <p:cSldViewPr>
      <p:cViewPr varScale="1">
        <p:scale>
          <a:sx n="73" d="100"/>
          <a:sy n="73" d="100"/>
        </p:scale>
        <p:origin x="8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bin"/><Relationship Id="rId4" Type="http://schemas.openxmlformats.org/officeDocument/2006/relationships/image" Target="../media/image29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0" name="yt_shape_10550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49" name="yt_image_1054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2" name="yt_shape_10552"/>
          <p:cNvSpPr txBox="1"/>
          <p:nvPr/>
        </p:nvSpPr>
        <p:spPr>
          <a:xfrm>
            <a:off x="540119" y="1597583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有理数的加法法则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两个负数相加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并且把它们的绝对值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异号两数相加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当正数的绝对值较大时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并用较大的绝对值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较小的绝对值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当负数的绝对值较大时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并用较大的绝对值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较小的绝对值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互为相反数的两个数相加得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一个数与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仍得这个数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如果两个数的和等于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cd83,isEnd"/>
              </a:rPr>
              <a:t>那么这两个数互为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相反数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B235DB-F124-FF95-EC53-73BD19889D20}"/>
              </a:ext>
            </a:extLst>
          </p:cNvPr>
          <p:cNvSpPr txBox="1"/>
          <p:nvPr/>
        </p:nvSpPr>
        <p:spPr>
          <a:xfrm>
            <a:off x="42601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F13969-7F16-EF7C-84A1-F541D2AFD3D4}"/>
              </a:ext>
            </a:extLst>
          </p:cNvPr>
          <p:cNvSpPr txBox="1"/>
          <p:nvPr/>
        </p:nvSpPr>
        <p:spPr>
          <a:xfrm>
            <a:off x="8527307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78FAC2-718D-FB10-FCB8-1C3B95C7ABA6}"/>
              </a:ext>
            </a:extLst>
          </p:cNvPr>
          <p:cNvSpPr txBox="1"/>
          <p:nvPr/>
        </p:nvSpPr>
        <p:spPr>
          <a:xfrm>
            <a:off x="7003307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EF6E8F-C283-CC96-3322-C3D7E1136313}"/>
              </a:ext>
            </a:extLst>
          </p:cNvPr>
          <p:cNvSpPr txBox="1"/>
          <p:nvPr/>
        </p:nvSpPr>
        <p:spPr>
          <a:xfrm>
            <a:off x="450108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7F54D7-095F-8FF7-46EB-3085F51D83F1}"/>
              </a:ext>
            </a:extLst>
          </p:cNvPr>
          <p:cNvSpPr txBox="1"/>
          <p:nvPr/>
        </p:nvSpPr>
        <p:spPr>
          <a:xfrm>
            <a:off x="7155707" y="297724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2B72579-8593-6C4D-4FF7-012559E163BF}"/>
              </a:ext>
            </a:extLst>
          </p:cNvPr>
          <p:cNvSpPr txBox="1"/>
          <p:nvPr/>
        </p:nvSpPr>
        <p:spPr>
          <a:xfrm>
            <a:off x="450108" y="34527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6CBFC65-FDB4-45FC-E544-4D704BC4197A}"/>
              </a:ext>
            </a:extLst>
          </p:cNvPr>
          <p:cNvSpPr txBox="1"/>
          <p:nvPr/>
        </p:nvSpPr>
        <p:spPr>
          <a:xfrm>
            <a:off x="4869708" y="392821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1" name="yt_shape_10621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四张卡片上分别标有一个数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如果把卡片翻过来搅匀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a7a1"/>
              </a:rPr>
              <a:t>每人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每次从中任意抽取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计算所抽取卡片上的数的和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结果大者获胜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fd15"/>
              </a:rPr>
              <a:t>小明抽取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小红抽取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看看谁能获胜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622" name="yt_image_10622" title="H_109.7337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5835" y="2491930"/>
            <a:ext cx="5060329" cy="139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24" name="yt_shape_10624"/>
              <p:cNvSpPr txBox="1"/>
              <p:nvPr/>
            </p:nvSpPr>
            <p:spPr>
              <a:xfrm>
                <a:off x="540000" y="3936029"/>
                <a:ext cx="5961568" cy="24570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小明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小红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所以小明获胜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24" name="yt_shape_10624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6029"/>
                <a:ext cx="5961568" cy="2457083"/>
              </a:xfrm>
              <a:prstGeom prst="rect">
                <a:avLst/>
              </a:prstGeom>
              <a:blipFill>
                <a:blip r:embed="rId3"/>
                <a:stretch>
                  <a:fillRect l="-3170" r="-2045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B994D0-B800-F618-1F0E-E6D02ACB90E5}"/>
                  </a:ext>
                </a:extLst>
              </p:cNvPr>
              <p:cNvSpPr txBox="1"/>
              <p:nvPr/>
            </p:nvSpPr>
            <p:spPr>
              <a:xfrm>
                <a:off x="449989" y="3889223"/>
                <a:ext cx="60839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小明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mathAnswerShape': 1}">
                <a:extLst>
                  <a:ext uri="{FF2B5EF4-FFF2-40B4-BE49-F238E27FC236}">
                    <a16:creationId xmlns:a16="http://schemas.microsoft.com/office/drawing/2014/main" id="{46B994D0-B800-F618-1F0E-E6D02ACB90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89223"/>
                <a:ext cx="6083998" cy="767474"/>
              </a:xfrm>
              <a:prstGeom prst="rect">
                <a:avLst/>
              </a:prstGeom>
              <a:blipFill>
                <a:blip r:embed="rId4"/>
                <a:stretch>
                  <a:fillRect l="-1603" r="-150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15B177A-97E7-C55B-E6D9-E8FECF268242}"/>
                  </a:ext>
                </a:extLst>
              </p:cNvPr>
              <p:cNvSpPr txBox="1"/>
              <p:nvPr/>
            </p:nvSpPr>
            <p:spPr>
              <a:xfrm>
                <a:off x="449989" y="4563085"/>
                <a:ext cx="4648898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小红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mathAnswerShape': 1}">
                <a:extLst>
                  <a:ext uri="{FF2B5EF4-FFF2-40B4-BE49-F238E27FC236}">
                    <a16:creationId xmlns:a16="http://schemas.microsoft.com/office/drawing/2014/main" id="{D15B177A-97E7-C55B-E6D9-E8FECF2682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3085"/>
                <a:ext cx="4648898" cy="769316"/>
              </a:xfrm>
              <a:prstGeom prst="rect">
                <a:avLst/>
              </a:prstGeom>
              <a:blipFill>
                <a:blip r:embed="rId5"/>
                <a:stretch>
                  <a:fillRect l="-2100" r="-21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046F47-0378-75CD-C3E3-02A583382BF4}"/>
                  </a:ext>
                </a:extLst>
              </p:cNvPr>
              <p:cNvSpPr txBox="1"/>
              <p:nvPr/>
            </p:nvSpPr>
            <p:spPr>
              <a:xfrm>
                <a:off x="449989" y="5238789"/>
                <a:ext cx="2761361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mathAnswerShape': 1}">
                <a:extLst>
                  <a:ext uri="{FF2B5EF4-FFF2-40B4-BE49-F238E27FC236}">
                    <a16:creationId xmlns:a16="http://schemas.microsoft.com/office/drawing/2014/main" id="{CF046F47-0378-75CD-C3E3-02A583382B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38789"/>
                <a:ext cx="2761361" cy="769315"/>
              </a:xfrm>
              <a:prstGeom prst="rect">
                <a:avLst/>
              </a:prstGeom>
              <a:blipFill>
                <a:blip r:embed="rId6"/>
                <a:stretch>
                  <a:fillRect l="-3532" r="-331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DA767DC-906D-60B9-93D0-C3DF58DE7595}"/>
              </a:ext>
            </a:extLst>
          </p:cNvPr>
          <p:cNvSpPr txBox="1"/>
          <p:nvPr/>
        </p:nvSpPr>
        <p:spPr>
          <a:xfrm>
            <a:off x="449989" y="5914492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所以小明获胜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" name="yt_shape_10629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28" name="yt_image_1062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1" name="yt_shape_10631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还记得小时候经常玩的填数游戏吗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1d93"/>
              </a:rPr>
              <a:t>一起用有理数来试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！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的各个圆圈内填上适当的数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4a595"/>
              </a:rPr>
              <a:t>使每个圆圈内的数都等于与它相邻的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两个数的和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0633" name="yt_image_10633" title="H_129.59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1744" y="4149080"/>
            <a:ext cx="1453311" cy="1645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6" name="yt_image_10636" title="H_130.388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2104" y="4149080"/>
            <a:ext cx="1435802" cy="165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F35AC3-D908-319A-AD9B-68C66E5ED1F7}"/>
              </a:ext>
            </a:extLst>
          </p:cNvPr>
          <p:cNvSpPr txBox="1"/>
          <p:nvPr/>
        </p:nvSpPr>
        <p:spPr>
          <a:xfrm>
            <a:off x="449989" y="3573016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5" name="yt_shape_10635"/>
          <p:cNvSpPr txBox="1"/>
          <p:nvPr/>
        </p:nvSpPr>
        <p:spPr>
          <a:xfrm>
            <a:off x="540000" y="-13573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637" name="yt_shape_10637"/>
          <p:cNvSpPr txBox="1"/>
          <p:nvPr/>
        </p:nvSpPr>
        <p:spPr>
          <a:xfrm>
            <a:off x="540000" y="-725633"/>
            <a:ext cx="1450141" cy="14948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00" b="0" i="0" u="none" spc="-8300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  <a:r>
              <a:rPr lang="en-US" altLang="zh-CN" sz="8300" b="0" i="0" u="none" spc="9233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</a:p>
        </p:txBody>
      </p:sp>
      <p:sp>
        <p:nvSpPr>
          <p:cNvPr id="10639" name="yt_shape_10639"/>
          <p:cNvSpPr txBox="1"/>
          <p:nvPr/>
        </p:nvSpPr>
        <p:spPr>
          <a:xfrm>
            <a:off x="540000" y="980728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在圆圈内填上恰当的数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使每条线上的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0640" name="yt_image_10640" title="H_129.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9696" y="1916832"/>
            <a:ext cx="1505842" cy="164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3" name="yt_image_10643" title="H_130.311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2144" y="1916832"/>
            <a:ext cx="1488234" cy="165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A57F6DB-2309-33F5-2E2F-3BCB4CD73FA3}"/>
              </a:ext>
            </a:extLst>
          </p:cNvPr>
          <p:cNvSpPr txBox="1"/>
          <p:nvPr/>
        </p:nvSpPr>
        <p:spPr>
          <a:xfrm>
            <a:off x="449989" y="1412776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646" name="yt_shape_10646"/>
          <p:cNvSpPr txBox="1"/>
          <p:nvPr/>
        </p:nvSpPr>
        <p:spPr>
          <a:xfrm>
            <a:off x="540120" y="357301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将中心处的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那么怎样填写才能使每条线上的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2409"/>
              </a:rPr>
              <a:t>个数之和为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647" name="yt_image_10647" title="H_129.59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9696" y="4996103"/>
            <a:ext cx="1427049" cy="1645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0" name="yt_image_10650" title="H_130.388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08168" y="4941168"/>
            <a:ext cx="1425906" cy="165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AE794EE-25CA-59D3-6A4E-EFAA8DA980F4}"/>
              </a:ext>
            </a:extLst>
          </p:cNvPr>
          <p:cNvSpPr txBox="1"/>
          <p:nvPr/>
        </p:nvSpPr>
        <p:spPr>
          <a:xfrm>
            <a:off x="449989" y="4509120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4" name="yt_shape_10654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653" name="yt_image_10653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656" name="yt_table_10656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514320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有理数加法计算的一般步骤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观察两个加数的符号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8_4604e"/>
                        </a:rPr>
                        <a:t>根据法则确定和的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符号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计算绝对值的和或差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8" name="yt_shape_10558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57" name="yt_image_10557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60" name="yt_shape_10560"/>
          <p:cNvSpPr txBox="1"/>
          <p:nvPr/>
        </p:nvSpPr>
        <p:spPr>
          <a:xfrm>
            <a:off x="540000" y="1597583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有理数加法法则</a:t>
            </a:r>
          </a:p>
        </p:txBody>
      </p:sp>
      <p:sp>
        <p:nvSpPr>
          <p:cNvPr id="10561" name="yt_shape_10561"/>
          <p:cNvSpPr txBox="1"/>
          <p:nvPr/>
        </p:nvSpPr>
        <p:spPr>
          <a:xfrm>
            <a:off x="540000" y="2097148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62" name="yt_table_1056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987330"/>
              </p:ext>
            </p:extLst>
          </p:nvPr>
        </p:nvGraphicFramePr>
        <p:xfrm>
          <a:off x="540056" y="2576451"/>
          <a:ext cx="8571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</a:tbl>
          </a:graphicData>
        </a:graphic>
      </p:graphicFrame>
      <p:sp>
        <p:nvSpPr>
          <p:cNvPr id="10564" name="yt_shape_10564"/>
          <p:cNvSpPr txBox="1"/>
          <p:nvPr/>
        </p:nvSpPr>
        <p:spPr>
          <a:xfrm>
            <a:off x="540000" y="3102622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65" name="yt_table_1056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007230"/>
              </p:ext>
            </p:extLst>
          </p:nvPr>
        </p:nvGraphicFramePr>
        <p:xfrm>
          <a:off x="540056" y="3581925"/>
          <a:ext cx="8267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</a:tbl>
          </a:graphicData>
        </a:graphic>
      </p:graphicFrame>
      <p:sp>
        <p:nvSpPr>
          <p:cNvPr id="10567" name="yt_shape_10567"/>
          <p:cNvSpPr txBox="1"/>
          <p:nvPr/>
        </p:nvSpPr>
        <p:spPr>
          <a:xfrm>
            <a:off x="540000" y="4108096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68" name="yt_table_1056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043450"/>
              </p:ext>
            </p:extLst>
          </p:nvPr>
        </p:nvGraphicFramePr>
        <p:xfrm>
          <a:off x="540056" y="4587399"/>
          <a:ext cx="6367463" cy="1901952"/>
        </p:xfrm>
        <a:graphic>
          <a:graphicData uri="http://schemas.openxmlformats.org/drawingml/2006/table">
            <a:tbl>
              <a:tblPr/>
              <a:tblGrid>
                <a:gridCol w="6367463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</a:tbl>
          </a:graphicData>
        </a:graphic>
      </p:graphicFrame>
      <p:pic>
        <p:nvPicPr>
          <p:cNvPr id="3" name="yt_shape_1722389860955">
            <a:extLst>
              <a:ext uri="{FF2B5EF4-FFF2-40B4-BE49-F238E27FC236}">
                <a16:creationId xmlns:a16="http://schemas.microsoft.com/office/drawing/2014/main" id="{C73D4469-E517-6C79-9750-AEA0F0249F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9CDAE6-1E90-D5F6-588D-5CD7F8ED5B83}"/>
              </a:ext>
            </a:extLst>
          </p:cNvPr>
          <p:cNvSpPr txBox="1"/>
          <p:nvPr/>
        </p:nvSpPr>
        <p:spPr>
          <a:xfrm>
            <a:off x="54029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593D7D-43F7-F483-1313-B50FB1A3E7D9}"/>
              </a:ext>
            </a:extLst>
          </p:cNvPr>
          <p:cNvSpPr txBox="1"/>
          <p:nvPr/>
        </p:nvSpPr>
        <p:spPr>
          <a:xfrm>
            <a:off x="5707789" y="30558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2EFAFE-CCC3-2E63-A663-949A9AB6EC3F}"/>
              </a:ext>
            </a:extLst>
          </p:cNvPr>
          <p:cNvSpPr txBox="1"/>
          <p:nvPr/>
        </p:nvSpPr>
        <p:spPr>
          <a:xfrm>
            <a:off x="4183789" y="40612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70" name="yt_shape_10570"/>
              <p:cNvSpPr txBox="1"/>
              <p:nvPr/>
            </p:nvSpPr>
            <p:spPr>
              <a:xfrm>
                <a:off x="540000" y="900000"/>
                <a:ext cx="8757206" cy="39981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在每题后面的横线上填写和的符号及结果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则这两个数的和的相反数是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570" name="yt_shape_105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57206" cy="3998146"/>
              </a:xfrm>
              <a:prstGeom prst="rect">
                <a:avLst/>
              </a:prstGeom>
              <a:blipFill>
                <a:blip r:embed="rId2"/>
                <a:stretch>
                  <a:fillRect l="-2159" t="-1372" r="-1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0874656-5FF2-7D11-9E07-CFA54432F0E6}"/>
              </a:ext>
            </a:extLst>
          </p:cNvPr>
          <p:cNvSpPr txBox="1"/>
          <p:nvPr/>
        </p:nvSpPr>
        <p:spPr>
          <a:xfrm>
            <a:off x="3955189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10F755-3BF7-FBB9-BA54-21AEBDA899AE}"/>
              </a:ext>
            </a:extLst>
          </p:cNvPr>
          <p:cNvSpPr txBox="1"/>
          <p:nvPr/>
        </p:nvSpPr>
        <p:spPr>
          <a:xfrm>
            <a:off x="6393589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0EB869-6CE3-4CE8-1952-F36546491288}"/>
              </a:ext>
            </a:extLst>
          </p:cNvPr>
          <p:cNvSpPr txBox="1"/>
          <p:nvPr/>
        </p:nvSpPr>
        <p:spPr>
          <a:xfrm>
            <a:off x="3193189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0451B1-419D-2973-B330-19566BC6E9AD}"/>
              </a:ext>
            </a:extLst>
          </p:cNvPr>
          <p:cNvSpPr txBox="1"/>
          <p:nvPr/>
        </p:nvSpPr>
        <p:spPr>
          <a:xfrm>
            <a:off x="5783989" y="18041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786F83-D582-596C-62D1-8778B047BAED}"/>
              </a:ext>
            </a:extLst>
          </p:cNvPr>
          <p:cNvSpPr txBox="1"/>
          <p:nvPr/>
        </p:nvSpPr>
        <p:spPr>
          <a:xfrm>
            <a:off x="30407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67E628-775F-E33C-2028-72FAC6987DA8}"/>
              </a:ext>
            </a:extLst>
          </p:cNvPr>
          <p:cNvSpPr txBox="1"/>
          <p:nvPr/>
        </p:nvSpPr>
        <p:spPr>
          <a:xfrm>
            <a:off x="5479189" y="227965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AC708E-10FB-35F8-FA54-314F76FFCA36}"/>
              </a:ext>
            </a:extLst>
          </p:cNvPr>
          <p:cNvSpPr txBox="1"/>
          <p:nvPr/>
        </p:nvSpPr>
        <p:spPr>
          <a:xfrm>
            <a:off x="3497989" y="275514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282CC9-0C78-DC18-0717-6A1C3D9AE5FA}"/>
              </a:ext>
            </a:extLst>
          </p:cNvPr>
          <p:cNvSpPr txBox="1"/>
          <p:nvPr/>
        </p:nvSpPr>
        <p:spPr>
          <a:xfrm>
            <a:off x="3955189" y="323063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C3AF882-52D3-2055-7E8C-858520BB7E19}"/>
              </a:ext>
            </a:extLst>
          </p:cNvPr>
          <p:cNvSpPr txBox="1"/>
          <p:nvPr/>
        </p:nvSpPr>
        <p:spPr>
          <a:xfrm>
            <a:off x="7307989" y="323063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68068D4-E139-56A2-AAA3-5C44C02FBAFB}"/>
                  </a:ext>
                </a:extLst>
              </p:cNvPr>
              <p:cNvSpPr txBox="1"/>
              <p:nvPr/>
            </p:nvSpPr>
            <p:spPr>
              <a:xfrm>
                <a:off x="7679464" y="3501008"/>
                <a:ext cx="1470724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68068D4-E139-56A2-AAA3-5C44C02FBA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9464" y="3501008"/>
                <a:ext cx="1470724" cy="775793"/>
              </a:xfrm>
              <a:prstGeom prst="rect">
                <a:avLst/>
              </a:prstGeom>
              <a:blipFill>
                <a:blip r:embed="rId3"/>
                <a:stretch>
                  <a:fillRect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79" name="yt_shape_10579"/>
              <p:cNvSpPr txBox="1"/>
              <p:nvPr/>
            </p:nvSpPr>
            <p:spPr>
              <a:xfrm>
                <a:off x="540000" y="900000"/>
                <a:ext cx="7304885" cy="25479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 </a:t>
                </a:r>
                <a:r>
                  <a:rPr lang="en-US" altLang="zh-CN" sz="2400" dirty="0">
                    <a:latin typeface="宋体" pitchFamily="24"/>
                    <a:ea typeface="宋体" pitchFamily="24"/>
                  </a:rPr>
                  <a:t>             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dirty="0"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dirty="0"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dirty="0"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；</a:t>
                </a:r>
                <a:endParaRPr lang="zh-CN" altLang="zh-CN" sz="2400" b="0" i="0" u="none" dirty="0"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         </a:t>
                </a:r>
                <a:r>
                  <a:rPr lang="en-US" altLang="zh-CN" sz="8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　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</p:txBody>
          </p:sp>
        </mc:Choice>
        <mc:Fallback>
          <p:sp>
            <p:nvSpPr>
              <p:cNvPr id="10579" name="yt_shape_105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04885" cy="2547942"/>
              </a:xfrm>
              <a:prstGeom prst="rect">
                <a:avLst/>
              </a:prstGeom>
              <a:blipFill>
                <a:blip r:embed="rId2"/>
                <a:stretch>
                  <a:fillRect l="-2588" t="-2153" r="-25209" b="-25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D61EB6C-06BD-7899-7AC0-75D6811660E6}"/>
              </a:ext>
            </a:extLst>
          </p:cNvPr>
          <p:cNvSpPr txBox="1"/>
          <p:nvPr/>
        </p:nvSpPr>
        <p:spPr>
          <a:xfrm>
            <a:off x="449989" y="1988840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443941-B2B1-EC16-A9AF-4C7500DD9F08}"/>
              </a:ext>
            </a:extLst>
          </p:cNvPr>
          <p:cNvSpPr txBox="1"/>
          <p:nvPr/>
        </p:nvSpPr>
        <p:spPr>
          <a:xfrm>
            <a:off x="5591944" y="199580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6ACD1E-37FE-F33A-3866-583102ACC306}"/>
              </a:ext>
            </a:extLst>
          </p:cNvPr>
          <p:cNvSpPr txBox="1"/>
          <p:nvPr/>
        </p:nvSpPr>
        <p:spPr>
          <a:xfrm>
            <a:off x="449989" y="3717032"/>
            <a:ext cx="5807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　　　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399EA5-1D5F-3156-A618-4D26B2B7AAC2}"/>
              </a:ext>
            </a:extLst>
          </p:cNvPr>
          <p:cNvSpPr txBox="1"/>
          <p:nvPr/>
        </p:nvSpPr>
        <p:spPr>
          <a:xfrm>
            <a:off x="4968937" y="3645024"/>
            <a:ext cx="5807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5" name="yt_shape_10585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有理数加法法则的应用</a:t>
            </a:r>
          </a:p>
        </p:txBody>
      </p:sp>
      <p:sp>
        <p:nvSpPr>
          <p:cNvPr id="10586" name="yt_shape_1058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飞机在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的高空飞行时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机舱外的温度为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06ce,isEnd"/>
              </a:rPr>
              <a:t>机舱内的温度比机舱外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则机舱内的温度为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587" name="yt_shape_10587"/>
          <p:cNvSpPr txBox="1"/>
          <p:nvPr/>
        </p:nvSpPr>
        <p:spPr>
          <a:xfrm>
            <a:off x="540119" y="2359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桂林市期末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中国人最先使用负数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魏晋时期的数学家刘徽在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正负术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342d,isEnd"/>
              </a:rPr>
              <a:t>的注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文中指出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可将算筹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小棍形状的记数工具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正放表示正数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斜放表示负数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a6ab,isEnd"/>
              </a:rPr>
              <a:t>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根据刘徽的这种表示方法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可推算图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中所表示的数值为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588" name="yt_image_105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7185" y="3798566"/>
            <a:ext cx="345762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89861044">
            <a:extLst>
              <a:ext uri="{FF2B5EF4-FFF2-40B4-BE49-F238E27FC236}">
                <a16:creationId xmlns:a16="http://schemas.microsoft.com/office/drawing/2014/main" id="{D8E4FB28-6C74-A831-0768-042561373C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9AB921-D0EB-662F-CF58-C4E1154B9CB0}"/>
              </a:ext>
            </a:extLst>
          </p:cNvPr>
          <p:cNvSpPr txBox="1"/>
          <p:nvPr/>
        </p:nvSpPr>
        <p:spPr>
          <a:xfrm>
            <a:off x="4115646" y="1828247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0387AE-899F-98AA-E2E4-7F181A68681F}"/>
              </a:ext>
            </a:extLst>
          </p:cNvPr>
          <p:cNvSpPr txBox="1"/>
          <p:nvPr/>
        </p:nvSpPr>
        <p:spPr>
          <a:xfrm>
            <a:off x="10203707" y="326317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0" name="yt_shape_10590"/>
          <p:cNvSpPr txBox="1"/>
          <p:nvPr/>
        </p:nvSpPr>
        <p:spPr>
          <a:xfrm>
            <a:off x="540000" y="900000"/>
            <a:ext cx="836767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在进行有理数加法运算时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因符号判断不准而致错</a:t>
            </a:r>
          </a:p>
        </p:txBody>
      </p:sp>
      <p:sp>
        <p:nvSpPr>
          <p:cNvPr id="10591" name="yt_shape_10591"/>
          <p:cNvSpPr txBox="1"/>
          <p:nvPr/>
        </p:nvSpPr>
        <p:spPr>
          <a:xfrm>
            <a:off x="540000" y="1399565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下列算式计算错误的有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592" name="yt_shape_10592"/>
          <p:cNvSpPr txBox="1"/>
          <p:nvPr/>
        </p:nvSpPr>
        <p:spPr>
          <a:xfrm>
            <a:off x="540000" y="1878868"/>
            <a:ext cx="6238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4044418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</p:txBody>
      </p:sp>
      <p:sp>
        <p:nvSpPr>
          <p:cNvPr id="10593" name="yt_shape_10593"/>
          <p:cNvSpPr txBox="1"/>
          <p:nvPr/>
        </p:nvSpPr>
        <p:spPr>
          <a:xfrm>
            <a:off x="540000" y="2358171"/>
            <a:ext cx="73154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4044418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</p:txBody>
      </p:sp>
      <p:graphicFrame>
        <p:nvGraphicFramePr>
          <p:cNvPr id="10594" name="yt_table_105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29846"/>
              </p:ext>
            </p:extLst>
          </p:nvPr>
        </p:nvGraphicFramePr>
        <p:xfrm>
          <a:off x="540056" y="283747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</a:tbl>
          </a:graphicData>
        </a:graphic>
      </p:graphicFrame>
      <p:pic>
        <p:nvPicPr>
          <p:cNvPr id="3" name="yt_shape_1722389861130">
            <a:extLst>
              <a:ext uri="{FF2B5EF4-FFF2-40B4-BE49-F238E27FC236}">
                <a16:creationId xmlns:a16="http://schemas.microsoft.com/office/drawing/2014/main" id="{B34C4746-CE13-5835-26AA-882AD0054F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F557BE-729F-3750-6313-BE3E29A71603}"/>
              </a:ext>
            </a:extLst>
          </p:cNvPr>
          <p:cNvSpPr txBox="1"/>
          <p:nvPr/>
        </p:nvSpPr>
        <p:spPr>
          <a:xfrm>
            <a:off x="4488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7" name="yt_shape_10597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96" name="yt_image_10596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9" name="yt_shape_10599"/>
          <p:cNvSpPr txBox="1"/>
          <p:nvPr/>
        </p:nvSpPr>
        <p:spPr>
          <a:xfrm>
            <a:off x="540119" y="1597583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铜仁市中考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3bb7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01" name="yt_table_1060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965799"/>
              </p:ext>
            </p:extLst>
          </p:nvPr>
        </p:nvGraphicFramePr>
        <p:xfrm>
          <a:off x="540056" y="2132856"/>
          <a:ext cx="4791393" cy="950976"/>
        </p:xfrm>
        <a:graphic>
          <a:graphicData uri="http://schemas.openxmlformats.org/drawingml/2006/table">
            <a:tbl>
              <a:tblPr/>
              <a:tblGrid>
                <a:gridCol w="2853055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  <a:gridCol w="1938338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pic>
        <p:nvPicPr>
          <p:cNvPr id="10600" name="yt_image_10600_skip" title="H_25.9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4371" y="2348880"/>
            <a:ext cx="3755939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03" name="yt_shape_10603"/>
          <p:cNvSpPr txBox="1"/>
          <p:nvPr/>
        </p:nvSpPr>
        <p:spPr>
          <a:xfrm>
            <a:off x="540119" y="313441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小麦同学做这样一道题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f6a8"/>
              </a:rPr>
              <a:t>是被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墨水污染看不清的一个数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他翻开后面的答案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得知该题计算结果是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e13f"/>
              </a:rPr>
              <a:t>那么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04" name="yt_table_106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87959"/>
              </p:ext>
            </p:extLst>
          </p:nvPr>
        </p:nvGraphicFramePr>
        <p:xfrm>
          <a:off x="540056" y="4573976"/>
          <a:ext cx="4942015" cy="950976"/>
        </p:xfrm>
        <a:graphic>
          <a:graphicData uri="http://schemas.openxmlformats.org/drawingml/2006/table">
            <a:tbl>
              <a:tblPr/>
              <a:tblGrid>
                <a:gridCol w="2853055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  <a:gridCol w="2088960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</a:tbl>
          </a:graphicData>
        </a:graphic>
      </p:graphicFrame>
      <p:sp>
        <p:nvSpPr>
          <p:cNvPr id="2" name="yt_shape_矩形_2">
            <a:extLst>
              <a:ext uri="{FF2B5EF4-FFF2-40B4-BE49-F238E27FC236}">
                <a16:creationId xmlns:a16="http://schemas.microsoft.com/office/drawing/2014/main" id="{0DF64A0D-64CD-BAF2-E6A2-C660B8B00780}"/>
              </a:ext>
            </a:extLst>
          </p:cNvPr>
          <p:cNvSpPr/>
          <p:nvPr/>
        </p:nvSpPr>
        <p:spPr>
          <a:xfrm>
            <a:off x="8225016" y="3197910"/>
            <a:ext cx="3048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7A27F2D9-7CA9-A559-904D-DD5AB8E8D7BD}"/>
              </a:ext>
            </a:extLst>
          </p:cNvPr>
          <p:cNvSpPr/>
          <p:nvPr/>
        </p:nvSpPr>
        <p:spPr>
          <a:xfrm>
            <a:off x="10358616" y="3197910"/>
            <a:ext cx="3048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48CDFF72-5953-3A51-E128-8728C84CAA5B}"/>
              </a:ext>
            </a:extLst>
          </p:cNvPr>
          <p:cNvSpPr/>
          <p:nvPr/>
        </p:nvSpPr>
        <p:spPr>
          <a:xfrm>
            <a:off x="844919" y="4148886"/>
            <a:ext cx="3048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929A40-DE77-E3DF-705D-7861D52FDCB5}"/>
              </a:ext>
            </a:extLst>
          </p:cNvPr>
          <p:cNvSpPr txBox="1"/>
          <p:nvPr/>
        </p:nvSpPr>
        <p:spPr>
          <a:xfrm>
            <a:off x="10848528" y="155679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7E0315-9522-E3F2-DFFF-56BF93895853}"/>
              </a:ext>
            </a:extLst>
          </p:cNvPr>
          <p:cNvSpPr txBox="1"/>
          <p:nvPr/>
        </p:nvSpPr>
        <p:spPr>
          <a:xfrm>
            <a:off x="3498108" y="40385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06" name="yt_shape_10606"/>
              <p:cNvSpPr txBox="1"/>
              <p:nvPr/>
            </p:nvSpPr>
            <p:spPr>
              <a:xfrm>
                <a:off x="540119" y="900000"/>
                <a:ext cx="11492915" cy="54814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天水市中考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</p:txBody>
          </p:sp>
        </mc:Choice>
        <mc:Fallback>
          <p:sp>
            <p:nvSpPr>
              <p:cNvPr id="10606" name="yt_shape_106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81437"/>
              </a:xfrm>
              <a:prstGeom prst="rect">
                <a:avLst/>
              </a:prstGeom>
              <a:blipFill>
                <a:blip r:embed="rId2"/>
                <a:stretch>
                  <a:fillRect l="-1645" t="-10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D8B878-5EA4-C511-6070-B5CCE750714E}"/>
              </a:ext>
            </a:extLst>
          </p:cNvPr>
          <p:cNvSpPr txBox="1"/>
          <p:nvPr/>
        </p:nvSpPr>
        <p:spPr>
          <a:xfrm>
            <a:off x="9594107" y="85319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a95ac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3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3EFB5D-9E16-8558-C6DB-A40B7211C1CD}"/>
                  </a:ext>
                </a:extLst>
              </p:cNvPr>
              <p:cNvSpPr txBox="1"/>
              <p:nvPr/>
            </p:nvSpPr>
            <p:spPr>
              <a:xfrm>
                <a:off x="450108" y="2492896"/>
                <a:ext cx="352336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3EFB5D-9E16-8558-C6DB-A40B7211C1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92896"/>
                <a:ext cx="3523361" cy="769061"/>
              </a:xfrm>
              <a:prstGeom prst="rect">
                <a:avLst/>
              </a:prstGeom>
              <a:blipFill>
                <a:blip r:embed="rId3"/>
                <a:stretch>
                  <a:fillRect l="-2768" r="-25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BB23B28-BB00-ED6B-9C85-F8C227946C99}"/>
                  </a:ext>
                </a:extLst>
              </p:cNvPr>
              <p:cNvSpPr txBox="1"/>
              <p:nvPr/>
            </p:nvSpPr>
            <p:spPr>
              <a:xfrm>
                <a:off x="1703512" y="3168345"/>
                <a:ext cx="1165924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BB23B28-BB00-ED6B-9C85-F8C227946C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168345"/>
                <a:ext cx="1165924" cy="767030"/>
              </a:xfrm>
              <a:prstGeom prst="rect">
                <a:avLst/>
              </a:prstGeom>
              <a:blipFill>
                <a:blip r:embed="rId4"/>
                <a:stretch>
                  <a:fillRect l="-78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2B776A7-EAA2-E075-2C49-1EB7D1C51C74}"/>
                  </a:ext>
                </a:extLst>
              </p:cNvPr>
              <p:cNvSpPr txBox="1"/>
              <p:nvPr/>
            </p:nvSpPr>
            <p:spPr>
              <a:xfrm>
                <a:off x="450108" y="4509120"/>
                <a:ext cx="37567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2B776A7-EAA2-E075-2C49-1EB7D1C51C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09120"/>
                <a:ext cx="3756723" cy="766077"/>
              </a:xfrm>
              <a:prstGeom prst="rect">
                <a:avLst/>
              </a:prstGeom>
              <a:blipFill>
                <a:blip r:embed="rId5"/>
                <a:stretch>
                  <a:fillRect l="-2597" r="-259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EEB223D-ACF6-06B7-45ED-33207A61B8E0}"/>
                  </a:ext>
                </a:extLst>
              </p:cNvPr>
              <p:cNvSpPr txBox="1"/>
              <p:nvPr/>
            </p:nvSpPr>
            <p:spPr>
              <a:xfrm>
                <a:off x="1703512" y="5181585"/>
                <a:ext cx="10135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EEB223D-ACF6-06B7-45ED-33207A61B8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5181585"/>
                <a:ext cx="1013524" cy="726326"/>
              </a:xfrm>
              <a:prstGeom prst="rect">
                <a:avLst/>
              </a:prstGeom>
              <a:blipFill>
                <a:blip r:embed="rId6"/>
                <a:stretch>
                  <a:fillRect l="-8982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6" name="yt_shape_10616"/>
          <p:cNvSpPr txBox="1"/>
          <p:nvPr/>
        </p:nvSpPr>
        <p:spPr>
          <a:xfrm>
            <a:off x="540000" y="900000"/>
            <a:ext cx="5232202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FFF8D3-9B98-8C21-ADAC-4C6EA8157417}"/>
              </a:ext>
            </a:extLst>
          </p:cNvPr>
          <p:cNvSpPr txBox="1"/>
          <p:nvPr/>
        </p:nvSpPr>
        <p:spPr>
          <a:xfrm>
            <a:off x="449989" y="180417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C9FC1D-5DC5-05D9-766D-FA024E056864}"/>
              </a:ext>
            </a:extLst>
          </p:cNvPr>
          <p:cNvSpPr txBox="1"/>
          <p:nvPr/>
        </p:nvSpPr>
        <p:spPr>
          <a:xfrm>
            <a:off x="449989" y="227965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326CF4-EC63-E5C2-ACBC-28D72EA1C189}"/>
              </a:ext>
            </a:extLst>
          </p:cNvPr>
          <p:cNvSpPr txBox="1"/>
          <p:nvPr/>
        </p:nvSpPr>
        <p:spPr>
          <a:xfrm>
            <a:off x="449989" y="27551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545642-1C27-F7DA-8F36-0ADE62CF189F}"/>
              </a:ext>
            </a:extLst>
          </p:cNvPr>
          <p:cNvSpPr txBox="1"/>
          <p:nvPr/>
        </p:nvSpPr>
        <p:spPr>
          <a:xfrm>
            <a:off x="449989" y="370612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3A772A-BD94-6DC3-D0B6-1D80E693E26B}"/>
              </a:ext>
            </a:extLst>
          </p:cNvPr>
          <p:cNvSpPr txBox="1"/>
          <p:nvPr/>
        </p:nvSpPr>
        <p:spPr>
          <a:xfrm>
            <a:off x="449989" y="418161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3D4F06-9436-9514-3DE0-E8B252E06083}"/>
              </a:ext>
            </a:extLst>
          </p:cNvPr>
          <p:cNvSpPr txBox="1"/>
          <p:nvPr/>
        </p:nvSpPr>
        <p:spPr>
          <a:xfrm>
            <a:off x="449989" y="465709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1498</Words>
  <Application>Microsoft Office PowerPoint</Application>
  <PresentationFormat>宽屏</PresentationFormat>
  <Paragraphs>141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13</cp:revision>
  <dcterms:created xsi:type="dcterms:W3CDTF">2024-07-31T01:35:33Z</dcterms:created>
  <dcterms:modified xsi:type="dcterms:W3CDTF">2024-07-31T07:18:55Z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