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1" r:id="rId7"/>
    <p:sldId id="373" r:id="rId8"/>
    <p:sldId id="374" r:id="rId9"/>
    <p:sldId id="376" r:id="rId10"/>
    <p:sldId id="378" r:id="rId11"/>
    <p:sldId id="379" r:id="rId12"/>
    <p:sldId id="380" r:id="rId13"/>
    <p:sldId id="381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2" name="yt_shape_13852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51" name="yt_image_1385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4" name="yt_shape_13854"/>
          <p:cNvSpPr txBox="1"/>
          <p:nvPr/>
        </p:nvSpPr>
        <p:spPr>
          <a:xfrm>
            <a:off x="540120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下坡问题中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去时上坡的路程是返回时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e94b,isEnd"/>
              </a:rPr>
              <a:t>去时下坡的路程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是返回时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30BCE2-5300-C997-55BC-118521E60A25}"/>
              </a:ext>
            </a:extLst>
          </p:cNvPr>
          <p:cNvSpPr txBox="1"/>
          <p:nvPr/>
        </p:nvSpPr>
        <p:spPr>
          <a:xfrm>
            <a:off x="71557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下坡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C20ECF-445C-93C4-4947-89E7EED000A8}"/>
              </a:ext>
            </a:extLst>
          </p:cNvPr>
          <p:cNvSpPr txBox="1"/>
          <p:nvPr/>
        </p:nvSpPr>
        <p:spPr>
          <a:xfrm>
            <a:off x="1669309" y="202626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7" name="yt_shape_1389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情境化命题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小甘到文具超市去买文具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根据如图中的对话信息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816f,isEnd"/>
              </a:rPr>
              <a:t>可求出中性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笔和笔记本的单价分别是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98" name="yt_image_13898" title="H_199.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8717" y="2011799"/>
            <a:ext cx="4734565" cy="253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DC29C9-D431-10E9-606A-61727C6015AA}"/>
              </a:ext>
            </a:extLst>
          </p:cNvPr>
          <p:cNvSpPr txBox="1"/>
          <p:nvPr/>
        </p:nvSpPr>
        <p:spPr>
          <a:xfrm>
            <a:off x="38029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030A9A-85C2-AD98-85DF-918A41676622}"/>
              </a:ext>
            </a:extLst>
          </p:cNvPr>
          <p:cNvSpPr txBox="1"/>
          <p:nvPr/>
        </p:nvSpPr>
        <p:spPr>
          <a:xfrm>
            <a:off x="51745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00" name="yt_shape_13900"/>
              <p:cNvSpPr txBox="1"/>
              <p:nvPr/>
            </p:nvSpPr>
            <p:spPr>
              <a:xfrm>
                <a:off x="540119" y="900000"/>
                <a:ext cx="11492915" cy="49528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汽车上坡时的速度为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下坡时的速度为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11afd"/>
                  </a:rPr>
                  <a:t>去时下坡路程比上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坡路程的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原路返回时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比去时多用了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求去时上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d2e2f"/>
                  </a:rPr>
                  <a:t>下坡的路程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分别为多少千米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设去时上坡路程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下坡路程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28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35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28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35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去时上坡路程为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下坡的路程为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00" name="yt_shape_13900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52831"/>
              </a:xfrm>
              <a:prstGeom prst="rect">
                <a:avLst/>
              </a:prstGeom>
              <a:blipFill>
                <a:blip r:embed="rId2"/>
                <a:stretch>
                  <a:fillRect l="-1645" t="-1108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7B2A1F-028E-F94F-7600-C4BF30D7B22C}"/>
              </a:ext>
            </a:extLst>
          </p:cNvPr>
          <p:cNvSpPr txBox="1"/>
          <p:nvPr/>
        </p:nvSpPr>
        <p:spPr>
          <a:xfrm>
            <a:off x="450108" y="2279658"/>
            <a:ext cx="8565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设去时上坡路程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下坡路程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D493BE-2184-3C5F-418D-56CFF8BC882A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321175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28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35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28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35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}">
                <a:extLst>
                  <a:ext uri="{FF2B5EF4-FFF2-40B4-BE49-F238E27FC236}">
                    <a16:creationId xmlns:a16="http://schemas.microsoft.com/office/drawing/2014/main" id="{ECD493BE-2184-3C5F-418D-56CFF8BC8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321175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983653-E0FF-F2FC-3FB4-FEA3DF18023F}"/>
                  </a:ext>
                </a:extLst>
              </p:cNvPr>
              <p:cNvSpPr txBox="1"/>
              <p:nvPr/>
            </p:nvSpPr>
            <p:spPr>
              <a:xfrm>
                <a:off x="450108" y="4273177"/>
                <a:ext cx="2150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}">
                <a:extLst>
                  <a:ext uri="{FF2B5EF4-FFF2-40B4-BE49-F238E27FC236}">
                    <a16:creationId xmlns:a16="http://schemas.microsoft.com/office/drawing/2014/main" id="{6B983653-E0FF-F2FC-3FB4-FEA3DF1802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73177"/>
                <a:ext cx="2150301" cy="1154189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971FDE4-49BB-B45B-B31F-357C924AE419}"/>
              </a:ext>
            </a:extLst>
          </p:cNvPr>
          <p:cNvSpPr txBox="1"/>
          <p:nvPr/>
        </p:nvSpPr>
        <p:spPr>
          <a:xfrm>
            <a:off x="450108" y="5333754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去时上坡路程为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下坡的路程为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7" name="yt_shape_13907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06" name="yt_image_13906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9" name="yt_shape_13909"/>
          <p:cNvSpPr txBox="1"/>
          <p:nvPr/>
        </p:nvSpPr>
        <p:spPr>
          <a:xfrm>
            <a:off x="540120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为拓展学生视野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0f7f"/>
              </a:rPr>
              <a:t>某中学组织七年级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师生开展研学活动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原计划租用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座客车若干辆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人没有座位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8388"/>
              </a:rPr>
              <a:t>若租用同样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则多出三辆车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且其余客车恰好坐满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388f"/>
              </a:rPr>
              <a:t>座两种客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它们的载客量和租金如下表所示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910" name="yt_table_1391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347305"/>
              </p:ext>
            </p:extLst>
          </p:nvPr>
        </p:nvGraphicFramePr>
        <p:xfrm>
          <a:off x="540000" y="3653165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2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座客车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座客车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载客量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租金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12" name="yt_shape_13912"/>
              <p:cNvSpPr txBox="1"/>
              <p:nvPr/>
            </p:nvSpPr>
            <p:spPr>
              <a:xfrm>
                <a:off x="540119" y="900000"/>
                <a:ext cx="11492915" cy="55165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参加此次研学活动的师生人数是多少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原计划租用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座客车多少辆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设参加此次研学活动的师生人数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原计划租用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座客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车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参加此次研学活动的师生人数是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原计划租用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座客车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若租用同一种客车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且要使每位师生都有座位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应该怎样租用才合算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座客车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所以需租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租金为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1cc4a"/>
                  </a:rPr>
                  <a:t>＝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座客车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所以需租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租金为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所以租用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座客车才合算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12" name="yt_shape_13912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516575"/>
              </a:xfrm>
              <a:prstGeom prst="rect">
                <a:avLst/>
              </a:prstGeom>
              <a:blipFill>
                <a:blip r:embed="rId2"/>
                <a:stretch>
                  <a:fillRect l="-1645" t="-994" b="-2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4325A5D-C68B-D04A-BA6D-6E3358D51BFE}"/>
              </a:ext>
            </a:extLst>
          </p:cNvPr>
          <p:cNvSpPr txBox="1"/>
          <p:nvPr/>
        </p:nvSpPr>
        <p:spPr>
          <a:xfrm>
            <a:off x="450108" y="1328682"/>
            <a:ext cx="10089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设参加此次研学活动的师生人数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原计划租用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车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8540F8C-D592-74D3-0B79-2DAA5AF6ABA2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6691757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68540F8C-D592-74D3-0B79-2DAA5AF6AB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6691757" cy="1328560"/>
              </a:xfrm>
              <a:prstGeom prst="rect">
                <a:avLst/>
              </a:prstGeom>
              <a:blipFill>
                <a:blip r:embed="rId3"/>
                <a:stretch>
                  <a:fillRect l="-1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60E6FFB-8CA5-1C4A-0DDA-B27A74147377}"/>
              </a:ext>
            </a:extLst>
          </p:cNvPr>
          <p:cNvSpPr txBox="1"/>
          <p:nvPr/>
        </p:nvSpPr>
        <p:spPr>
          <a:xfrm>
            <a:off x="450108" y="3039118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参加此次研学活动的师生人数是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原计划租用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206EB0-0160-4C93-5C0E-F1CD4743C501}"/>
              </a:ext>
            </a:extLst>
          </p:cNvPr>
          <p:cNvSpPr txBox="1"/>
          <p:nvPr/>
        </p:nvSpPr>
        <p:spPr>
          <a:xfrm>
            <a:off x="450108" y="3990094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所以需租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cc4a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02384D-F923-D799-B75C-D68D8DCE878D}"/>
              </a:ext>
            </a:extLst>
          </p:cNvPr>
          <p:cNvSpPr txBox="1"/>
          <p:nvPr/>
        </p:nvSpPr>
        <p:spPr>
          <a:xfrm>
            <a:off x="450108" y="446558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9FA524-6292-713E-3722-6CF8DF75E23B}"/>
              </a:ext>
            </a:extLst>
          </p:cNvPr>
          <p:cNvSpPr txBox="1"/>
          <p:nvPr/>
        </p:nvSpPr>
        <p:spPr>
          <a:xfrm>
            <a:off x="450108" y="4941070"/>
            <a:ext cx="1115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所以需租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A8EEA4-5C0B-2AE3-E6FA-8ACC9B8FB5AB}"/>
              </a:ext>
            </a:extLst>
          </p:cNvPr>
          <p:cNvSpPr txBox="1"/>
          <p:nvPr/>
        </p:nvSpPr>
        <p:spPr>
          <a:xfrm>
            <a:off x="450108" y="541655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E02F47-09AF-1553-17C7-A53E461CFED7}"/>
              </a:ext>
            </a:extLst>
          </p:cNvPr>
          <p:cNvSpPr txBox="1"/>
          <p:nvPr/>
        </p:nvSpPr>
        <p:spPr>
          <a:xfrm>
            <a:off x="450108" y="5892046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座客车才合算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6" name="yt_shape_13856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55" name="yt_image_1385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8" name="yt_shape_13858"/>
          <p:cNvSpPr txBox="1"/>
          <p:nvPr/>
        </p:nvSpPr>
        <p:spPr>
          <a:xfrm>
            <a:off x="540000" y="1597583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用二元一次方程组求待定的系数</a:t>
            </a:r>
          </a:p>
        </p:txBody>
      </p:sp>
      <p:sp>
        <p:nvSpPr>
          <p:cNvPr id="13859" name="yt_shape_13859"/>
          <p:cNvSpPr txBox="1"/>
          <p:nvPr/>
        </p:nvSpPr>
        <p:spPr>
          <a:xfrm>
            <a:off x="540119" y="20971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500a"/>
              </a:rPr>
              <a:t>的值分别为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0" name="yt_table_138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540005"/>
              </p:ext>
            </p:extLst>
          </p:nvPr>
        </p:nvGraphicFramePr>
        <p:xfrm>
          <a:off x="540056" y="3056583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</a:tbl>
          </a:graphicData>
        </a:graphic>
      </p:graphicFrame>
      <p:sp>
        <p:nvSpPr>
          <p:cNvPr id="13862" name="yt_shape_13862"/>
          <p:cNvSpPr txBox="1"/>
          <p:nvPr/>
        </p:nvSpPr>
        <p:spPr>
          <a:xfrm>
            <a:off x="540119" y="405813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在弹性限度内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弹簧总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与所拉物体质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4da9,isEnd"/>
              </a:rPr>
              <a:t>满足公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为已知数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物体时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弹簧总长为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e94c,isEnd"/>
              </a:rPr>
              <a:t>4kg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物体时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弹簧总长为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则公式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369154">
            <a:extLst>
              <a:ext uri="{FF2B5EF4-FFF2-40B4-BE49-F238E27FC236}">
                <a16:creationId xmlns:a16="http://schemas.microsoft.com/office/drawing/2014/main" id="{4767B518-7104-469B-3DA7-DB1BCFA7C7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5401C2-4DB0-1498-6DBE-83F46896CF44}"/>
              </a:ext>
            </a:extLst>
          </p:cNvPr>
          <p:cNvSpPr txBox="1"/>
          <p:nvPr/>
        </p:nvSpPr>
        <p:spPr>
          <a:xfrm>
            <a:off x="1059708" y="25258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BCD2C-7CF6-5255-3371-F74C2127179C}"/>
              </a:ext>
            </a:extLst>
          </p:cNvPr>
          <p:cNvSpPr txBox="1"/>
          <p:nvPr/>
        </p:nvSpPr>
        <p:spPr>
          <a:xfrm>
            <a:off x="6555632" y="496230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3" name="yt_shape_13863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上、下坡问题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64" name="yt_shape_13864"/>
              <p:cNvSpPr txBox="1"/>
              <p:nvPr/>
            </p:nvSpPr>
            <p:spPr>
              <a:xfrm>
                <a:off x="540119" y="1399565"/>
                <a:ext cx="11492915" cy="32181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从甲地到乙地有一段上坡路与一段平路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如果保持上坡每小时走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4ebf,isEnd"/>
                  </a:rPr>
                  <a:t>平路每小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下坡每小时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那么从甲地到乙地需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从乙地到甲地需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0b4c,isEnd"/>
                  </a:rPr>
                  <a:t>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甲地到乙地全程是多少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若设坡路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4fb47,isEnd"/>
                  </a:rPr>
                  <a:t>根据题意可列二元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一次方程组为</a:t>
                </a:r>
                <a:r>
                  <a:rPr sz="8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64" name="yt_shape_138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3218189"/>
              </a:xfrm>
              <a:prstGeom prst="rect">
                <a:avLst/>
              </a:prstGeom>
              <a:blipFill>
                <a:blip r:embed="rId2"/>
                <a:stretch>
                  <a:fillRect l="-1645" t="-1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369228">
            <a:extLst>
              <a:ext uri="{FF2B5EF4-FFF2-40B4-BE49-F238E27FC236}">
                <a16:creationId xmlns:a16="http://schemas.microsoft.com/office/drawing/2014/main" id="{A4E62C7E-3027-105C-B2A5-8DC7858DEF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0699E4-C01B-1D74-FB1E-75324D683ED9}"/>
                  </a:ext>
                </a:extLst>
              </p:cNvPr>
              <p:cNvSpPr txBox="1"/>
              <p:nvPr/>
            </p:nvSpPr>
            <p:spPr>
              <a:xfrm>
                <a:off x="2583708" y="2276872"/>
                <a:ext cx="2391601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54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60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0699E4-C01B-1D74-FB1E-75324D683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2276872"/>
                <a:ext cx="2391601" cy="18542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66" name="yt_shape_13866"/>
              <p:cNvSpPr txBox="1"/>
              <p:nvPr/>
            </p:nvSpPr>
            <p:spPr>
              <a:xfrm>
                <a:off x="540119" y="900000"/>
                <a:ext cx="11492915" cy="27783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从甲地到乙地全程是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一段上坡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一段平路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一段下坡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58a53,isEnd"/>
                  </a:rPr>
                  <a:t>如果保持上坡每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平路每小时走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下坡每小时走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那么从甲地到乙地需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f81a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从乙地到甲地需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从甲地到乙地时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下坡的路程各是多少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be5f,isEnd"/>
                  </a:rPr>
                  <a:t>小红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已经列出一个方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则另一个方程为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85c7dIsAddLine,isEnd"/>
                  </a:rPr>
                  <a:t> </a:t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66" name="yt_shape_138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78389"/>
              </a:xfrm>
              <a:prstGeom prst="rect">
                <a:avLst/>
              </a:prstGeom>
              <a:blipFill>
                <a:blip r:embed="rId2"/>
                <a:stretch>
                  <a:fillRect l="-1645" t="-1978" b="-1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E78FDC-627B-CD5B-D477-9E78A2C1D347}"/>
                  </a:ext>
                </a:extLst>
              </p:cNvPr>
              <p:cNvSpPr txBox="1"/>
              <p:nvPr/>
            </p:nvSpPr>
            <p:spPr>
              <a:xfrm>
                <a:off x="10747140" y="2420888"/>
                <a:ext cx="95980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85c7d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E78FDC-627B-CD5B-D477-9E78A2C1D3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7140" y="2420888"/>
                <a:ext cx="959803" cy="775793"/>
              </a:xfrm>
              <a:prstGeom prst="rect">
                <a:avLst/>
              </a:prstGeom>
              <a:blipFill>
                <a:blip r:embed="rId3"/>
                <a:stretch>
                  <a:fillRect t="-7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AFC4BC6-B7BB-B8AE-499E-40C612FEF18C}"/>
              </a:ext>
            </a:extLst>
          </p:cNvPr>
          <p:cNvCxnSpPr/>
          <p:nvPr/>
        </p:nvCxnSpPr>
        <p:spPr>
          <a:xfrm>
            <a:off x="10484727" y="3027695"/>
            <a:ext cx="113220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1DC457-441C-045F-45D0-29D7E9702352}"/>
                  </a:ext>
                </a:extLst>
              </p:cNvPr>
              <p:cNvSpPr txBox="1"/>
              <p:nvPr/>
            </p:nvSpPr>
            <p:spPr>
              <a:xfrm>
                <a:off x="450108" y="2780928"/>
                <a:ext cx="2483802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1DC457-441C-045F-45D0-29D7E97023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80928"/>
                <a:ext cx="2483802" cy="736486"/>
              </a:xfrm>
              <a:prstGeom prst="rect">
                <a:avLst/>
              </a:prstGeom>
              <a:blipFill>
                <a:blip r:embed="rId4"/>
                <a:stretch>
                  <a:fillRect l="-3931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8" name="yt_shape_13868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图表信息问题</a:t>
            </a:r>
          </a:p>
        </p:txBody>
      </p:sp>
      <p:sp>
        <p:nvSpPr>
          <p:cNvPr id="13869" name="yt_shape_13869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小明在某商店购买商品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共两次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这两次购买商品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dcde"/>
              </a:rPr>
              <a:t>的数量和费用如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870" name="yt_table_13870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715809"/>
              </p:ext>
            </p:extLst>
          </p:nvPr>
        </p:nvGraphicFramePr>
        <p:xfrm>
          <a:off x="540000" y="2494884"/>
          <a:ext cx="11111999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购买商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的数量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购买商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的数量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购买总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费用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第一次购物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第二次购物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872" name="yt_shape_13872"/>
          <p:cNvSpPr txBox="1"/>
          <p:nvPr/>
        </p:nvSpPr>
        <p:spPr>
          <a:xfrm>
            <a:off x="540000" y="4940676"/>
            <a:ext cx="84670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若小丽需要购买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则她要花费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73" name="yt_table_138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21257"/>
              </p:ext>
            </p:extLst>
          </p:nvPr>
        </p:nvGraphicFramePr>
        <p:xfrm>
          <a:off x="540056" y="5419979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</a:tbl>
          </a:graphicData>
        </a:graphic>
      </p:graphicFrame>
      <p:pic>
        <p:nvPicPr>
          <p:cNvPr id="3" name="yt_shape_1722390369306">
            <a:extLst>
              <a:ext uri="{FF2B5EF4-FFF2-40B4-BE49-F238E27FC236}">
                <a16:creationId xmlns:a16="http://schemas.microsoft.com/office/drawing/2014/main" id="{FEC7909A-29D1-D18E-BD2D-8B8018A649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F52B52-C811-642F-0BB6-6F18BD1629F5}"/>
              </a:ext>
            </a:extLst>
          </p:cNvPr>
          <p:cNvSpPr txBox="1"/>
          <p:nvPr/>
        </p:nvSpPr>
        <p:spPr>
          <a:xfrm>
            <a:off x="8022364" y="48938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" name="yt_shape_1387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一蔬菜经营户用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元从蔬菜批发市场购进西红柿和豆角共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072d"/>
              </a:rPr>
              <a:t>到菜市场去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西红柿和豆角这天的批发价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零售价如下表所示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3876" name="yt_table_1387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203346"/>
              </p:ext>
            </p:extLst>
          </p:nvPr>
        </p:nvGraphicFramePr>
        <p:xfrm>
          <a:off x="540000" y="1844824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批发价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零售价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西红柿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豆角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878" name="yt_shape_13878"/>
          <p:cNvSpPr txBox="1"/>
          <p:nvPr/>
        </p:nvSpPr>
        <p:spPr>
          <a:xfrm>
            <a:off x="540000" y="352102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他当天卖完这些西红柿和豆角能赚多少钱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879" name="yt_shape_13879"/>
              <p:cNvSpPr txBox="1"/>
              <p:nvPr/>
            </p:nvSpPr>
            <p:spPr>
              <a:xfrm>
                <a:off x="540119" y="3979862"/>
                <a:ext cx="11492915" cy="2939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设西红柿的质量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豆角的质量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所以当天卖完这些西红柿和豆角能赚的钱为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2_200e0"/>
                  </a:rPr>
                  <a:t>20</a:t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他当天卖完这些西红柿和豆角能赚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879" name="yt_shape_138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79862"/>
                <a:ext cx="11492915" cy="2939844"/>
              </a:xfrm>
              <a:prstGeom prst="rect">
                <a:avLst/>
              </a:prstGeom>
              <a:blipFill>
                <a:blip r:embed="rId2"/>
                <a:stretch>
                  <a:fillRect l="-1645" t="-1867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3503F9-B08B-CCF4-E146-03DA75BE3008}"/>
              </a:ext>
            </a:extLst>
          </p:cNvPr>
          <p:cNvSpPr txBox="1"/>
          <p:nvPr/>
        </p:nvSpPr>
        <p:spPr>
          <a:xfrm>
            <a:off x="450108" y="3933056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设西红柿的质量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豆角的质量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44B7F8-8320-7850-FFD2-B5E2FF2D0F77}"/>
                  </a:ext>
                </a:extLst>
              </p:cNvPr>
              <p:cNvSpPr txBox="1"/>
              <p:nvPr/>
            </p:nvSpPr>
            <p:spPr>
              <a:xfrm>
                <a:off x="450108" y="4149080"/>
                <a:ext cx="639800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44B7F8-8320-7850-FFD2-B5E2FF2D0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49080"/>
                <a:ext cx="6398006" cy="1154189"/>
              </a:xfrm>
              <a:prstGeom prst="rect">
                <a:avLst/>
              </a:prstGeom>
              <a:blipFill>
                <a:blip r:embed="rId3"/>
                <a:stretch>
                  <a:fillRect l="-15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FF388DC-FD60-6717-659D-A25FE08191BF}"/>
              </a:ext>
            </a:extLst>
          </p:cNvPr>
          <p:cNvSpPr txBox="1"/>
          <p:nvPr/>
        </p:nvSpPr>
        <p:spPr>
          <a:xfrm>
            <a:off x="450108" y="5209657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所以当天卖完这些西红柿和豆角能赚的钱为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200e0"/>
              </a:rPr>
              <a:t>20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ABB349-7700-29EE-DCC6-325D11F95E81}"/>
              </a:ext>
            </a:extLst>
          </p:cNvPr>
          <p:cNvSpPr txBox="1"/>
          <p:nvPr/>
        </p:nvSpPr>
        <p:spPr>
          <a:xfrm>
            <a:off x="450108" y="5685145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194085-A794-C135-BA65-573B935279F7}"/>
              </a:ext>
            </a:extLst>
          </p:cNvPr>
          <p:cNvSpPr txBox="1"/>
          <p:nvPr/>
        </p:nvSpPr>
        <p:spPr>
          <a:xfrm>
            <a:off x="450108" y="6160633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他当天卖完这些西红柿和豆角能赚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2" name="yt_shape_13882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不能理解利用木块测高而出错</a:t>
            </a:r>
          </a:p>
        </p:txBody>
      </p:sp>
      <p:sp>
        <p:nvSpPr>
          <p:cNvPr id="13883" name="yt_shape_1388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涂阴影的是两块相同的长方体木块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84" name="yt_image_138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0075" y="2132856"/>
            <a:ext cx="399184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369395">
            <a:extLst>
              <a:ext uri="{FF2B5EF4-FFF2-40B4-BE49-F238E27FC236}">
                <a16:creationId xmlns:a16="http://schemas.microsoft.com/office/drawing/2014/main" id="{42BA0BC8-870B-FD1D-E011-C8788E9FEF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087816-4D3E-51C9-2BFF-0463CB1621D3}"/>
              </a:ext>
            </a:extLst>
          </p:cNvPr>
          <p:cNvSpPr txBox="1"/>
          <p:nvPr/>
        </p:nvSpPr>
        <p:spPr>
          <a:xfrm>
            <a:off x="10514857" y="135275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1c0c7"/>
              </a:rPr>
              <a:t>　</a:t>
            </a:r>
            <a:b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6EE37C-113D-EA42-123D-A6437953E2A4}"/>
              </a:ext>
            </a:extLst>
          </p:cNvPr>
          <p:cNvSpPr txBox="1"/>
          <p:nvPr/>
        </p:nvSpPr>
        <p:spPr>
          <a:xfrm>
            <a:off x="10848528" y="126876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7" name="yt_shape_13887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86" name="yt_image_13886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9" name="yt_shape_13889"/>
          <p:cNvSpPr txBox="1"/>
          <p:nvPr/>
        </p:nvSpPr>
        <p:spPr>
          <a:xfrm>
            <a:off x="540120" y="154679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人一组进行足球比赛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每人射点球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145e"/>
              </a:rPr>
              <a:t>已知某一组的进球总数为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进球情况记录如下表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14b1"/>
              </a:rPr>
              <a:t>由题意列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0" name="yt_table_1389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504661"/>
              </p:ext>
            </p:extLst>
          </p:nvPr>
        </p:nvGraphicFramePr>
        <p:xfrm>
          <a:off x="540000" y="3138725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进球数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892" name="yt_table_13892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2037429"/>
                  </p:ext>
                </p:extLst>
              </p:nvPr>
            </p:nvGraphicFramePr>
            <p:xfrm>
              <a:off x="540056" y="4293096"/>
              <a:ext cx="6822504" cy="2121154"/>
            </p:xfrm>
            <a:graphic>
              <a:graphicData uri="http://schemas.openxmlformats.org/drawingml/2006/table">
                <a:tbl>
                  <a:tblPr/>
                  <a:tblGrid>
                    <a:gridCol w="3886073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936431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892" name="yt_table_13892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2037429"/>
                  </p:ext>
                </p:extLst>
              </p:nvPr>
            </p:nvGraphicFramePr>
            <p:xfrm>
              <a:off x="540056" y="4293096"/>
              <a:ext cx="6822504" cy="2121154"/>
            </p:xfrm>
            <a:graphic>
              <a:graphicData uri="http://schemas.openxmlformats.org/drawingml/2006/table">
                <a:tbl>
                  <a:tblPr/>
                  <a:tblGrid>
                    <a:gridCol w="3886073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936431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5549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365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4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755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365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E6981E6-171C-6D1A-A646-04EFD9E5526C}"/>
              </a:ext>
            </a:extLst>
          </p:cNvPr>
          <p:cNvSpPr txBox="1"/>
          <p:nvPr/>
        </p:nvSpPr>
        <p:spPr>
          <a:xfrm>
            <a:off x="4263284" y="24509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3" name="yt_shape_1389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大小完全相同的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762f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5" name="yt_table_138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753293"/>
              </p:ext>
            </p:extLst>
          </p:nvPr>
        </p:nvGraphicFramePr>
        <p:xfrm>
          <a:off x="540056" y="185943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6"/>
                  </a:ext>
                </a:extLst>
              </a:tr>
            </a:tbl>
          </a:graphicData>
        </a:graphic>
      </p:graphicFrame>
      <p:pic>
        <p:nvPicPr>
          <p:cNvPr id="13894" name="yt_image_13894_skip" title="H_89.8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4173" y="1859435"/>
            <a:ext cx="1445628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7E5755-9813-AC57-073F-1BC51D239BE1}"/>
              </a:ext>
            </a:extLst>
          </p:cNvPr>
          <p:cNvSpPr txBox="1"/>
          <p:nvPr/>
        </p:nvSpPr>
        <p:spPr>
          <a:xfrm>
            <a:off x="4412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1655</Words>
  <Application>Microsoft Office PowerPoint</Application>
  <PresentationFormat>宽屏</PresentationFormat>
  <Paragraphs>137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2024-07-31T09:28:13Z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