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6" r:id="rId5"/>
    <p:sldId id="367" r:id="rId6"/>
    <p:sldId id="368" r:id="rId7"/>
    <p:sldId id="371" r:id="rId8"/>
    <p:sldId id="374" r:id="rId9"/>
    <p:sldId id="376" r:id="rId10"/>
    <p:sldId id="379" r:id="rId11"/>
    <p:sldId id="383" r:id="rId12"/>
    <p:sldId id="384" r:id="rId13"/>
    <p:sldId id="388" r:id="rId14"/>
    <p:sldId id="386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5" d="100"/>
          <a:sy n="75" d="100"/>
        </p:scale>
        <p:origin x="78" y="7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44" name="yt_shape_13144"/>
          <p:cNvSpPr txBox="1"/>
          <p:nvPr/>
        </p:nvSpPr>
        <p:spPr>
          <a:xfrm>
            <a:off x="540000" y="900000"/>
            <a:ext cx="4118884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06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143" name="yt_image_13143" title="H_50.94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7651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146" name="yt_shape_13146"/>
              <p:cNvSpPr txBox="1"/>
              <p:nvPr/>
            </p:nvSpPr>
            <p:spPr>
              <a:xfrm>
                <a:off x="540120" y="1597583"/>
                <a:ext cx="11492915" cy="162570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运用一元一次方程模型解决实际问题的步骤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实际问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题</a:t>
                </a: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mPr>
                      <m:mr>
                        <m:e>
                          <m:box>
                            <m:boxPr>
                              <m:ctrlPr>
                                <a:rPr lang="en-US" altLang="zh-CN" sz="2400" b="0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48" charset="0"/>
                                </a:rPr>
                              </m:ctrlPr>
                            </m:boxPr>
                            <m:e>
                              <m:groupChr>
                                <m:groupChrPr>
                                  <m:chr m:val="→"/>
                                  <m:vertJc m:val="bot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groupChrPr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          </m:t>
                                  </m:r>
                                  <m: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分析题目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          </m:t>
                                  </m:r>
                                </m:e>
                              </m:groupChr>
                            </m:e>
                          </m:box>
                        </m:e>
                      </m:mr>
                      <m:mr>
                        <m:e>
                          <m:r>
                            <a:rPr lang="zh-CN" altLang="zh-CN" sz="2400" b="0" i="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48" charset="0"/>
                              <a:ea typeface="Cambria Math" panose="02040503050406030204" pitchFamily="48" charset="0"/>
                            </a:rPr>
                            <m:t>找出等量关系</m:t>
                          </m:r>
                        </m:e>
                      </m:mr>
                    </m:m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b75a5"/>
                  </a:rPr>
                  <a:t>设出未知数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列出方程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→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→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检验解的合理性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146" name="yt_shape_13146" descr="{&quot;rangeId&quot;:1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1597583"/>
                <a:ext cx="11111999" cy="1625701"/>
              </a:xfrm>
              <a:prstGeom prst="rect">
                <a:avLst/>
              </a:prstGeom>
              <a:blipFill>
                <a:blip r:embed="rId3"/>
                <a:stretch>
                  <a:fillRect l="-1701" r="-988" b="-108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89" name="yt_shape_13189"/>
          <p:cNvSpPr txBox="1"/>
          <p:nvPr/>
        </p:nvSpPr>
        <p:spPr>
          <a:xfrm>
            <a:off x="540120" y="900000"/>
            <a:ext cx="11111999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原创题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月的日历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现框出六个数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b6c72"/>
              </a:rPr>
              <a:t>使其成一个平行四边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形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且这六个数之和为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138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你能办到吗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若能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请求出这六个数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若不能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4a05f"/>
              </a:rPr>
              <a:t>，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请说明理由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3190" name="yt_image_13190" title="H_121.7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94524" y="1882521"/>
            <a:ext cx="3002950" cy="1546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92" name="yt_shape_13192"/>
          <p:cNvSpPr txBox="1"/>
          <p:nvPr/>
        </p:nvSpPr>
        <p:spPr>
          <a:xfrm>
            <a:off x="540120" y="3467794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设最小的数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则其余五个数依次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1_20341"/>
              </a:rPr>
              <a:t>依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AF2B0B6-3320-3BBB-B04C-9D1ADFC3621F}"/>
              </a:ext>
            </a:extLst>
          </p:cNvPr>
          <p:cNvSpPr txBox="1"/>
          <p:nvPr/>
        </p:nvSpPr>
        <p:spPr>
          <a:xfrm>
            <a:off x="450109" y="3420988"/>
            <a:ext cx="1108614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设最小的数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则其余五个数依次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1_20341"/>
              </a:rPr>
              <a:t>依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95BDCAD-23FD-4A63-8505-73FD7D511654}"/>
              </a:ext>
            </a:extLst>
          </p:cNvPr>
          <p:cNvSpPr txBox="1"/>
          <p:nvPr/>
        </p:nvSpPr>
        <p:spPr>
          <a:xfrm>
            <a:off x="450109" y="3896476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8962229-4C41-36D0-26C4-53811DD114F5}"/>
              </a:ext>
            </a:extLst>
          </p:cNvPr>
          <p:cNvSpPr txBox="1"/>
          <p:nvPr/>
        </p:nvSpPr>
        <p:spPr>
          <a:xfrm>
            <a:off x="450109" y="4371964"/>
            <a:ext cx="63903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193" name="yt_shape_13193"/>
          <p:cNvSpPr txBox="1"/>
          <p:nvPr/>
        </p:nvSpPr>
        <p:spPr>
          <a:xfrm>
            <a:off x="540000" y="4872526"/>
            <a:ext cx="5078313" cy="185243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故能办到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A9108C9-CE5C-6759-9676-42EAEC3532B6}"/>
              </a:ext>
            </a:extLst>
          </p:cNvPr>
          <p:cNvSpPr txBox="1"/>
          <p:nvPr/>
        </p:nvSpPr>
        <p:spPr>
          <a:xfrm>
            <a:off x="449989" y="4825720"/>
            <a:ext cx="1781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998D9C7-D269-A0A8-4529-F2B5B49B73C9}"/>
              </a:ext>
            </a:extLst>
          </p:cNvPr>
          <p:cNvSpPr txBox="1"/>
          <p:nvPr/>
        </p:nvSpPr>
        <p:spPr>
          <a:xfrm>
            <a:off x="449989" y="5301208"/>
            <a:ext cx="5209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AE5E585-F25C-AFC0-376C-51F570F73FD8}"/>
              </a:ext>
            </a:extLst>
          </p:cNvPr>
          <p:cNvSpPr txBox="1"/>
          <p:nvPr/>
        </p:nvSpPr>
        <p:spPr>
          <a:xfrm>
            <a:off x="449989" y="5776696"/>
            <a:ext cx="3380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E6C371C-B205-BB39-A412-F808DB5AE1CC}"/>
              </a:ext>
            </a:extLst>
          </p:cNvPr>
          <p:cNvSpPr txBox="1"/>
          <p:nvPr/>
        </p:nvSpPr>
        <p:spPr>
          <a:xfrm>
            <a:off x="449989" y="6252184"/>
            <a:ext cx="15516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故能办到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95" name="yt_shape_13195"/>
          <p:cNvSpPr txBox="1"/>
          <p:nvPr/>
        </p:nvSpPr>
        <p:spPr>
          <a:xfrm>
            <a:off x="540000" y="900000"/>
            <a:ext cx="4096955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13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194" name="yt_image_13194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54863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97" name="yt_shape_13197"/>
          <p:cNvSpPr txBox="1"/>
          <p:nvPr/>
        </p:nvSpPr>
        <p:spPr>
          <a:xfrm>
            <a:off x="540119" y="1597583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衡阳成章实验中学月考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小盛买了一支铅笔和一个铅笔套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未开始使用时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07fdb"/>
              </a:rPr>
              <a:t>铅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笔长度是铅笔套长度的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且铅笔长度比铅笔套长度多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12cm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971b7"/>
              </a:rPr>
              <a:t>当铅笔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套用于保护铅笔时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铅笔分界处到笔尖的距离比到套口的距离多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da535"/>
              </a:rPr>
              <a:t>铅笔分界处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到笔尖的距离始终不变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求铅笔套的长度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设铅笔套的长度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15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铅笔套的长度为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5cm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3200" name="yt_image_13200" title="H_83.7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21289" y="4725144"/>
            <a:ext cx="4430710" cy="1064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C31CBF5-DA36-D5DA-6631-EE2179EF6D9D}"/>
              </a:ext>
            </a:extLst>
          </p:cNvPr>
          <p:cNvSpPr txBox="1"/>
          <p:nvPr/>
        </p:nvSpPr>
        <p:spPr>
          <a:xfrm>
            <a:off x="450108" y="3928217"/>
            <a:ext cx="107687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设铅笔套的长度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15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E67C593-6992-EA01-613E-52AD63F6BB80}"/>
              </a:ext>
            </a:extLst>
          </p:cNvPr>
          <p:cNvSpPr txBox="1"/>
          <p:nvPr/>
        </p:nvSpPr>
        <p:spPr>
          <a:xfrm>
            <a:off x="450108" y="4403705"/>
            <a:ext cx="39043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铅笔套的长度为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5cm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2" name="yt_shape_13202"/>
          <p:cNvSpPr txBox="1"/>
          <p:nvPr/>
        </p:nvSpPr>
        <p:spPr>
          <a:xfrm>
            <a:off x="540119" y="900000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铅笔使用一段时间后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当套口到铅笔底部的距离等于套口到笔尖的距离时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595e8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测得套上铅笔套的整支笔长度为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求套口到分界处的距离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设套口到铅笔底部的距离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15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78b45"/>
              </a:rPr>
              <a:t>＝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设套口到分界处的距离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15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3204" name="yt_image_13204" title="H_83.7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21289" y="2636912"/>
            <a:ext cx="4430710" cy="1064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06" name="yt_shape_13206"/>
          <p:cNvSpPr txBox="1"/>
          <p:nvPr/>
        </p:nvSpPr>
        <p:spPr>
          <a:xfrm>
            <a:off x="540000" y="3931085"/>
            <a:ext cx="483786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套口到分界处的距离为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25cm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E4DCD36-2666-ABD9-AE8B-654640C1F155}"/>
              </a:ext>
            </a:extLst>
          </p:cNvPr>
          <p:cNvSpPr txBox="1"/>
          <p:nvPr/>
        </p:nvSpPr>
        <p:spPr>
          <a:xfrm>
            <a:off x="450108" y="1804170"/>
            <a:ext cx="10995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设套口到铅笔底部的距离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15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78b45"/>
              </a:rPr>
              <a:t>＝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C3A1BE9-F193-D98C-38C8-E5E8EAE9A77A}"/>
              </a:ext>
            </a:extLst>
          </p:cNvPr>
          <p:cNvSpPr txBox="1"/>
          <p:nvPr/>
        </p:nvSpPr>
        <p:spPr>
          <a:xfrm>
            <a:off x="450108" y="2279658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01C8CC8-A0F9-896D-8EE3-A5A9266610E7}"/>
              </a:ext>
            </a:extLst>
          </p:cNvPr>
          <p:cNvSpPr txBox="1"/>
          <p:nvPr/>
        </p:nvSpPr>
        <p:spPr>
          <a:xfrm>
            <a:off x="450108" y="2755146"/>
            <a:ext cx="6353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设套口到分界处的距离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15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A6760FF-D889-EC0A-3469-E33DFE3B8ECA}"/>
              </a:ext>
            </a:extLst>
          </p:cNvPr>
          <p:cNvSpPr txBox="1"/>
          <p:nvPr/>
        </p:nvSpPr>
        <p:spPr>
          <a:xfrm>
            <a:off x="450108" y="3230634"/>
            <a:ext cx="45853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4992609-C5DA-4F21-2823-3A1651FF38E6}"/>
              </a:ext>
            </a:extLst>
          </p:cNvPr>
          <p:cNvSpPr txBox="1"/>
          <p:nvPr/>
        </p:nvSpPr>
        <p:spPr>
          <a:xfrm>
            <a:off x="449989" y="3884279"/>
            <a:ext cx="49711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套口到分界处的距离为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25cm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8" name="yt_shape_13208"/>
          <p:cNvSpPr txBox="1"/>
          <p:nvPr/>
        </p:nvSpPr>
        <p:spPr>
          <a:xfrm>
            <a:off x="540000" y="900000"/>
            <a:ext cx="1279838" cy="28815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80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</a:rPr>
              <a:t> </a:t>
            </a:r>
          </a:p>
        </p:txBody>
      </p:sp>
      <p:pic>
        <p:nvPicPr>
          <p:cNvPr id="13207" name="yt_image_13207" title="H_25.47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76831"/>
            <a:ext cx="1267142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3210" name="yt_table_13210" title="H_82.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7858525"/>
              </p:ext>
            </p:extLst>
          </p:nvPr>
        </p:nvGraphicFramePr>
        <p:xfrm>
          <a:off x="540000" y="1503363"/>
          <a:ext cx="11111999" cy="104241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11119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　　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正确建立方程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关键是弄清问题背景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分析清楚有关数量关系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  <a:sym typeface="_⨹_5_576a2"/>
                        </a:rPr>
                        <a:t>特别是找出</a:t>
                      </a:r>
                      <a:b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</a:b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可以作为列方程依据的重要等量关系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49" name="yt_shape_13149"/>
          <p:cNvSpPr txBox="1"/>
          <p:nvPr/>
        </p:nvSpPr>
        <p:spPr>
          <a:xfrm>
            <a:off x="540000" y="900000"/>
            <a:ext cx="4143507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148" name="yt_image_13148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00887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51" name="yt_shape_13151"/>
          <p:cNvSpPr txBox="1"/>
          <p:nvPr/>
        </p:nvSpPr>
        <p:spPr>
          <a:xfrm>
            <a:off x="540000" y="1597583"/>
            <a:ext cx="436658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和、差、倍、分问题</a:t>
            </a:r>
          </a:p>
        </p:txBody>
      </p:sp>
      <p:sp>
        <p:nvSpPr>
          <p:cNvPr id="13152" name="yt_shape_13152"/>
          <p:cNvSpPr txBox="1"/>
          <p:nvPr/>
        </p:nvSpPr>
        <p:spPr>
          <a:xfrm>
            <a:off x="540119" y="209714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爱护环境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建我家乡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的活动中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班学生回收饮料瓶共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10kg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3b1d7"/>
              </a:rPr>
              <a:t>男生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回收的质量是女生的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设女生回收饮料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瓶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可列方程为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153" name="yt_table_13153" title="H_83.2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51343683"/>
                  </p:ext>
                </p:extLst>
              </p:nvPr>
            </p:nvGraphicFramePr>
            <p:xfrm>
              <a:off x="540056" y="3056583"/>
              <a:ext cx="6758306" cy="1057085"/>
            </p:xfrm>
            <a:graphic>
              <a:graphicData uri="http://schemas.openxmlformats.org/drawingml/2006/table">
                <a:tbl>
                  <a:tblPr/>
                  <a:tblGrid>
                    <a:gridCol w="4150043">
                      <a:extLst>
                        <a:ext uri="{9D8B030D-6E8A-4147-A177-3AD203B41FA5}">
                          <a16:colId xmlns:a16="http://schemas.microsoft.com/office/drawing/2014/main" val="10611"/>
                        </a:ext>
                      </a:extLst>
                    </a:gridCol>
                    <a:gridCol w="2608263">
                      <a:extLst>
                        <a:ext uri="{9D8B030D-6E8A-4147-A177-3AD203B41FA5}">
                          <a16:colId xmlns:a16="http://schemas.microsoft.com/office/drawing/2014/main" val="1061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10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7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10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10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79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3153" name="yt_table_13153" descr="{&quot;rangeId&quot;:3,&quot;type&quot;:&quot;Option&quot;}" title="H_83.2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51343683"/>
                  </p:ext>
                </p:extLst>
              </p:nvPr>
            </p:nvGraphicFramePr>
            <p:xfrm>
              <a:off x="540056" y="3056583"/>
              <a:ext cx="6758306" cy="1057085"/>
            </p:xfrm>
            <a:graphic>
              <a:graphicData uri="http://schemas.openxmlformats.org/drawingml/2006/table">
                <a:tbl>
                  <a:tblPr/>
                  <a:tblGrid>
                    <a:gridCol w="4150043">
                      <a:extLst>
                        <a:ext uri="{9D8B030D-6E8A-4147-A177-3AD203B41FA5}">
                          <a16:colId xmlns:a16="http://schemas.microsoft.com/office/drawing/2014/main" val="10611"/>
                        </a:ext>
                      </a:extLst>
                    </a:gridCol>
                    <a:gridCol w="2608263">
                      <a:extLst>
                        <a:ext uri="{9D8B030D-6E8A-4147-A177-3AD203B41FA5}">
                          <a16:colId xmlns:a16="http://schemas.microsoft.com/office/drawing/2014/main" val="10612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10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59346" b="-9807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78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10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10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79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2390248049">
            <a:extLst>
              <a:ext uri="{FF2B5EF4-FFF2-40B4-BE49-F238E27FC236}">
                <a16:creationId xmlns:a16="http://schemas.microsoft.com/office/drawing/2014/main" id="{A9C4EA39-9EA4-2C09-FB2D-052883142DF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47617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18DF3BF-1E82-2F7D-0C89-E331BD6A8CE6}"/>
              </a:ext>
            </a:extLst>
          </p:cNvPr>
          <p:cNvSpPr txBox="1"/>
          <p:nvPr/>
        </p:nvSpPr>
        <p:spPr>
          <a:xfrm>
            <a:off x="9214696" y="252583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54" name="yt_shape_13154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杭州市中考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已知七年级某班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位同学种树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男生每人种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棵树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d0235"/>
              </a:rPr>
              <a:t>女生每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棵树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设男生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155" name="yt_table_13155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3501586"/>
              </p:ext>
            </p:extLst>
          </p:nvPr>
        </p:nvGraphicFramePr>
        <p:xfrm>
          <a:off x="540056" y="1859435"/>
          <a:ext cx="3932238" cy="1901952"/>
        </p:xfrm>
        <a:graphic>
          <a:graphicData uri="http://schemas.openxmlformats.org/drawingml/2006/table">
            <a:tbl>
              <a:tblPr/>
              <a:tblGrid>
                <a:gridCol w="3932238">
                  <a:extLst>
                    <a:ext uri="{9D8B030D-6E8A-4147-A177-3AD203B41FA5}">
                      <a16:colId xmlns:a16="http://schemas.microsoft.com/office/drawing/2014/main" val="106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72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72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30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30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3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5404461D-9389-2AD8-E52A-281C3E227559}"/>
              </a:ext>
            </a:extLst>
          </p:cNvPr>
          <p:cNvSpPr txBox="1"/>
          <p:nvPr/>
        </p:nvSpPr>
        <p:spPr>
          <a:xfrm>
            <a:off x="4947497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57" name="yt_shape_13157"/>
          <p:cNvSpPr txBox="1"/>
          <p:nvPr/>
        </p:nvSpPr>
        <p:spPr>
          <a:xfrm>
            <a:off x="540119" y="900000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页练习第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足球比赛的积分规则为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胜一场得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e7632,isEnd"/>
              </a:rPr>
              <a:t>平一场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负一场得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一个队比赛了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这个队胜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了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负了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平了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</a:t>
            </a:r>
            <a:r>
              <a:rPr sz="1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胜场积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</a:t>
            </a:r>
            <a:r>
              <a:rPr sz="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负场积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平场积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</a:t>
            </a:r>
            <a:r>
              <a:rPr sz="1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若这个队在全部比赛中得到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则可列方程为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</a:t>
            </a:r>
            <a:r>
              <a:rPr sz="1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sym typeface="W:12.00504,H:37.44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即这个队应胜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E9F4F42-757C-2E6C-59E0-88BE7297F0B5}"/>
              </a:ext>
            </a:extLst>
          </p:cNvPr>
          <p:cNvSpPr txBox="1"/>
          <p:nvPr/>
        </p:nvSpPr>
        <p:spPr>
          <a:xfrm>
            <a:off x="5557096" y="1804170"/>
            <a:ext cx="2086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C38F5A4-E650-63F1-46AE-4B53121D14F0}"/>
              </a:ext>
            </a:extLst>
          </p:cNvPr>
          <p:cNvSpPr txBox="1"/>
          <p:nvPr/>
        </p:nvSpPr>
        <p:spPr>
          <a:xfrm>
            <a:off x="2126508" y="2279658"/>
            <a:ext cx="1172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A9AE3DE-8DB6-5D2B-21A7-89BA011B3F2F}"/>
              </a:ext>
            </a:extLst>
          </p:cNvPr>
          <p:cNvSpPr txBox="1"/>
          <p:nvPr/>
        </p:nvSpPr>
        <p:spPr>
          <a:xfrm>
            <a:off x="6319096" y="2279658"/>
            <a:ext cx="2086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27A6C07-7740-2BE1-FEC6-B254B3F5F719}"/>
              </a:ext>
            </a:extLst>
          </p:cNvPr>
          <p:cNvSpPr txBox="1"/>
          <p:nvPr/>
        </p:nvSpPr>
        <p:spPr>
          <a:xfrm>
            <a:off x="7612907" y="2755146"/>
            <a:ext cx="3383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2_284fd"/>
              </a:rPr>
              <a:t>）＝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4E734FE-3A2E-55D1-CDB2-3018500BF23F}"/>
              </a:ext>
            </a:extLst>
          </p:cNvPr>
          <p:cNvSpPr txBox="1"/>
          <p:nvPr/>
        </p:nvSpPr>
        <p:spPr>
          <a:xfrm>
            <a:off x="450108" y="3230634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3C912C0-DDE5-152C-AB21-38AABA7B49B5}"/>
              </a:ext>
            </a:extLst>
          </p:cNvPr>
          <p:cNvSpPr txBox="1"/>
          <p:nvPr/>
        </p:nvSpPr>
        <p:spPr>
          <a:xfrm>
            <a:off x="2509096" y="3230634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3C4C15D-6A17-5568-F48B-4CF7D87945BC}"/>
              </a:ext>
            </a:extLst>
          </p:cNvPr>
          <p:cNvSpPr txBox="1"/>
          <p:nvPr/>
        </p:nvSpPr>
        <p:spPr>
          <a:xfrm>
            <a:off x="5252296" y="3230634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61" name="yt_shape_13161"/>
          <p:cNvSpPr txBox="1"/>
          <p:nvPr/>
        </p:nvSpPr>
        <p:spPr>
          <a:xfrm>
            <a:off x="540000" y="900000"/>
            <a:ext cx="282769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工程问题</a:t>
            </a:r>
          </a:p>
        </p:txBody>
      </p:sp>
      <p:sp>
        <p:nvSpPr>
          <p:cNvPr id="13162" name="yt_shape_13162"/>
          <p:cNvSpPr txBox="1"/>
          <p:nvPr/>
        </p:nvSpPr>
        <p:spPr>
          <a:xfrm>
            <a:off x="540119" y="1399565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铜仁市期末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某项工程甲单独做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天完成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乙单独做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天完成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4c71d"/>
              </a:rPr>
              <a:t>现在由甲先做两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然后甲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乙合作完成此项工程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若设甲一共做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了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9f186"/>
              </a:rPr>
              <a:t>则所列方程正确的是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163" name="yt_table_13163" title="H_100.2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91932664"/>
                  </p:ext>
                </p:extLst>
              </p:nvPr>
            </p:nvGraphicFramePr>
            <p:xfrm>
              <a:off x="540056" y="2839131"/>
              <a:ext cx="7518274" cy="1273048"/>
            </p:xfrm>
            <a:graphic>
              <a:graphicData uri="http://schemas.openxmlformats.org/drawingml/2006/table">
                <a:tbl>
                  <a:tblPr/>
                  <a:tblGrid>
                    <a:gridCol w="4513898">
                      <a:extLst>
                        <a:ext uri="{9D8B030D-6E8A-4147-A177-3AD203B41FA5}">
                          <a16:colId xmlns:a16="http://schemas.microsoft.com/office/drawing/2014/main" val="10614"/>
                        </a:ext>
                      </a:extLst>
                    </a:gridCol>
                    <a:gridCol w="3004376">
                      <a:extLst>
                        <a:ext uri="{9D8B030D-6E8A-4147-A177-3AD203B41FA5}">
                          <a16:colId xmlns:a16="http://schemas.microsoft.com/office/drawing/2014/main" val="1061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+2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10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+2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10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8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10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10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85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3163" name="yt_table_13163" descr="{&quot;rangeId&quot;:7,&quot;type&quot;:&quot;Option&quot;}" title="H_100.2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91932664"/>
                  </p:ext>
                </p:extLst>
              </p:nvPr>
            </p:nvGraphicFramePr>
            <p:xfrm>
              <a:off x="540056" y="2839131"/>
              <a:ext cx="7518274" cy="1273048"/>
            </p:xfrm>
            <a:graphic>
              <a:graphicData uri="http://schemas.openxmlformats.org/drawingml/2006/table">
                <a:tbl>
                  <a:tblPr/>
                  <a:tblGrid>
                    <a:gridCol w="4513898">
                      <a:extLst>
                        <a:ext uri="{9D8B030D-6E8A-4147-A177-3AD203B41FA5}">
                          <a16:colId xmlns:a16="http://schemas.microsoft.com/office/drawing/2014/main" val="10614"/>
                        </a:ext>
                      </a:extLst>
                    </a:gridCol>
                    <a:gridCol w="3004376">
                      <a:extLst>
                        <a:ext uri="{9D8B030D-6E8A-4147-A177-3AD203B41FA5}">
                          <a16:colId xmlns:a16="http://schemas.microsoft.com/office/drawing/2014/main" val="10615"/>
                        </a:ext>
                      </a:extLst>
                    </a:gridCol>
                  </a:tblGrid>
                  <a:tr h="6365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66532" b="-1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50304" b="-1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84"/>
                      </a:ext>
                    </a:extLst>
                  </a:tr>
                  <a:tr h="6365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0000" r="-66532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50304" t="-100000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8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3164" name="yt_shape_13164"/>
          <p:cNvSpPr txBox="1"/>
          <p:nvPr/>
        </p:nvSpPr>
        <p:spPr>
          <a:xfrm>
            <a:off x="540119" y="4162686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一个水池有甲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乙两个水龙头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单独开放甲水龙头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可把空水池灌满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0af52"/>
              </a:rPr>
              <a:t>单独开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放乙水龙头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可把空水池灌满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若同时开放两个水龙头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cdbbb"/>
              </a:rPr>
              <a:t>将空水池灌满需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3165" name="yt_table_13165" title="H_50.6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76171162"/>
                  </p:ext>
                </p:extLst>
              </p:nvPr>
            </p:nvGraphicFramePr>
            <p:xfrm>
              <a:off x="540056" y="5085184"/>
              <a:ext cx="8105141" cy="642874"/>
            </p:xfrm>
            <a:graphic>
              <a:graphicData uri="http://schemas.openxmlformats.org/drawingml/2006/table">
                <a:tbl>
                  <a:tblPr/>
                  <a:tblGrid>
                    <a:gridCol w="2265680">
                      <a:extLst>
                        <a:ext uri="{9D8B030D-6E8A-4147-A177-3AD203B41FA5}">
                          <a16:colId xmlns:a16="http://schemas.microsoft.com/office/drawing/2014/main" val="10616"/>
                        </a:ext>
                      </a:extLst>
                    </a:gridCol>
                    <a:gridCol w="2248218">
                      <a:extLst>
                        <a:ext uri="{9D8B030D-6E8A-4147-A177-3AD203B41FA5}">
                          <a16:colId xmlns:a16="http://schemas.microsoft.com/office/drawing/2014/main" val="10617"/>
                        </a:ext>
                      </a:extLst>
                    </a:gridCol>
                    <a:gridCol w="2252980">
                      <a:extLst>
                        <a:ext uri="{9D8B030D-6E8A-4147-A177-3AD203B41FA5}">
                          <a16:colId xmlns:a16="http://schemas.microsoft.com/office/drawing/2014/main" val="10618"/>
                        </a:ext>
                      </a:extLst>
                    </a:gridCol>
                    <a:gridCol w="1338263">
                      <a:extLst>
                        <a:ext uri="{9D8B030D-6E8A-4147-A177-3AD203B41FA5}">
                          <a16:colId xmlns:a16="http://schemas.microsoft.com/office/drawing/2014/main" val="1061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h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h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2h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3h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86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3165" name="yt_table_13165" title="H_50.6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76171162"/>
                  </p:ext>
                </p:extLst>
              </p:nvPr>
            </p:nvGraphicFramePr>
            <p:xfrm>
              <a:off x="540056" y="5085184"/>
              <a:ext cx="8105141" cy="642874"/>
            </p:xfrm>
            <a:graphic>
              <a:graphicData uri="http://schemas.openxmlformats.org/drawingml/2006/table">
                <a:tbl>
                  <a:tblPr/>
                  <a:tblGrid>
                    <a:gridCol w="2265680">
                      <a:extLst>
                        <a:ext uri="{9D8B030D-6E8A-4147-A177-3AD203B41FA5}">
                          <a16:colId xmlns:a16="http://schemas.microsoft.com/office/drawing/2014/main" val="10616"/>
                        </a:ext>
                      </a:extLst>
                    </a:gridCol>
                    <a:gridCol w="2248218">
                      <a:extLst>
                        <a:ext uri="{9D8B030D-6E8A-4147-A177-3AD203B41FA5}">
                          <a16:colId xmlns:a16="http://schemas.microsoft.com/office/drawing/2014/main" val="10617"/>
                        </a:ext>
                      </a:extLst>
                    </a:gridCol>
                    <a:gridCol w="2252980">
                      <a:extLst>
                        <a:ext uri="{9D8B030D-6E8A-4147-A177-3AD203B41FA5}">
                          <a16:colId xmlns:a16="http://schemas.microsoft.com/office/drawing/2014/main" val="10618"/>
                        </a:ext>
                      </a:extLst>
                    </a:gridCol>
                    <a:gridCol w="1338263">
                      <a:extLst>
                        <a:ext uri="{9D8B030D-6E8A-4147-A177-3AD203B41FA5}">
                          <a16:colId xmlns:a16="http://schemas.microsoft.com/office/drawing/2014/main" val="10619"/>
                        </a:ext>
                      </a:extLst>
                    </a:gridCol>
                  </a:tblGrid>
                  <a:tr h="6428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57796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0813" r="-159892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2h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3h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86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2390248142">
            <a:extLst>
              <a:ext uri="{FF2B5EF4-FFF2-40B4-BE49-F238E27FC236}">
                <a16:creationId xmlns:a16="http://schemas.microsoft.com/office/drawing/2014/main" id="{F7071B62-7D6F-A3E4-C88A-8D3DF8CAC9F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87C13D2-A783-A6A8-4216-7C4D7DD29625}"/>
              </a:ext>
            </a:extLst>
          </p:cNvPr>
          <p:cNvSpPr txBox="1"/>
          <p:nvPr/>
        </p:nvSpPr>
        <p:spPr>
          <a:xfrm>
            <a:off x="1059708" y="230373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78D0720-6468-50B5-1420-81C68C124CE8}"/>
              </a:ext>
            </a:extLst>
          </p:cNvPr>
          <p:cNvSpPr txBox="1"/>
          <p:nvPr/>
        </p:nvSpPr>
        <p:spPr>
          <a:xfrm>
            <a:off x="10992544" y="458112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66" name="yt_shape_13166"/>
          <p:cNvSpPr txBox="1"/>
          <p:nvPr/>
        </p:nvSpPr>
        <p:spPr>
          <a:xfrm>
            <a:off x="540119" y="900000"/>
            <a:ext cx="11492915" cy="34917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一个工人加工一批零件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限期完成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若他每小时加工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到期可超额完成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4dffa,isEnd"/>
              </a:rPr>
              <a:t>3</a:t>
            </a:r>
            <a:b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若他每小时加工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则可提前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完成任务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他一共要加工多少个零件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c12a3,isEnd"/>
              </a:rPr>
              <a:t>限期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多少小时完成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设限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期</a:t>
            </a:r>
            <a:r>
              <a:rPr lang="en-US" altLang="zh-CN" sz="2400" b="0" i="1" u="none" spc="375" dirty="0" err="1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完成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则根据题意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可列方程为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</a:t>
            </a:r>
            <a:r>
              <a:rPr sz="1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收割一块小麦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甲组需要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小时收割完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乙组需要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小时收割完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现在两组合作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e4c26,isEnd"/>
              </a:rPr>
              <a:t>，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中间乙组因其他事情离开一段时间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从开工后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小时完成任务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则乙组离开了</a:t>
            </a:r>
            <a:r>
              <a:rPr sz="3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</a:t>
            </a:r>
            <a:r>
              <a:rPr sz="9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br>
              <a:rPr lang="zh-CN" altLang="zh-CN" sz="100" b="0" i="0" spc="-1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5BC9A51-467B-A9FF-2383-720DB2DE948E}"/>
              </a:ext>
            </a:extLst>
          </p:cNvPr>
          <p:cNvSpPr txBox="1"/>
          <p:nvPr/>
        </p:nvSpPr>
        <p:spPr>
          <a:xfrm>
            <a:off x="8147896" y="1804170"/>
            <a:ext cx="306755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1_f06c4"/>
              </a:rPr>
              <a:t>－</a:t>
            </a:r>
            <a:r>
              <a:rPr lang="en-US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1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endParaRPr lang="zh-CN" altLang="en-US" sz="2400" dirty="0">
              <a:solidFill>
                <a:srgbClr val="FF0000"/>
              </a:solidFill>
            </a:endParaRPr>
          </a:p>
          <a:p>
            <a:pPr>
              <a:lnSpc>
                <a:spcPct val="129999"/>
              </a:lnSpc>
            </a:pP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E1651C2-D1C0-D1C4-8818-815987384740}"/>
                  </a:ext>
                </a:extLst>
              </p:cNvPr>
              <p:cNvSpPr txBox="1"/>
              <p:nvPr/>
            </p:nvSpPr>
            <p:spPr>
              <a:xfrm>
                <a:off x="11013332" y="2564904"/>
                <a:ext cx="661099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E1651C2-D1C0-D1C4-8818-81598738474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13332" y="2564904"/>
                <a:ext cx="661099" cy="766077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69" name="yt_shape_13169"/>
          <p:cNvSpPr txBox="1"/>
          <p:nvPr/>
        </p:nvSpPr>
        <p:spPr>
          <a:xfrm>
            <a:off x="540000" y="900000"/>
            <a:ext cx="6521016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不能正确地设未知数导致列方程出错</a:t>
            </a:r>
          </a:p>
        </p:txBody>
      </p:sp>
      <p:sp>
        <p:nvSpPr>
          <p:cNvPr id="13170" name="yt_shape_13170"/>
          <p:cNvSpPr txBox="1"/>
          <p:nvPr/>
        </p:nvSpPr>
        <p:spPr>
          <a:xfrm>
            <a:off x="540119" y="1399565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一个两位数的数字和是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若每个数字都加上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则得到的数比原数的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f403d"/>
              </a:rPr>
              <a:t>求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这个两位数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3171" name="yt_shape_13171"/>
          <p:cNvSpPr txBox="1"/>
          <p:nvPr/>
        </p:nvSpPr>
        <p:spPr>
          <a:xfrm>
            <a:off x="540000" y="2342520"/>
            <a:ext cx="10009150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设这个两位数的十位数字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则个位数字为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原来两位数是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后来两位数是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2[1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</p:txBody>
      </p:sp>
      <p:sp>
        <p:nvSpPr>
          <p:cNvPr id="13172" name="yt_shape_13172"/>
          <p:cNvSpPr txBox="1"/>
          <p:nvPr/>
        </p:nvSpPr>
        <p:spPr>
          <a:xfrm>
            <a:off x="540000" y="3782086"/>
            <a:ext cx="4616648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即这个两位数为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2390248214">
            <a:extLst>
              <a:ext uri="{FF2B5EF4-FFF2-40B4-BE49-F238E27FC236}">
                <a16:creationId xmlns:a16="http://schemas.microsoft.com/office/drawing/2014/main" id="{424F7F78-A091-D79B-2F94-024BD3540A3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A0F7737-99AE-00D8-473A-DB49D094F2DF}"/>
              </a:ext>
            </a:extLst>
          </p:cNvPr>
          <p:cNvSpPr txBox="1"/>
          <p:nvPr/>
        </p:nvSpPr>
        <p:spPr>
          <a:xfrm>
            <a:off x="449989" y="2295714"/>
            <a:ext cx="76508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设这个两位数的十位数字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则个位数字为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4FB0FE0-20ED-77C7-C8D4-70F2322BA9B6}"/>
              </a:ext>
            </a:extLst>
          </p:cNvPr>
          <p:cNvSpPr txBox="1"/>
          <p:nvPr/>
        </p:nvSpPr>
        <p:spPr>
          <a:xfrm>
            <a:off x="449989" y="2771202"/>
            <a:ext cx="100924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原来两位数是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后来两位数是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CA89559-CCEF-182C-05CB-FF09EA713377}"/>
              </a:ext>
            </a:extLst>
          </p:cNvPr>
          <p:cNvSpPr txBox="1"/>
          <p:nvPr/>
        </p:nvSpPr>
        <p:spPr>
          <a:xfrm>
            <a:off x="449989" y="3246690"/>
            <a:ext cx="92288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2[1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5CF86BC-FE63-977C-3934-384A31CCD999}"/>
              </a:ext>
            </a:extLst>
          </p:cNvPr>
          <p:cNvSpPr txBox="1"/>
          <p:nvPr/>
        </p:nvSpPr>
        <p:spPr>
          <a:xfrm>
            <a:off x="449989" y="3735280"/>
            <a:ext cx="1629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0526E63-25A5-8AC1-CE23-439CFE9D1F1E}"/>
              </a:ext>
            </a:extLst>
          </p:cNvPr>
          <p:cNvSpPr txBox="1"/>
          <p:nvPr/>
        </p:nvSpPr>
        <p:spPr>
          <a:xfrm>
            <a:off x="449989" y="4210768"/>
            <a:ext cx="475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9504620-623B-8DC7-CE45-F11B6830D394}"/>
              </a:ext>
            </a:extLst>
          </p:cNvPr>
          <p:cNvSpPr txBox="1"/>
          <p:nvPr/>
        </p:nvSpPr>
        <p:spPr>
          <a:xfrm>
            <a:off x="449989" y="4686256"/>
            <a:ext cx="2770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即这个两位数为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74" name="yt_shape_13174"/>
          <p:cNvSpPr txBox="1"/>
          <p:nvPr/>
        </p:nvSpPr>
        <p:spPr>
          <a:xfrm>
            <a:off x="540000" y="900000"/>
            <a:ext cx="396845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0133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173" name="yt_image_13173" title="H_50.94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27643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76" name="yt_shape_13176"/>
          <p:cNvSpPr txBox="1"/>
          <p:nvPr/>
        </p:nvSpPr>
        <p:spPr>
          <a:xfrm>
            <a:off x="540120" y="159758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一份数学试卷有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道选择题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规定做对一道题得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做错或不做的题每道题扣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9874"/>
              </a:rPr>
              <a:t>1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结果小华得了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则小华做对了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177" name="yt_table_1317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1899124"/>
              </p:ext>
            </p:extLst>
          </p:nvPr>
        </p:nvGraphicFramePr>
        <p:xfrm>
          <a:off x="540056" y="2557018"/>
          <a:ext cx="7069583" cy="950976"/>
        </p:xfrm>
        <a:graphic>
          <a:graphicData uri="http://schemas.openxmlformats.org/drawingml/2006/table">
            <a:tbl>
              <a:tblPr/>
              <a:tblGrid>
                <a:gridCol w="5121720">
                  <a:extLst>
                    <a:ext uri="{9D8B030D-6E8A-4147-A177-3AD203B41FA5}">
                      <a16:colId xmlns:a16="http://schemas.microsoft.com/office/drawing/2014/main" val="10620"/>
                    </a:ext>
                  </a:extLst>
                </a:gridCol>
                <a:gridCol w="1947863">
                  <a:extLst>
                    <a:ext uri="{9D8B030D-6E8A-4147-A177-3AD203B41FA5}">
                      <a16:colId xmlns:a16="http://schemas.microsoft.com/office/drawing/2014/main" val="1062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道题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道题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道题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道题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8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3179" name="yt_shape_13179"/>
              <p:cNvSpPr txBox="1"/>
              <p:nvPr/>
            </p:nvSpPr>
            <p:spPr>
              <a:xfrm>
                <a:off x="540119" y="3558572"/>
                <a:ext cx="11492915" cy="111056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天完成一件工作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而剩下的工作要在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天内完成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9_6458c"/>
                  </a:rPr>
                  <a:t>假设每个人的工作效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率相同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则需增加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13179" name="yt_shape_13179" descr="{&quot;rangeId&quot;:14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558572"/>
                <a:ext cx="11492915" cy="1110560"/>
              </a:xfrm>
              <a:prstGeom prst="rect">
                <a:avLst/>
              </a:prstGeom>
              <a:blipFill>
                <a:blip r:embed="rId3"/>
                <a:stretch>
                  <a:fillRect l="-1645" b="-15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181" name="yt_table_1318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9855717"/>
              </p:ext>
            </p:extLst>
          </p:nvPr>
        </p:nvGraphicFramePr>
        <p:xfrm>
          <a:off x="540056" y="4719920"/>
          <a:ext cx="9322563" cy="475488"/>
        </p:xfrm>
        <a:graphic>
          <a:graphicData uri="http://schemas.openxmlformats.org/drawingml/2006/table">
            <a:tbl>
              <a:tblPr/>
              <a:tblGrid>
                <a:gridCol w="2563940">
                  <a:extLst>
                    <a:ext uri="{9D8B030D-6E8A-4147-A177-3AD203B41FA5}">
                      <a16:colId xmlns:a16="http://schemas.microsoft.com/office/drawing/2014/main" val="10622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623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624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6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9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359CC98F-3C2B-E003-6518-B0C0532FD50A}"/>
              </a:ext>
            </a:extLst>
          </p:cNvPr>
          <p:cNvSpPr txBox="1"/>
          <p:nvPr/>
        </p:nvSpPr>
        <p:spPr>
          <a:xfrm>
            <a:off x="6241309" y="202626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0562137-1CD7-DA02-74CC-FCBABAE11DC1}"/>
              </a:ext>
            </a:extLst>
          </p:cNvPr>
          <p:cNvSpPr txBox="1"/>
          <p:nvPr/>
        </p:nvSpPr>
        <p:spPr>
          <a:xfrm>
            <a:off x="3498108" y="4187217"/>
            <a:ext cx="383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183" name="yt_shape_13183"/>
              <p:cNvSpPr txBox="1"/>
              <p:nvPr/>
            </p:nvSpPr>
            <p:spPr>
              <a:xfrm>
                <a:off x="540119" y="900000"/>
                <a:ext cx="11492915" cy="495058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岳阳市中考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我国古代数学著作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孙子算经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中有这样一道题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原文如下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0952d,isEnd"/>
                  </a:rPr>
                  <a:t>今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有百鹿入城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家取一鹿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不尽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又三家共一鹿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适尽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城中家几何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大意为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445cd,isEnd"/>
                  </a:rPr>
                  <a:t>：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今有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头鹿进城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每家取一头鹿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没有取完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剩下的鹿每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家共取一头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01db4,isEnd"/>
                  </a:rPr>
                  <a:t>恰好取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则城中人家的户数为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某工作甲单独做需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完成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乙单独做需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完成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若甲先单独做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60a86,isEnd"/>
                  </a:rPr>
                  <a:t>之后乙再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单独做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剩下的工作由甲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乙两人一起做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问再做多久可以完成全部工作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？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设再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做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可完成全部工作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再做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可以完成全部工作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183" name="yt_shape_1318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950586"/>
              </a:xfrm>
              <a:prstGeom prst="rect">
                <a:avLst/>
              </a:prstGeom>
              <a:blipFill>
                <a:blip r:embed="rId2"/>
                <a:stretch>
                  <a:fillRect l="-1645" t="-1108" b="-28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AEA7A6B-DE8F-1B99-EC05-04C2180BD40A}"/>
              </a:ext>
            </a:extLst>
          </p:cNvPr>
          <p:cNvSpPr txBox="1"/>
          <p:nvPr/>
        </p:nvSpPr>
        <p:spPr>
          <a:xfrm>
            <a:off x="3802908" y="2279658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A37C6C5-2713-B458-E12F-21FB6A860380}"/>
              </a:ext>
            </a:extLst>
          </p:cNvPr>
          <p:cNvSpPr txBox="1"/>
          <p:nvPr/>
        </p:nvSpPr>
        <p:spPr>
          <a:xfrm>
            <a:off x="450108" y="3706122"/>
            <a:ext cx="4372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设再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做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可完成全部工作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1262A9F-0100-E637-03B8-659FF6834562}"/>
                  </a:ext>
                </a:extLst>
              </p:cNvPr>
              <p:cNvSpPr txBox="1"/>
              <p:nvPr/>
            </p:nvSpPr>
            <p:spPr>
              <a:xfrm>
                <a:off x="450108" y="4181610"/>
                <a:ext cx="4058348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5, 'hasSerialNum': 1}">
                <a:extLst>
                  <a:ext uri="{FF2B5EF4-FFF2-40B4-BE49-F238E27FC236}">
                    <a16:creationId xmlns:a16="http://schemas.microsoft.com/office/drawing/2014/main" id="{41262A9F-0100-E637-03B8-659FF68345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181610"/>
                <a:ext cx="4058348" cy="768046"/>
              </a:xfrm>
              <a:prstGeom prst="rect">
                <a:avLst/>
              </a:prstGeom>
              <a:blipFill>
                <a:blip r:embed="rId3"/>
                <a:stretch>
                  <a:fillRect r="-2252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904B5949-3AA4-A8CC-9FEA-0DD17C5297E2}"/>
              </a:ext>
            </a:extLst>
          </p:cNvPr>
          <p:cNvSpPr txBox="1"/>
          <p:nvPr/>
        </p:nvSpPr>
        <p:spPr>
          <a:xfrm>
            <a:off x="450108" y="4856044"/>
            <a:ext cx="1629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053BE4A-3A0F-8DE3-8587-7CADACD25411}"/>
              </a:ext>
            </a:extLst>
          </p:cNvPr>
          <p:cNvSpPr txBox="1"/>
          <p:nvPr/>
        </p:nvSpPr>
        <p:spPr>
          <a:xfrm>
            <a:off x="450108" y="5331532"/>
            <a:ext cx="42948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再做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可以完成全部工作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2066</Words>
  <Application>Microsoft Office PowerPoint</Application>
  <PresentationFormat>宽屏</PresentationFormat>
  <Paragraphs>121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dell</cp:lastModifiedBy>
  <cp:revision>13</cp:revision>
  <dcterms:created xsi:type="dcterms:W3CDTF">2024-07-31T01:35:33Z</dcterms:created>
  <dcterms:modified xsi:type="dcterms:W3CDTF">2024-07-31T08:51:34Z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