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4" r:id="rId6"/>
    <p:sldId id="379" r:id="rId7"/>
    <p:sldId id="381" r:id="rId8"/>
    <p:sldId id="383" r:id="rId9"/>
    <p:sldId id="385" r:id="rId10"/>
    <p:sldId id="386" r:id="rId11"/>
    <p:sldId id="391" r:id="rId12"/>
    <p:sldId id="392" r:id="rId13"/>
    <p:sldId id="39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" name="yt_shape_10403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02" name="yt_image_1040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5" name="yt_shape_10405"/>
          <p:cNvSpPr txBox="1"/>
          <p:nvPr/>
        </p:nvSpPr>
        <p:spPr>
          <a:xfrm>
            <a:off x="540000" y="1597583"/>
            <a:ext cx="1069523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一切负数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在以向右为正方向的数轴上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右边的点表示的数比左边的点表示的数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87CD45-272C-9BE8-C591-D64CB906F445}"/>
              </a:ext>
            </a:extLst>
          </p:cNvPr>
          <p:cNvSpPr txBox="1"/>
          <p:nvPr/>
        </p:nvSpPr>
        <p:spPr>
          <a:xfrm>
            <a:off x="1440589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DDE073-286E-FF7B-96E3-66CDC925A939}"/>
              </a:ext>
            </a:extLst>
          </p:cNvPr>
          <p:cNvSpPr txBox="1"/>
          <p:nvPr/>
        </p:nvSpPr>
        <p:spPr>
          <a:xfrm>
            <a:off x="5098189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反而小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F92341-E9F9-48AD-6229-5A0780304BDE}"/>
              </a:ext>
            </a:extLst>
          </p:cNvPr>
          <p:cNvSpPr txBox="1"/>
          <p:nvPr/>
        </p:nvSpPr>
        <p:spPr>
          <a:xfrm>
            <a:off x="9974989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3" name="yt_shape_10473"/>
              <p:cNvSpPr txBox="1"/>
              <p:nvPr/>
            </p:nvSpPr>
            <p:spPr>
              <a:xfrm>
                <a:off x="540119" y="900000"/>
                <a:ext cx="11492915" cy="1570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铜仁市期末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有一位同学在比较两个数的大小时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81a04"/>
                  </a:rPr>
                  <a:t>不慎把右边的一个有理数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小数点后面的一位数字弄上了墨水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请你帮这位同学想一想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02f6"/>
                  </a:rPr>
                  <a:t>”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中这个数字可能是多少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3" name="yt_shape_10473" descr="{&quot;rangeId&quot;:19,&quot;color&quot;:&quot;B&quot;,&quot;hasSerialNum&quot;:1,&quot;ImageText&quot;:&quot;1&quot;,&quot;RunBorder&quot;:&quot;1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0173"/>
              </a:xfrm>
              <a:prstGeom prst="rect">
                <a:avLst/>
              </a:prstGeom>
              <a:blipFill>
                <a:blip r:embed="rId2"/>
                <a:stretch>
                  <a:fillRect l="-1701" t="-3502" r="-1098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75" name="yt_shape_10475"/>
              <p:cNvSpPr txBox="1"/>
              <p:nvPr/>
            </p:nvSpPr>
            <p:spPr>
              <a:xfrm>
                <a:off x="540000" y="2520961"/>
                <a:ext cx="8309967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在数轴上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右边的点表示的数总比左边的点表示的数大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未知有理数一定在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数轴上的位置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所以只能是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中这个数字可能是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5" name="yt_shape_10475" descr="{&quot;rangeId&quot;:19,&quot;mathAnswerShape&quot;:1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0961"/>
                <a:ext cx="8309967" cy="2066784"/>
              </a:xfrm>
              <a:prstGeom prst="rect">
                <a:avLst/>
              </a:prstGeom>
              <a:blipFill>
                <a:blip r:embed="rId3"/>
                <a:stretch>
                  <a:fillRect l="-2274" t="-2655" r="-1247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2C57D58-EED2-5468-AFFC-04D3A6606E18}"/>
              </a:ext>
            </a:extLst>
          </p:cNvPr>
          <p:cNvSpPr/>
          <p:nvPr/>
        </p:nvSpPr>
        <p:spPr>
          <a:xfrm>
            <a:off x="7012357" y="1438988"/>
            <a:ext cx="304863" cy="60794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1A60139-1684-30A6-2C50-BDAA3868AD30}"/>
              </a:ext>
            </a:extLst>
          </p:cNvPr>
          <p:cNvSpPr/>
          <p:nvPr/>
        </p:nvSpPr>
        <p:spPr>
          <a:xfrm>
            <a:off x="10974757" y="1438988"/>
            <a:ext cx="304863" cy="60794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E09F9DCF-D099-5DAE-ED8B-31A400299507}"/>
              </a:ext>
            </a:extLst>
          </p:cNvPr>
          <p:cNvSpPr/>
          <p:nvPr/>
        </p:nvSpPr>
        <p:spPr>
          <a:xfrm>
            <a:off x="1454400" y="4206886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36371D-4FE7-C517-8795-BDB89E52A9A9}"/>
              </a:ext>
            </a:extLst>
          </p:cNvPr>
          <p:cNvSpPr txBox="1"/>
          <p:nvPr/>
        </p:nvSpPr>
        <p:spPr>
          <a:xfrm>
            <a:off x="449989" y="2474155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右边的点表示的数总比左边的点表示的数大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AAF75C-C09B-6753-CB92-01947BA1EAAB}"/>
                  </a:ext>
                </a:extLst>
              </p:cNvPr>
              <p:cNvSpPr txBox="1"/>
              <p:nvPr/>
            </p:nvSpPr>
            <p:spPr>
              <a:xfrm>
                <a:off x="449989" y="2949643"/>
                <a:ext cx="7871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未知有理数一定在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的左边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数轴上的位置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, 'ImageText': '1', 'RunBorder': '1'}">
                <a:extLst>
                  <a:ext uri="{FF2B5EF4-FFF2-40B4-BE49-F238E27FC236}">
                    <a16:creationId xmlns:a16="http://schemas.microsoft.com/office/drawing/2014/main" id="{0EAAF75C-C09B-6753-CB92-01947BA1E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9643"/>
                <a:ext cx="7871523" cy="765061"/>
              </a:xfrm>
              <a:prstGeom prst="rect">
                <a:avLst/>
              </a:prstGeom>
              <a:blipFill>
                <a:blip r:embed="rId4"/>
                <a:stretch>
                  <a:fillRect l="-1239" r="-123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0AAE5A8-3B43-CC46-103E-F7CE03F5201A}"/>
              </a:ext>
            </a:extLst>
          </p:cNvPr>
          <p:cNvSpPr txBox="1"/>
          <p:nvPr/>
        </p:nvSpPr>
        <p:spPr>
          <a:xfrm>
            <a:off x="449989" y="3621092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所以只能是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DCD9BE-F4C4-9777-B167-C1746355A6B9}"/>
              </a:ext>
            </a:extLst>
          </p:cNvPr>
          <p:cNvSpPr txBox="1"/>
          <p:nvPr/>
        </p:nvSpPr>
        <p:spPr>
          <a:xfrm>
            <a:off x="449989" y="4096580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中这个数字可能是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8" name="yt_shape_10478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77" name="yt_image_1047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0" name="yt_shape_10480"/>
          <p:cNvSpPr txBox="1"/>
          <p:nvPr/>
        </p:nvSpPr>
        <p:spPr>
          <a:xfrm>
            <a:off x="540120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b175"/>
              </a:rPr>
              <a:t>它们在数轴上的对应点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481" name="yt_image_10481" title="H_19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348" y="2692902"/>
            <a:ext cx="252530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3" name="yt_shape_10483"/>
          <p:cNvSpPr txBox="1"/>
          <p:nvPr/>
        </p:nvSpPr>
        <p:spPr>
          <a:xfrm>
            <a:off x="540119" y="299509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从小到大的顺序是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从大到小的顺序是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从大到小的顺序是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18C055-8C62-F19A-8820-BB426C5E1AB1}"/>
              </a:ext>
            </a:extLst>
          </p:cNvPr>
          <p:cNvSpPr txBox="1"/>
          <p:nvPr/>
        </p:nvSpPr>
        <p:spPr>
          <a:xfrm>
            <a:off x="4928446" y="2948288"/>
            <a:ext cx="157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DBC61A-6934-8FC9-FD0D-B03F54677E8E}"/>
              </a:ext>
            </a:extLst>
          </p:cNvPr>
          <p:cNvSpPr txBox="1"/>
          <p:nvPr/>
        </p:nvSpPr>
        <p:spPr>
          <a:xfrm>
            <a:off x="7539882" y="2948288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13648C-EE62-725D-DB15-4ADFD8CE6483}"/>
              </a:ext>
            </a:extLst>
          </p:cNvPr>
          <p:cNvSpPr txBox="1"/>
          <p:nvPr/>
        </p:nvSpPr>
        <p:spPr>
          <a:xfrm>
            <a:off x="5538046" y="342377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3FD19A-BF68-5A7E-D99A-21E28A1C749C}"/>
              </a:ext>
            </a:extLst>
          </p:cNvPr>
          <p:cNvSpPr txBox="1"/>
          <p:nvPr/>
        </p:nvSpPr>
        <p:spPr>
          <a:xfrm>
            <a:off x="6757246" y="3899264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92DA08-7E5E-D2C0-611F-AB6983878E0A}"/>
              </a:ext>
            </a:extLst>
          </p:cNvPr>
          <p:cNvSpPr txBox="1"/>
          <p:nvPr/>
        </p:nvSpPr>
        <p:spPr>
          <a:xfrm>
            <a:off x="7976446" y="4374752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c99ba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D58932-59B0-F234-C02E-F08F93F00641}"/>
              </a:ext>
            </a:extLst>
          </p:cNvPr>
          <p:cNvSpPr txBox="1"/>
          <p:nvPr/>
        </p:nvSpPr>
        <p:spPr>
          <a:xfrm>
            <a:off x="450108" y="4850240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" name="yt_shape_10488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87" name="yt_image_10487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490" name="yt_table_10490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55946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比较两个负数的大小可转化为比较其绝对值的大小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因此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7_3e087"/>
                        </a:rPr>
                        <a:t>掌握两个正数比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较大小的方法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就成为解题的关键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08" name="yt_image_1040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1" name="yt_shape_10411"/>
          <p:cNvSpPr txBox="1"/>
          <p:nvPr/>
        </p:nvSpPr>
        <p:spPr>
          <a:xfrm>
            <a:off x="540000" y="1597583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利用法则比较有理数的大小</a:t>
            </a:r>
          </a:p>
        </p:txBody>
      </p:sp>
      <p:sp>
        <p:nvSpPr>
          <p:cNvPr id="10412" name="yt_shape_10412"/>
          <p:cNvSpPr txBox="1"/>
          <p:nvPr/>
        </p:nvSpPr>
        <p:spPr>
          <a:xfrm>
            <a:off x="540000" y="2097148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3" name="yt_table_104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961394"/>
              </p:ext>
            </p:extLst>
          </p:nvPr>
        </p:nvGraphicFramePr>
        <p:xfrm>
          <a:off x="540056" y="2576451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15" name="yt_shape_10415"/>
              <p:cNvSpPr txBox="1"/>
              <p:nvPr/>
            </p:nvSpPr>
            <p:spPr>
              <a:xfrm>
                <a:off x="540000" y="3102622"/>
                <a:ext cx="9297417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415" name="yt_shape_1041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2622"/>
                <a:ext cx="9297417" cy="641266"/>
              </a:xfrm>
              <a:prstGeom prst="rect">
                <a:avLst/>
              </a:prstGeom>
              <a:blipFill>
                <a:blip r:embed="rId3"/>
                <a:stretch>
                  <a:fillRect l="-2033" r="-9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7" name="yt_table_10417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0006322"/>
                  </p:ext>
                </p:extLst>
              </p:nvPr>
            </p:nvGraphicFramePr>
            <p:xfrm>
              <a:off x="540056" y="3794676"/>
              <a:ext cx="7776528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417" name="yt_table_10417" descr="{&quot;rangeId&quot;:5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0006322"/>
                  </p:ext>
                </p:extLst>
              </p:nvPr>
            </p:nvGraphicFramePr>
            <p:xfrm>
              <a:off x="540056" y="3794676"/>
              <a:ext cx="7776528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566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18" name="yt_shape_10418"/>
          <p:cNvSpPr txBox="1"/>
          <p:nvPr/>
        </p:nvSpPr>
        <p:spPr>
          <a:xfrm>
            <a:off x="540000" y="4480388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9" name="yt_table_10419" title="H_102.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3882107"/>
                  </p:ext>
                </p:extLst>
              </p:nvPr>
            </p:nvGraphicFramePr>
            <p:xfrm>
              <a:off x="540056" y="4959691"/>
              <a:ext cx="6890386" cy="129997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36696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419" name="yt_table_10419" descr="{&quot;rangeId&quot;:6,&quot;type&quot;:&quot;Option&quot;}" title="H_102.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3882107"/>
                  </p:ext>
                </p:extLst>
              </p:nvPr>
            </p:nvGraphicFramePr>
            <p:xfrm>
              <a:off x="540056" y="4959691"/>
              <a:ext cx="6890386" cy="129997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36696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0746" b="-1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4545" r="-52426" b="-1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0746" t="-94545" b="-1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838108">
            <a:extLst>
              <a:ext uri="{FF2B5EF4-FFF2-40B4-BE49-F238E27FC236}">
                <a16:creationId xmlns:a16="http://schemas.microsoft.com/office/drawing/2014/main" id="{D16C30E6-FDD4-0F7F-3192-E7C62C34DE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73FE45-14B6-CA37-5CB9-C6596EF085CB}"/>
              </a:ext>
            </a:extLst>
          </p:cNvPr>
          <p:cNvSpPr txBox="1"/>
          <p:nvPr/>
        </p:nvSpPr>
        <p:spPr>
          <a:xfrm>
            <a:off x="79937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C725F-3A8B-385B-6BB2-4A0B734955A8}"/>
              </a:ext>
            </a:extLst>
          </p:cNvPr>
          <p:cNvSpPr txBox="1"/>
          <p:nvPr/>
        </p:nvSpPr>
        <p:spPr>
          <a:xfrm>
            <a:off x="8827226" y="3055816"/>
            <a:ext cx="400748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F2202A-4176-A53D-BB8E-91071F143EE2}"/>
              </a:ext>
            </a:extLst>
          </p:cNvPr>
          <p:cNvSpPr txBox="1"/>
          <p:nvPr/>
        </p:nvSpPr>
        <p:spPr>
          <a:xfrm>
            <a:off x="3878989" y="44335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0" name="yt_shape_10420"/>
              <p:cNvSpPr txBox="1"/>
              <p:nvPr/>
            </p:nvSpPr>
            <p:spPr>
              <a:xfrm>
                <a:off x="540000" y="900000"/>
                <a:ext cx="5232202" cy="56288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0" name="yt_shape_10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2202" cy="5628849"/>
              </a:xfrm>
              <a:prstGeom prst="rect">
                <a:avLst/>
              </a:prstGeom>
              <a:blipFill>
                <a:blip r:embed="rId2"/>
                <a:stretch>
                  <a:fillRect l="-3613" t="-975" r="-2564" b="-2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5AE9BD-C953-EB62-30CD-F40F085DFD11}"/>
              </a:ext>
            </a:extLst>
          </p:cNvPr>
          <p:cNvSpPr txBox="1"/>
          <p:nvPr/>
        </p:nvSpPr>
        <p:spPr>
          <a:xfrm>
            <a:off x="1435827" y="1328682"/>
            <a:ext cx="1094486" cy="7683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B4545D-BBD0-EA7A-EE6B-CD8461EC4EBB}"/>
              </a:ext>
            </a:extLst>
          </p:cNvPr>
          <p:cNvSpPr txBox="1"/>
          <p:nvPr/>
        </p:nvSpPr>
        <p:spPr>
          <a:xfrm>
            <a:off x="1740627" y="2003370"/>
            <a:ext cx="1094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D5E092-C3F1-F3B1-D754-10047136185A}"/>
              </a:ext>
            </a:extLst>
          </p:cNvPr>
          <p:cNvSpPr txBox="1"/>
          <p:nvPr/>
        </p:nvSpPr>
        <p:spPr>
          <a:xfrm>
            <a:off x="2583589" y="26748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7E46DE-8AEC-AF35-5661-BFEFA2F17AF1}"/>
              </a:ext>
            </a:extLst>
          </p:cNvPr>
          <p:cNvSpPr txBox="1"/>
          <p:nvPr/>
        </p:nvSpPr>
        <p:spPr>
          <a:xfrm>
            <a:off x="449989" y="410128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6D6650-4158-BA7F-507D-5D6575B8C1CF}"/>
              </a:ext>
            </a:extLst>
          </p:cNvPr>
          <p:cNvSpPr txBox="1"/>
          <p:nvPr/>
        </p:nvSpPr>
        <p:spPr>
          <a:xfrm>
            <a:off x="449989" y="4576771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0B3A49-204C-D39C-90E7-9BC91F06F86B}"/>
              </a:ext>
            </a:extLst>
          </p:cNvPr>
          <p:cNvSpPr txBox="1"/>
          <p:nvPr/>
        </p:nvSpPr>
        <p:spPr>
          <a:xfrm>
            <a:off x="449989" y="552774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FF448F-7B85-AA4E-CFED-0341F9AF30EB}"/>
              </a:ext>
            </a:extLst>
          </p:cNvPr>
          <p:cNvSpPr txBox="1"/>
          <p:nvPr/>
        </p:nvSpPr>
        <p:spPr>
          <a:xfrm>
            <a:off x="449989" y="6003236"/>
            <a:ext cx="3685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1" name="yt_shape_10431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432" name="yt_shape_1043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0aa7"/>
              </a:rPr>
              <a:t>则它们的大小关系是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4" name="yt_table_104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13650"/>
              </p:ext>
            </p:extLst>
          </p:nvPr>
        </p:nvGraphicFramePr>
        <p:xfrm>
          <a:off x="540056" y="2359000"/>
          <a:ext cx="8033386" cy="950976"/>
        </p:xfrm>
        <a:graphic>
          <a:graphicData uri="http://schemas.openxmlformats.org/drawingml/2006/table">
            <a:tbl>
              <a:tblPr/>
              <a:tblGrid>
                <a:gridCol w="578072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433" name="yt_image_10433_skip" title="H_35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1909" y="2359000"/>
            <a:ext cx="3228285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6" name="yt_shape_10436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fb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下列各式的值最小的是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8" name="yt_table_104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894231"/>
              </p:ext>
            </p:extLst>
          </p:nvPr>
        </p:nvGraphicFramePr>
        <p:xfrm>
          <a:off x="540056" y="4774802"/>
          <a:ext cx="10611804" cy="475488"/>
        </p:xfrm>
        <a:graphic>
          <a:graphicData uri="http://schemas.openxmlformats.org/drawingml/2006/table">
            <a:tbl>
              <a:tblPr/>
              <a:tblGrid>
                <a:gridCol w="2899093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88163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2864168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196691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pic>
        <p:nvPicPr>
          <p:cNvPr id="10437" name="yt_image_10437_skip" title="H_35.8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9474" y="4319989"/>
            <a:ext cx="3211309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0" name="yt_shape_10440"/>
          <p:cNvSpPr txBox="1"/>
          <p:nvPr/>
        </p:nvSpPr>
        <p:spPr>
          <a:xfrm>
            <a:off x="540000" y="5300973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的负整数有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838197">
            <a:extLst>
              <a:ext uri="{FF2B5EF4-FFF2-40B4-BE49-F238E27FC236}">
                <a16:creationId xmlns:a16="http://schemas.microsoft.com/office/drawing/2014/main" id="{79541918-D12F-C6B2-AF2B-1161021BA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A12CA3-F0ED-E458-5C91-F0579CFA5E40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0576CF-5681-64B4-75BD-895A1972022E}"/>
              </a:ext>
            </a:extLst>
          </p:cNvPr>
          <p:cNvSpPr txBox="1"/>
          <p:nvPr/>
        </p:nvSpPr>
        <p:spPr>
          <a:xfrm>
            <a:off x="4107708" y="3789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94148A-95EB-D881-7D4C-B8FE0CE1AEF6}"/>
              </a:ext>
            </a:extLst>
          </p:cNvPr>
          <p:cNvSpPr txBox="1"/>
          <p:nvPr/>
        </p:nvSpPr>
        <p:spPr>
          <a:xfrm>
            <a:off x="3421789" y="525416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42" name="yt_shape_10442"/>
              <p:cNvSpPr txBox="1"/>
              <p:nvPr/>
            </p:nvSpPr>
            <p:spPr>
              <a:xfrm>
                <a:off x="3006853" y="1332048"/>
                <a:ext cx="6178294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42" name="yt_shape_104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853" y="1332048"/>
                <a:ext cx="6178294" cy="673774"/>
              </a:xfrm>
              <a:prstGeom prst="rect">
                <a:avLst/>
              </a:prstGeom>
              <a:blipFill>
                <a:blip r:embed="rId2"/>
                <a:stretch>
                  <a:fillRect l="-2465" r="-2465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44" name="yt_shape_10444"/>
          <p:cNvSpPr txBox="1"/>
          <p:nvPr/>
        </p:nvSpPr>
        <p:spPr>
          <a:xfrm>
            <a:off x="540000" y="205661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在数轴上表示各数如图所示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446" name="yt_shape_10446"/>
          <p:cNvSpPr txBox="1"/>
          <p:nvPr/>
        </p:nvSpPr>
        <p:spPr>
          <a:xfrm>
            <a:off x="540000" y="2671798"/>
            <a:ext cx="4870116" cy="6933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50" b="0" i="0" u="none" spc="-38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850" b="0" i="0" u="none" spc="37014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0445" name="yt_image_104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5822" y="2671798"/>
            <a:ext cx="4820356" cy="77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48" name="yt_shape_10448"/>
              <p:cNvSpPr txBox="1"/>
              <p:nvPr/>
            </p:nvSpPr>
            <p:spPr>
              <a:xfrm>
                <a:off x="540000" y="3495083"/>
                <a:ext cx="6178294" cy="1153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把它们连接起来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48" name="yt_shape_10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5083"/>
                <a:ext cx="6178294" cy="1153906"/>
              </a:xfrm>
              <a:prstGeom prst="rect">
                <a:avLst/>
              </a:prstGeom>
              <a:blipFill>
                <a:blip r:embed="rId4"/>
                <a:stretch>
                  <a:fillRect l="-3060" t="-4211" r="-1974" b="-7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B98043-76E9-2BFA-1D43-F356A9992894}"/>
              </a:ext>
            </a:extLst>
          </p:cNvPr>
          <p:cNvSpPr txBox="1"/>
          <p:nvPr/>
        </p:nvSpPr>
        <p:spPr>
          <a:xfrm>
            <a:off x="449989" y="200980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在数轴上表示各数如图所示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D8CC6D-2ABC-3701-990C-6F39EDCB57D5}"/>
              </a:ext>
            </a:extLst>
          </p:cNvPr>
          <p:cNvSpPr txBox="1"/>
          <p:nvPr/>
        </p:nvSpPr>
        <p:spPr>
          <a:xfrm>
            <a:off x="449989" y="344827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把它们连接起来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543696-3929-BEBE-FD65-EBEA06710F34}"/>
                  </a:ext>
                </a:extLst>
              </p:cNvPr>
              <p:cNvSpPr txBox="1"/>
              <p:nvPr/>
            </p:nvSpPr>
            <p:spPr>
              <a:xfrm>
                <a:off x="449989" y="3923765"/>
                <a:ext cx="6298628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543696-3929-BEBE-FD65-EBEA06710F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3765"/>
                <a:ext cx="6298628" cy="760870"/>
              </a:xfrm>
              <a:prstGeom prst="rect">
                <a:avLst/>
              </a:prstGeom>
              <a:blipFill>
                <a:blip r:embed="rId5"/>
                <a:stretch>
                  <a:fillRect l="-1549" r="-1452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41" name="yt_shape_10441"/>
          <p:cNvSpPr txBox="1"/>
          <p:nvPr/>
        </p:nvSpPr>
        <p:spPr>
          <a:xfrm>
            <a:off x="540000" y="908720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把这些数连接起来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yt_shape_10450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误认为绝对值大的数较大而出错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1" name="yt_shape_10451"/>
              <p:cNvSpPr txBox="1"/>
              <p:nvPr/>
            </p:nvSpPr>
            <p:spPr>
              <a:xfrm>
                <a:off x="540000" y="1399565"/>
                <a:ext cx="360675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51" name="yt_shape_10451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3606757" cy="649152"/>
              </a:xfrm>
              <a:prstGeom prst="rect">
                <a:avLst/>
              </a:prstGeom>
              <a:blipFill>
                <a:blip r:embed="rId2"/>
                <a:stretch>
                  <a:fillRect l="-5245" r="-423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53" name="yt_shape_10453"/>
              <p:cNvSpPr txBox="1"/>
              <p:nvPr/>
            </p:nvSpPr>
            <p:spPr>
              <a:xfrm>
                <a:off x="540000" y="2099505"/>
                <a:ext cx="4880182" cy="2049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53" name="yt_shape_10453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9505"/>
                <a:ext cx="4880182" cy="2049985"/>
              </a:xfrm>
              <a:prstGeom prst="rect">
                <a:avLst/>
              </a:prstGeom>
              <a:blipFill>
                <a:blip r:embed="rId3"/>
                <a:stretch>
                  <a:fillRect l="-3875" r="-2875" b="-2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838281">
            <a:extLst>
              <a:ext uri="{FF2B5EF4-FFF2-40B4-BE49-F238E27FC236}">
                <a16:creationId xmlns:a16="http://schemas.microsoft.com/office/drawing/2014/main" id="{F6F0E2F0-A891-9A2D-B3A0-E15CAF468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A9DBB6-C56F-8B82-6AC2-58F58312AC8D}"/>
                  </a:ext>
                </a:extLst>
              </p:cNvPr>
              <p:cNvSpPr txBox="1"/>
              <p:nvPr/>
            </p:nvSpPr>
            <p:spPr>
              <a:xfrm>
                <a:off x="449989" y="2052699"/>
                <a:ext cx="501307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86A9DBB6-C56F-8B82-6AC2-58F58312A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699"/>
                <a:ext cx="5013072" cy="801701"/>
              </a:xfrm>
              <a:prstGeom prst="rect">
                <a:avLst/>
              </a:prstGeom>
              <a:blipFill>
                <a:blip r:embed="rId5"/>
                <a:stretch>
                  <a:fillRect l="-1946" r="-1946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A8A4B8-4F15-13ED-CFD9-BE2E03432929}"/>
                  </a:ext>
                </a:extLst>
              </p:cNvPr>
              <p:cNvSpPr txBox="1"/>
              <p:nvPr/>
            </p:nvSpPr>
            <p:spPr>
              <a:xfrm>
                <a:off x="449989" y="2760788"/>
                <a:ext cx="21041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76A8A4B8-4F15-13ED-CFD9-BE2E03432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0788"/>
                <a:ext cx="2104136" cy="772808"/>
              </a:xfrm>
              <a:prstGeom prst="rect">
                <a:avLst/>
              </a:prstGeom>
              <a:blipFill>
                <a:blip r:embed="rId6"/>
                <a:stretch>
                  <a:fillRect l="-4638" r="-434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06EE1C-A6AA-8A7F-2BAB-76D5D3585E40}"/>
                  </a:ext>
                </a:extLst>
              </p:cNvPr>
              <p:cNvSpPr txBox="1"/>
              <p:nvPr/>
            </p:nvSpPr>
            <p:spPr>
              <a:xfrm>
                <a:off x="449989" y="3439984"/>
                <a:ext cx="23041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3706EE1C-A6AA-8A7F-2BAB-76D5D3585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9984"/>
                <a:ext cx="2304161" cy="736486"/>
              </a:xfrm>
              <a:prstGeom prst="rect">
                <a:avLst/>
              </a:prstGeom>
              <a:blipFill>
                <a:blip r:embed="rId7"/>
                <a:stretch>
                  <a:fillRect l="-4233" r="-3968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6" name="yt_shape_10456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55" name="yt_image_10455" title="H_50.9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8" name="yt_shape_10458"/>
          <p:cNvSpPr txBox="1"/>
          <p:nvPr/>
        </p:nvSpPr>
        <p:spPr>
          <a:xfrm>
            <a:off x="540000" y="1597583"/>
            <a:ext cx="6887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下列有理数的大小关系判断正确的是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59" name="yt_table_10459" title="H_189.1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490888"/>
                  </p:ext>
                </p:extLst>
              </p:nvPr>
            </p:nvGraphicFramePr>
            <p:xfrm>
              <a:off x="540056" y="2076886"/>
              <a:ext cx="4462463" cy="2401761"/>
            </p:xfrm>
            <a:graphic>
              <a:graphicData uri="http://schemas.openxmlformats.org/drawingml/2006/table">
                <a:tbl>
                  <a:tblPr/>
                  <a:tblGrid>
                    <a:gridCol w="446246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459" name="yt_table_10459" descr="{&quot;rangeId&quot;:16,&quot;type&quot;:&quot;Option&quot;}" title="H_189.1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490888"/>
                  </p:ext>
                </p:extLst>
              </p:nvPr>
            </p:nvGraphicFramePr>
            <p:xfrm>
              <a:off x="540056" y="2076886"/>
              <a:ext cx="4462463" cy="2401761"/>
            </p:xfrm>
            <a:graphic>
              <a:graphicData uri="http://schemas.openxmlformats.org/drawingml/2006/table">
                <a:tbl>
                  <a:tblPr/>
                  <a:tblGrid>
                    <a:gridCol w="446246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b="-2216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68807" b="-115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6364" b="-1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2C27E6-7145-A156-F130-ACD2D4B39050}"/>
              </a:ext>
            </a:extLst>
          </p:cNvPr>
          <p:cNvSpPr txBox="1"/>
          <p:nvPr/>
        </p:nvSpPr>
        <p:spPr>
          <a:xfrm>
            <a:off x="6458486" y="1550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0" name="yt_shape_1046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北塔区校级月考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在数轴上表示的点如图所示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47a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62" name="yt_table_1046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06555"/>
              </p:ext>
            </p:extLst>
          </p:nvPr>
        </p:nvGraphicFramePr>
        <p:xfrm>
          <a:off x="540056" y="1859435"/>
          <a:ext cx="3595688" cy="1901952"/>
        </p:xfrm>
        <a:graphic>
          <a:graphicData uri="http://schemas.openxmlformats.org/drawingml/2006/table">
            <a:tbl>
              <a:tblPr/>
              <a:tblGrid>
                <a:gridCol w="3595688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pic>
        <p:nvPicPr>
          <p:cNvPr id="10461" name="yt_image_10461_skip" title="H_26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0981" y="1859435"/>
            <a:ext cx="2269002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17B1BE-3401-8350-4E19-8DC4C762CCE0}"/>
              </a:ext>
            </a:extLst>
          </p:cNvPr>
          <p:cNvSpPr txBox="1"/>
          <p:nvPr/>
        </p:nvSpPr>
        <p:spPr>
          <a:xfrm>
            <a:off x="39457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益阳万源中学月考卷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31fe,isEnd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下表记录了我国几个城市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年一月份某日的平均气温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0467" name="yt_table_1046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933582"/>
              </p:ext>
            </p:extLst>
          </p:nvPr>
        </p:nvGraphicFramePr>
        <p:xfrm>
          <a:off x="540000" y="2818041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39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6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武汉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广州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哈尔滨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69" name="yt_shape_10469"/>
          <p:cNvSpPr txBox="1"/>
          <p:nvPr/>
        </p:nvSpPr>
        <p:spPr>
          <a:xfrm>
            <a:off x="540119" y="407707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将各个城市的平均气温从低到高排列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这几个城市按从南到北排列分别为广州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武汉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哈尔滨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515a"/>
              </a:rPr>
              <a:t>与平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均气温相比较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指出地理位置与气温变化的关系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越往北平均气温越低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91E4C1-DE38-FD7B-A857-ED370A6ABCB0}"/>
              </a:ext>
            </a:extLst>
          </p:cNvPr>
          <p:cNvSpPr txBox="1"/>
          <p:nvPr/>
        </p:nvSpPr>
        <p:spPr>
          <a:xfrm>
            <a:off x="5555508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66B549-3BA3-0E4D-0368-F75E21C94619}"/>
              </a:ext>
            </a:extLst>
          </p:cNvPr>
          <p:cNvSpPr txBox="1"/>
          <p:nvPr/>
        </p:nvSpPr>
        <p:spPr>
          <a:xfrm>
            <a:off x="10059246" y="1328682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A276B5-C77A-C309-FA34-0D2EB1DF67C0}"/>
              </a:ext>
            </a:extLst>
          </p:cNvPr>
          <p:cNvSpPr txBox="1"/>
          <p:nvPr/>
        </p:nvSpPr>
        <p:spPr>
          <a:xfrm>
            <a:off x="937471" y="1804170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595000-23B9-00B7-D49F-15D0C7ED74A7}"/>
              </a:ext>
            </a:extLst>
          </p:cNvPr>
          <p:cNvSpPr txBox="1"/>
          <p:nvPr/>
        </p:nvSpPr>
        <p:spPr>
          <a:xfrm>
            <a:off x="450108" y="4505754"/>
            <a:ext cx="768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039513-20B6-7126-94FD-0DC884745770}"/>
              </a:ext>
            </a:extLst>
          </p:cNvPr>
          <p:cNvSpPr txBox="1"/>
          <p:nvPr/>
        </p:nvSpPr>
        <p:spPr>
          <a:xfrm>
            <a:off x="450108" y="593221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越往北平均气温越低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1443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2024-07-31T01:35:33Z</dcterms:created>
  <dcterms:modified xsi:type="dcterms:W3CDTF">2024-07-31T07:13:20Z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