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70" r:id="rId6"/>
    <p:sldId id="371" r:id="rId7"/>
    <p:sldId id="372" r:id="rId8"/>
    <p:sldId id="375" r:id="rId9"/>
    <p:sldId id="402" r:id="rId10"/>
    <p:sldId id="376" r:id="rId11"/>
    <p:sldId id="379" r:id="rId12"/>
    <p:sldId id="404" r:id="rId13"/>
    <p:sldId id="385" r:id="rId14"/>
    <p:sldId id="387" r:id="rId15"/>
    <p:sldId id="388" r:id="rId16"/>
    <p:sldId id="389" r:id="rId17"/>
    <p:sldId id="403" r:id="rId18"/>
    <p:sldId id="399" r:id="rId19"/>
    <p:sldId id="391" r:id="rId20"/>
    <p:sldId id="395" r:id="rId21"/>
    <p:sldId id="401" r:id="rId22"/>
    <p:sldId id="256" r:id="rId2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6" name="yt_shape_14876"/>
          <p:cNvSpPr txBox="1"/>
          <p:nvPr/>
        </p:nvSpPr>
        <p:spPr>
          <a:xfrm>
            <a:off x="540000" y="900000"/>
            <a:ext cx="2382768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76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875" name="yt_image_148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766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78" name="yt_shape_14878"/>
          <p:cNvSpPr txBox="1"/>
          <p:nvPr/>
        </p:nvSpPr>
        <p:spPr>
          <a:xfrm>
            <a:off x="540000" y="1597583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几何图形</a:t>
            </a:r>
          </a:p>
        </p:txBody>
      </p:sp>
      <p:sp>
        <p:nvSpPr>
          <p:cNvPr id="14879" name="yt_shape_14879"/>
          <p:cNvSpPr txBox="1"/>
          <p:nvPr/>
        </p:nvSpPr>
        <p:spPr>
          <a:xfrm>
            <a:off x="540000" y="2097148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下面几何图形中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是平面图形的是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880" name="yt_image_1488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28815"/>
            <a:ext cx="4633389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82" name="yt_shape_14882"/>
          <p:cNvSpPr txBox="1"/>
          <p:nvPr/>
        </p:nvSpPr>
        <p:spPr>
          <a:xfrm>
            <a:off x="540119" y="39417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粮仓可以近似地看作由圆锥和圆柱组成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ca1f"/>
              </a:rPr>
              <a:t>从前面看到的图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883" name="yt_image_148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5053576"/>
            <a:ext cx="4961174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514514">
            <a:extLst>
              <a:ext uri="{FF2B5EF4-FFF2-40B4-BE49-F238E27FC236}">
                <a16:creationId xmlns:a16="http://schemas.microsoft.com/office/drawing/2014/main" id="{153E3A81-F996-1DF0-FA69-4319ACE5FD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8987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1E8179-D4A1-7978-5163-EA7525808D71}"/>
              </a:ext>
            </a:extLst>
          </p:cNvPr>
          <p:cNvSpPr txBox="1"/>
          <p:nvPr/>
        </p:nvSpPr>
        <p:spPr>
          <a:xfrm>
            <a:off x="60125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52A9F5-8118-C5E4-6F50-DC888A8C9E1E}"/>
              </a:ext>
            </a:extLst>
          </p:cNvPr>
          <p:cNvSpPr txBox="1"/>
          <p:nvPr/>
        </p:nvSpPr>
        <p:spPr>
          <a:xfrm>
            <a:off x="1669308" y="43704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6" name="yt_shape_1493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湘潭市湘潭县期末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16059"/>
              </a:rPr>
              <a:t>钟表的时针与分针所成的锐角的度数为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37" name="yt_table_1493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167774"/>
              </p:ext>
            </p:extLst>
          </p:nvPr>
        </p:nvGraphicFramePr>
        <p:xfrm>
          <a:off x="540056" y="1859435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7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7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75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4"/>
                  </a:ext>
                </a:extLst>
              </a:tr>
            </a:tbl>
          </a:graphicData>
        </a:graphic>
      </p:graphicFrame>
      <p:sp>
        <p:nvSpPr>
          <p:cNvPr id="14939" name="yt_shape_14939"/>
          <p:cNvSpPr txBox="1"/>
          <p:nvPr/>
        </p:nvSpPr>
        <p:spPr>
          <a:xfrm>
            <a:off x="540119" y="2385606"/>
            <a:ext cx="11492915" cy="30418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39'36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″用度表示是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38'54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24'14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内江市中考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引射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07df,isEnd"/>
              </a:rPr>
              <a:t>若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304F39-5B82-4CE5-FC55-1AB84A3B20C2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24595A-B550-0DAA-7E60-4B4CE03260B5}"/>
              </a:ext>
            </a:extLst>
          </p:cNvPr>
          <p:cNvSpPr txBox="1"/>
          <p:nvPr/>
        </p:nvSpPr>
        <p:spPr>
          <a:xfrm>
            <a:off x="5117168" y="2338800"/>
            <a:ext cx="1997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BBED70-95EE-C0B4-BD66-726F83F784F7}"/>
              </a:ext>
            </a:extLst>
          </p:cNvPr>
          <p:cNvSpPr txBox="1"/>
          <p:nvPr/>
        </p:nvSpPr>
        <p:spPr>
          <a:xfrm>
            <a:off x="5539633" y="2814288"/>
            <a:ext cx="2039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3'8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ADBE9F-8787-65EE-908D-839237A5D84D}"/>
              </a:ext>
            </a:extLst>
          </p:cNvPr>
          <p:cNvSpPr txBox="1"/>
          <p:nvPr/>
        </p:nvSpPr>
        <p:spPr>
          <a:xfrm>
            <a:off x="6087321" y="3717032"/>
            <a:ext cx="23136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939" name="yt_shape_14939"/>
              <p:cNvSpPr txBox="1"/>
              <p:nvPr/>
            </p:nvSpPr>
            <p:spPr>
              <a:xfrm>
                <a:off x="540119" y="764704"/>
                <a:ext cx="11492915" cy="30418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为一条直线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2ed4,isEnd"/>
                  </a:rPr>
                  <a:t>且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939" name="yt_shape_149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492915" cy="3041858"/>
              </a:xfrm>
              <a:prstGeom prst="rect">
                <a:avLst/>
              </a:prstGeom>
              <a:blipFill>
                <a:blip r:embed="rId2"/>
                <a:stretch>
                  <a:fillRect l="-1645" t="-16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44" name="yt_image_14944" title="H_91.0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1844824"/>
            <a:ext cx="1729618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946" name="yt_shape_14946"/>
              <p:cNvSpPr txBox="1"/>
              <p:nvPr/>
            </p:nvSpPr>
            <p:spPr>
              <a:xfrm>
                <a:off x="540000" y="1937095"/>
                <a:ext cx="3850413" cy="48856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的度数为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946" name="yt_shape_149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37095"/>
                <a:ext cx="3850413" cy="4885633"/>
              </a:xfrm>
              <a:prstGeom prst="rect">
                <a:avLst/>
              </a:prstGeom>
              <a:blipFill>
                <a:blip r:embed="rId4"/>
                <a:stretch>
                  <a:fillRect l="-4913" t="-1124" r="-3962" b="-29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9C1751D-9A6F-B4CE-A44E-EB5A57932103}"/>
              </a:ext>
            </a:extLst>
          </p:cNvPr>
          <p:cNvSpPr txBox="1"/>
          <p:nvPr/>
        </p:nvSpPr>
        <p:spPr>
          <a:xfrm>
            <a:off x="449989" y="1890289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E9CD39-AD2E-740A-2E4E-E104A77B5624}"/>
              </a:ext>
            </a:extLst>
          </p:cNvPr>
          <p:cNvSpPr txBox="1"/>
          <p:nvPr/>
        </p:nvSpPr>
        <p:spPr>
          <a:xfrm>
            <a:off x="449989" y="2365777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BF68FD-8857-7B75-82FD-3352931FCE33}"/>
              </a:ext>
            </a:extLst>
          </p:cNvPr>
          <p:cNvSpPr txBox="1"/>
          <p:nvPr/>
        </p:nvSpPr>
        <p:spPr>
          <a:xfrm>
            <a:off x="449989" y="2841265"/>
            <a:ext cx="357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47F457-AA83-59E2-69F7-C578C200D86B}"/>
              </a:ext>
            </a:extLst>
          </p:cNvPr>
          <p:cNvSpPr txBox="1"/>
          <p:nvPr/>
        </p:nvSpPr>
        <p:spPr>
          <a:xfrm>
            <a:off x="449989" y="3316753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6503324-AECC-7028-D49F-89B62DA00454}"/>
                  </a:ext>
                </a:extLst>
              </p:cNvPr>
              <p:cNvSpPr txBox="1"/>
              <p:nvPr/>
            </p:nvSpPr>
            <p:spPr>
              <a:xfrm>
                <a:off x="449989" y="3645024"/>
                <a:ext cx="3200718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6503324-AECC-7028-D49F-89B62DA004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5024"/>
                <a:ext cx="3200718" cy="874154"/>
              </a:xfrm>
              <a:prstGeom prst="rect">
                <a:avLst/>
              </a:prstGeom>
              <a:blipFill>
                <a:blip r:embed="rId5"/>
                <a:stretch>
                  <a:fillRect l="-3048" r="-3048" b="-4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8CE45AA2-20A2-30BC-647C-EDF4F2DA8F5A}"/>
              </a:ext>
            </a:extLst>
          </p:cNvPr>
          <p:cNvSpPr txBox="1"/>
          <p:nvPr/>
        </p:nvSpPr>
        <p:spPr>
          <a:xfrm>
            <a:off x="449989" y="4425566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0BBB969-9381-D227-1CC4-8110A665C5A7}"/>
                  </a:ext>
                </a:extLst>
              </p:cNvPr>
              <p:cNvSpPr txBox="1"/>
              <p:nvPr/>
            </p:nvSpPr>
            <p:spPr>
              <a:xfrm>
                <a:off x="449989" y="4901054"/>
                <a:ext cx="3453130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0BBB969-9381-D227-1CC4-8110A665C5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01054"/>
                <a:ext cx="3453130" cy="874154"/>
              </a:xfrm>
              <a:prstGeom prst="rect">
                <a:avLst/>
              </a:prstGeom>
              <a:blipFill>
                <a:blip r:embed="rId6"/>
                <a:stretch>
                  <a:fillRect l="-2827" r="-3004" b="-4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0C82CCA8-0224-6D1F-8A85-8B4DE8BB1B89}"/>
              </a:ext>
            </a:extLst>
          </p:cNvPr>
          <p:cNvSpPr txBox="1"/>
          <p:nvPr/>
        </p:nvSpPr>
        <p:spPr>
          <a:xfrm>
            <a:off x="449989" y="5681596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F60AC1A-B639-ABE9-BF85-79FA54CE0BB6}"/>
              </a:ext>
            </a:extLst>
          </p:cNvPr>
          <p:cNvSpPr txBox="1"/>
          <p:nvPr/>
        </p:nvSpPr>
        <p:spPr>
          <a:xfrm>
            <a:off x="449989" y="6157084"/>
            <a:ext cx="361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0952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9" name="yt_shape_14949"/>
          <p:cNvSpPr txBox="1"/>
          <p:nvPr/>
        </p:nvSpPr>
        <p:spPr>
          <a:xfrm>
            <a:off x="540000" y="900000"/>
            <a:ext cx="2363660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61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48" name="yt_image_1494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38722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1" name="yt_shape_14951"/>
          <p:cNvSpPr txBox="1"/>
          <p:nvPr/>
        </p:nvSpPr>
        <p:spPr>
          <a:xfrm>
            <a:off x="540119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ee55"/>
              </a:rPr>
              <a:t>则图中互为余角的共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55" name="yt_table_1495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929862"/>
              </p:ext>
            </p:extLst>
          </p:nvPr>
        </p:nvGraphicFramePr>
        <p:xfrm>
          <a:off x="540056" y="255701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7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7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7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5"/>
                  </a:ext>
                </a:extLst>
              </a:tr>
            </a:tbl>
          </a:graphicData>
        </a:graphic>
      </p:graphicFrame>
      <p:grpSp>
        <p:nvGrpSpPr>
          <p:cNvPr id="14952" name="yt_shape_14952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0165" y="2557018"/>
            <a:ext cx="2129788" cy="1821321"/>
            <a:chOff x="0" y="0"/>
            <a:chExt cx="2129788" cy="1821321"/>
          </a:xfrm>
        </p:grpSpPr>
        <p:pic>
          <p:nvPicPr>
            <p:cNvPr id="2" name="yt_image_1495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29788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54" name="yt_shape_14954" descr="{&quot;rangeId&quot;:0,&quot;IgnoreLineSpacing&quot;:1}"/>
            <p:cNvSpPr txBox="1"/>
            <p:nvPr/>
          </p:nvSpPr>
          <p:spPr>
            <a:xfrm>
              <a:off x="455430" y="14613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514F348-5ADD-D8BE-E042-A476814E1AC9}"/>
              </a:ext>
            </a:extLst>
          </p:cNvPr>
          <p:cNvSpPr txBox="1"/>
          <p:nvPr/>
        </p:nvSpPr>
        <p:spPr>
          <a:xfrm>
            <a:off x="1364508" y="20262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7" name="yt_shape_1495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如图是一个长和宽分别为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将其按一定方式进行旋转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3052"/>
              </a:rPr>
              <a:t>能得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到不同的圆柱有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61" name="yt_table_1496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09278"/>
              </p:ext>
            </p:extLst>
          </p:nvPr>
        </p:nvGraphicFramePr>
        <p:xfrm>
          <a:off x="540056" y="3818627"/>
          <a:ext cx="9181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8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8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83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8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无数种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6"/>
                  </a:ext>
                </a:extLst>
              </a:tr>
            </a:tbl>
          </a:graphicData>
        </a:graphic>
      </p:graphicFrame>
      <p:grpSp>
        <p:nvGrpSpPr>
          <p:cNvPr id="14958" name="yt_shape_14958_skip" title="H_154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3471" y="1859435"/>
            <a:ext cx="2243102" cy="1959624"/>
            <a:chOff x="0" y="0"/>
            <a:chExt cx="2243102" cy="1959624"/>
          </a:xfrm>
        </p:grpSpPr>
        <p:pic>
          <p:nvPicPr>
            <p:cNvPr id="2" name="yt_image_1495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43102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60" name="yt_shape_14960" descr="{&quot;rangeId&quot;:0,&quot;IgnoreLineSpacing&quot;:1}"/>
            <p:cNvSpPr txBox="1"/>
            <p:nvPr/>
          </p:nvSpPr>
          <p:spPr>
            <a:xfrm>
              <a:off x="512087" y="15996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B918760-30F4-7B86-F2C2-1C0899A9DD83}"/>
              </a:ext>
            </a:extLst>
          </p:cNvPr>
          <p:cNvSpPr txBox="1"/>
          <p:nvPr/>
        </p:nvSpPr>
        <p:spPr>
          <a:xfrm>
            <a:off x="31933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3" name="yt_shape_14963"/>
          <p:cNvSpPr txBox="1"/>
          <p:nvPr/>
        </p:nvSpPr>
        <p:spPr>
          <a:xfrm>
            <a:off x="540000" y="900000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过平面内四个点中的每两个点画直线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可以画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14C433-C810-DB34-A4C3-B914AF2C36FD}"/>
              </a:ext>
            </a:extLst>
          </p:cNvPr>
          <p:cNvSpPr txBox="1"/>
          <p:nvPr/>
        </p:nvSpPr>
        <p:spPr>
          <a:xfrm>
            <a:off x="7079389" y="853194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5" name="yt_shape_14965"/>
          <p:cNvSpPr txBox="1"/>
          <p:nvPr/>
        </p:nvSpPr>
        <p:spPr>
          <a:xfrm>
            <a:off x="540000" y="900000"/>
            <a:ext cx="238828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811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64" name="yt_image_1496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6308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67" name="yt_shape_14967"/>
          <p:cNvSpPr txBox="1"/>
          <p:nvPr/>
        </p:nvSpPr>
        <p:spPr>
          <a:xfrm>
            <a:off x="540120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怀化靖州芙蓉中学月考卷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b33e"/>
              </a:rPr>
              <a:t>C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968" name="yt_image_14968" title="H_104.035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5373" y="2709382"/>
            <a:ext cx="2241253" cy="132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70" name="yt_shape_14970"/>
          <p:cNvSpPr txBox="1"/>
          <p:nvPr/>
        </p:nvSpPr>
        <p:spPr>
          <a:xfrm>
            <a:off x="540000" y="4081124"/>
            <a:ext cx="107529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549FD3-568E-EF75-4859-4D3E42E78742}"/>
              </a:ext>
            </a:extLst>
          </p:cNvPr>
          <p:cNvSpPr txBox="1"/>
          <p:nvPr/>
        </p:nvSpPr>
        <p:spPr>
          <a:xfrm>
            <a:off x="6736489" y="403431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FA220C-F5DF-EF35-EE15-37F28F97E4F5}"/>
              </a:ext>
            </a:extLst>
          </p:cNvPr>
          <p:cNvSpPr txBox="1"/>
          <p:nvPr/>
        </p:nvSpPr>
        <p:spPr>
          <a:xfrm>
            <a:off x="9574939" y="403431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2" name="yt_shape_14972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请探究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0a58"/>
              </a:rPr>
              <a:t>必须写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出推理的主要过程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每一步后面不必写出理由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pic>
        <p:nvPicPr>
          <p:cNvPr id="14973" name="yt_image_14973" title="H_104.035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1995319"/>
            <a:ext cx="2241253" cy="132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75" name="yt_shape_14975"/>
          <p:cNvSpPr txBox="1"/>
          <p:nvPr/>
        </p:nvSpPr>
        <p:spPr>
          <a:xfrm>
            <a:off x="540000" y="1819622"/>
            <a:ext cx="687688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B3FDFB-6ECC-44F6-2550-6747A42B7393}"/>
              </a:ext>
            </a:extLst>
          </p:cNvPr>
          <p:cNvSpPr txBox="1"/>
          <p:nvPr/>
        </p:nvSpPr>
        <p:spPr>
          <a:xfrm>
            <a:off x="449989" y="1772816"/>
            <a:ext cx="4455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795979-6C8A-EDAA-79B9-486B5B7C356D}"/>
              </a:ext>
            </a:extLst>
          </p:cNvPr>
          <p:cNvSpPr txBox="1"/>
          <p:nvPr/>
        </p:nvSpPr>
        <p:spPr>
          <a:xfrm>
            <a:off x="449989" y="2248304"/>
            <a:ext cx="2264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ECFFB8-6898-08A1-88BA-737D956FD6E2}"/>
              </a:ext>
            </a:extLst>
          </p:cNvPr>
          <p:cNvSpPr txBox="1"/>
          <p:nvPr/>
        </p:nvSpPr>
        <p:spPr>
          <a:xfrm>
            <a:off x="449989" y="2723792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7D86DA-AFC0-DF28-37CB-4025C0CA8655}"/>
              </a:ext>
            </a:extLst>
          </p:cNvPr>
          <p:cNvSpPr txBox="1"/>
          <p:nvPr/>
        </p:nvSpPr>
        <p:spPr>
          <a:xfrm>
            <a:off x="449989" y="3199280"/>
            <a:ext cx="2978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278B10-46BB-A657-37B7-F2FBA04AEE26}"/>
              </a:ext>
            </a:extLst>
          </p:cNvPr>
          <p:cNvSpPr txBox="1"/>
          <p:nvPr/>
        </p:nvSpPr>
        <p:spPr>
          <a:xfrm>
            <a:off x="449989" y="3674768"/>
            <a:ext cx="6990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6E9056-4ACC-07B4-0EB7-F17C612F9EEF}"/>
              </a:ext>
            </a:extLst>
          </p:cNvPr>
          <p:cNvSpPr txBox="1"/>
          <p:nvPr/>
        </p:nvSpPr>
        <p:spPr>
          <a:xfrm>
            <a:off x="449989" y="4150256"/>
            <a:ext cx="485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91BD842-9231-E059-E297-2C0AD0C90C25}"/>
              </a:ext>
            </a:extLst>
          </p:cNvPr>
          <p:cNvSpPr txBox="1"/>
          <p:nvPr/>
        </p:nvSpPr>
        <p:spPr>
          <a:xfrm>
            <a:off x="449989" y="4625744"/>
            <a:ext cx="583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6" name="yt_shape_1497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在已知条件不变的前提下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顺时针转动到如图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5922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之间的数量关系是否还成立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c602"/>
              </a:rPr>
              <a:t>请直接写出此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977" name="yt_image_14977" title="H_104.035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491930"/>
            <a:ext cx="2238528" cy="132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79" name="yt_shape_14979"/>
          <p:cNvSpPr txBox="1"/>
          <p:nvPr/>
        </p:nvSpPr>
        <p:spPr>
          <a:xfrm>
            <a:off x="540000" y="2323678"/>
            <a:ext cx="8172109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不成立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之间的数量关系为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E4D644-FB7F-4EC2-E0FC-B2D38523234A}"/>
              </a:ext>
            </a:extLst>
          </p:cNvPr>
          <p:cNvSpPr txBox="1"/>
          <p:nvPr/>
        </p:nvSpPr>
        <p:spPr>
          <a:xfrm>
            <a:off x="449989" y="2276872"/>
            <a:ext cx="8273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不成立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之间的数量关系为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8961EA-9D44-EFF0-9037-0C8D747DBD0C}"/>
              </a:ext>
            </a:extLst>
          </p:cNvPr>
          <p:cNvSpPr txBox="1"/>
          <p:nvPr/>
        </p:nvSpPr>
        <p:spPr>
          <a:xfrm>
            <a:off x="449989" y="2752360"/>
            <a:ext cx="4950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4FF2CF-7980-7A5D-10D4-131B06EF5B70}"/>
              </a:ext>
            </a:extLst>
          </p:cNvPr>
          <p:cNvSpPr txBox="1"/>
          <p:nvPr/>
        </p:nvSpPr>
        <p:spPr>
          <a:xfrm>
            <a:off x="449989" y="3227848"/>
            <a:ext cx="3178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FBA0A5-08E7-D158-2097-27E3647B2516}"/>
              </a:ext>
            </a:extLst>
          </p:cNvPr>
          <p:cNvSpPr txBox="1"/>
          <p:nvPr/>
        </p:nvSpPr>
        <p:spPr>
          <a:xfrm>
            <a:off x="449989" y="3703336"/>
            <a:ext cx="2978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51C2E3-4669-B2A1-7AA2-E9355516CCC4}"/>
              </a:ext>
            </a:extLst>
          </p:cNvPr>
          <p:cNvSpPr txBox="1"/>
          <p:nvPr/>
        </p:nvSpPr>
        <p:spPr>
          <a:xfrm>
            <a:off x="449989" y="4178824"/>
            <a:ext cx="7142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45D5F2-EA44-AE04-697C-C6738ABD6439}"/>
              </a:ext>
            </a:extLst>
          </p:cNvPr>
          <p:cNvSpPr txBox="1"/>
          <p:nvPr/>
        </p:nvSpPr>
        <p:spPr>
          <a:xfrm>
            <a:off x="449989" y="4654312"/>
            <a:ext cx="454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636C6F-41D0-1E57-586F-F16CA8A1C836}"/>
              </a:ext>
            </a:extLst>
          </p:cNvPr>
          <p:cNvSpPr txBox="1"/>
          <p:nvPr/>
        </p:nvSpPr>
        <p:spPr>
          <a:xfrm>
            <a:off x="449989" y="5129800"/>
            <a:ext cx="583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0" name="yt_shape_14980"/>
          <p:cNvSpPr txBox="1"/>
          <p:nvPr/>
        </p:nvSpPr>
        <p:spPr>
          <a:xfrm>
            <a:off x="540119" y="900000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岳麓区校级期末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6929,isEnd"/>
              </a:rPr>
              <a:t>＝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若数轴上三个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0ba8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两只电子蚂蚁甲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两点同时相向而行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391b,isEnd"/>
              </a:rPr>
              <a:t>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984" name="yt_image_14984" title="H_47.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1212" y="4409971"/>
            <a:ext cx="4089574" cy="60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86" name="yt_shape_14986"/>
          <p:cNvSpPr txBox="1"/>
          <p:nvPr/>
        </p:nvSpPr>
        <p:spPr>
          <a:xfrm>
            <a:off x="540119" y="5062987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在甲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若甲调头并保持速度不变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40dd,isEnd"/>
              </a:rPr>
              <a:t>乙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还能在数轴上相遇吗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求出相遇点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063B58-9F5B-B20C-AD3C-210780EDF83A}"/>
              </a:ext>
            </a:extLst>
          </p:cNvPr>
          <p:cNvSpPr txBox="1"/>
          <p:nvPr/>
        </p:nvSpPr>
        <p:spPr>
          <a:xfrm>
            <a:off x="2356696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BC1923-887E-D65F-FB14-DFBE0ECF73C5}"/>
              </a:ext>
            </a:extLst>
          </p:cNvPr>
          <p:cNvSpPr txBox="1"/>
          <p:nvPr/>
        </p:nvSpPr>
        <p:spPr>
          <a:xfrm>
            <a:off x="5980958" y="2279658"/>
            <a:ext cx="1465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AD9A30-555E-2700-F8A3-138A85812FB1}"/>
              </a:ext>
            </a:extLst>
          </p:cNvPr>
          <p:cNvSpPr txBox="1"/>
          <p:nvPr/>
        </p:nvSpPr>
        <p:spPr>
          <a:xfrm>
            <a:off x="754908" y="501618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8" name="yt_shape_14988"/>
          <p:cNvSpPr txBox="1"/>
          <p:nvPr/>
        </p:nvSpPr>
        <p:spPr>
          <a:xfrm>
            <a:off x="540000" y="900000"/>
            <a:ext cx="7386638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设甲调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秒后与乙相遇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若甲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向右运动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秒时调头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甲表示的数为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乙表示的数为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相遇点表示的数为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若甲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向右运动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秒时调头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甲表示的数为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乙表示的数为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依据题意得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A9FE8A-F27A-B7FE-1D10-519693DBD6EF}"/>
              </a:ext>
            </a:extLst>
          </p:cNvPr>
          <p:cNvSpPr txBox="1"/>
          <p:nvPr/>
        </p:nvSpPr>
        <p:spPr>
          <a:xfrm>
            <a:off x="449989" y="853194"/>
            <a:ext cx="466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秒后与乙相遇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C8F1A6-C506-9F68-DF25-750CDE1BC16F}"/>
              </a:ext>
            </a:extLst>
          </p:cNvPr>
          <p:cNvSpPr txBox="1"/>
          <p:nvPr/>
        </p:nvSpPr>
        <p:spPr>
          <a:xfrm>
            <a:off x="449989" y="1328682"/>
            <a:ext cx="427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若甲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向右运动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秒时调头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099E1B-E064-AACC-EE9A-CC480D2D879D}"/>
              </a:ext>
            </a:extLst>
          </p:cNvPr>
          <p:cNvSpPr txBox="1"/>
          <p:nvPr/>
        </p:nvSpPr>
        <p:spPr>
          <a:xfrm>
            <a:off x="449989" y="1804170"/>
            <a:ext cx="481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甲表示的数为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E97DB3-6DD3-CC88-5C62-08EC31DE7ED0}"/>
              </a:ext>
            </a:extLst>
          </p:cNvPr>
          <p:cNvSpPr txBox="1"/>
          <p:nvPr/>
        </p:nvSpPr>
        <p:spPr>
          <a:xfrm>
            <a:off x="449989" y="2279658"/>
            <a:ext cx="4509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乙表示的数为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25094F-CB80-CA57-B788-515D78F354FD}"/>
              </a:ext>
            </a:extLst>
          </p:cNvPr>
          <p:cNvSpPr txBox="1"/>
          <p:nvPr/>
        </p:nvSpPr>
        <p:spPr>
          <a:xfrm>
            <a:off x="449989" y="2755146"/>
            <a:ext cx="639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9C8F61-CB74-689C-F72D-3471A1D5D6BD}"/>
              </a:ext>
            </a:extLst>
          </p:cNvPr>
          <p:cNvSpPr txBox="1"/>
          <p:nvPr/>
        </p:nvSpPr>
        <p:spPr>
          <a:xfrm>
            <a:off x="449989" y="3230634"/>
            <a:ext cx="2070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C7260AB-9CAA-47A9-7DF8-A0BFF50B1653}"/>
              </a:ext>
            </a:extLst>
          </p:cNvPr>
          <p:cNvSpPr txBox="1"/>
          <p:nvPr/>
        </p:nvSpPr>
        <p:spPr>
          <a:xfrm>
            <a:off x="449989" y="3706122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相遇点表示的数为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583E1B-A397-FB61-E46B-4AC9A53FA422}"/>
              </a:ext>
            </a:extLst>
          </p:cNvPr>
          <p:cNvSpPr txBox="1"/>
          <p:nvPr/>
        </p:nvSpPr>
        <p:spPr>
          <a:xfrm>
            <a:off x="449989" y="4181610"/>
            <a:ext cx="427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若甲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向右运动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秒时调头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D04CDDC-C0A4-A70C-7C09-D800D5AE0DF3}"/>
              </a:ext>
            </a:extLst>
          </p:cNvPr>
          <p:cNvSpPr txBox="1"/>
          <p:nvPr/>
        </p:nvSpPr>
        <p:spPr>
          <a:xfrm>
            <a:off x="449989" y="4657098"/>
            <a:ext cx="481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甲表示的数为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D7698F3-2FA7-396B-AFB9-AFB239DA3310}"/>
              </a:ext>
            </a:extLst>
          </p:cNvPr>
          <p:cNvSpPr txBox="1"/>
          <p:nvPr/>
        </p:nvSpPr>
        <p:spPr>
          <a:xfrm>
            <a:off x="449989" y="5132586"/>
            <a:ext cx="4509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乙表示的数为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5E98D98-A993-BFB1-6965-9819A0E28654}"/>
              </a:ext>
            </a:extLst>
          </p:cNvPr>
          <p:cNvSpPr txBox="1"/>
          <p:nvPr/>
        </p:nvSpPr>
        <p:spPr>
          <a:xfrm>
            <a:off x="449989" y="5608074"/>
            <a:ext cx="67047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4984" title="H_47.43">
            <a:extLst>
              <a:ext uri="{FF2B5EF4-FFF2-40B4-BE49-F238E27FC236}">
                <a16:creationId xmlns:a16="http://schemas.microsoft.com/office/drawing/2014/main" id="{50706C1D-5F35-A7DD-8556-975174C9D88C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0136" y="1412776"/>
            <a:ext cx="4089574" cy="60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5" name="yt_shape_14885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如图是一个正方体的展开图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将它拼成正方体后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6253,isEnd"/>
              </a:rPr>
              <a:t>字对面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的字是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886" name="yt_image_14886" title="H_92.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5246" y="1995319"/>
            <a:ext cx="1561507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2E1EF1-0CA3-42FE-AE48-9737E0F03986}"/>
              </a:ext>
            </a:extLst>
          </p:cNvPr>
          <p:cNvSpPr txBox="1"/>
          <p:nvPr/>
        </p:nvSpPr>
        <p:spPr>
          <a:xfrm>
            <a:off x="1364509" y="132868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7" name="yt_shape_1499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若甲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向右运动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秒时调头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乙能在数轴上相遇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相遇点表示的数为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02e49"/>
              </a:rPr>
              <a:t>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若甲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向右运动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秒时调头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则无法相遇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146969-6649-6253-5954-C488B849C613}"/>
              </a:ext>
            </a:extLst>
          </p:cNvPr>
          <p:cNvSpPr txBox="1"/>
          <p:nvPr/>
        </p:nvSpPr>
        <p:spPr>
          <a:xfrm>
            <a:off x="450108" y="853194"/>
            <a:ext cx="3442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0BDAD1-0D72-1392-EE52-7A27656936DB}"/>
              </a:ext>
            </a:extLst>
          </p:cNvPr>
          <p:cNvSpPr txBox="1"/>
          <p:nvPr/>
        </p:nvSpPr>
        <p:spPr>
          <a:xfrm>
            <a:off x="450108" y="1328682"/>
            <a:ext cx="1112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若甲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向右运动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秒时调头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乙能在数轴上相遇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相遇点表示的数为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02e49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137E8D-3A83-FA41-01B8-C613C0AE6DB8}"/>
              </a:ext>
            </a:extLst>
          </p:cNvPr>
          <p:cNvSpPr txBox="1"/>
          <p:nvPr/>
        </p:nvSpPr>
        <p:spPr>
          <a:xfrm>
            <a:off x="450108" y="1804170"/>
            <a:ext cx="6557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若甲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向右运动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秒时调头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则无法相遇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4984" title="H_47.43">
            <a:extLst>
              <a:ext uri="{FF2B5EF4-FFF2-40B4-BE49-F238E27FC236}">
                <a16:creationId xmlns:a16="http://schemas.microsoft.com/office/drawing/2014/main" id="{CA2AF2A8-81FE-DADE-B7A6-7C8B0802EB3C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1212" y="2708920"/>
            <a:ext cx="4089574" cy="60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8" name="yt_shape_14888"/>
          <p:cNvSpPr txBox="1"/>
          <p:nvPr/>
        </p:nvSpPr>
        <p:spPr>
          <a:xfrm>
            <a:off x="540000" y="900000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直线、射线、线段的概念及基本事实</a:t>
            </a:r>
          </a:p>
        </p:txBody>
      </p:sp>
      <p:sp>
        <p:nvSpPr>
          <p:cNvPr id="14889" name="yt_shape_14889"/>
          <p:cNvSpPr txBox="1"/>
          <p:nvPr/>
        </p:nvSpPr>
        <p:spPr>
          <a:xfrm>
            <a:off x="540000" y="1399565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91" name="yt_table_1489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140148"/>
              </p:ext>
            </p:extLst>
          </p:nvPr>
        </p:nvGraphicFramePr>
        <p:xfrm>
          <a:off x="540056" y="1878868"/>
          <a:ext cx="5337175" cy="1901952"/>
        </p:xfrm>
        <a:graphic>
          <a:graphicData uri="http://schemas.openxmlformats.org/drawingml/2006/table">
            <a:tbl>
              <a:tblPr/>
              <a:tblGrid>
                <a:gridCol w="5337175">
                  <a:extLst>
                    <a:ext uri="{9D8B030D-6E8A-4147-A177-3AD203B41FA5}">
                      <a16:colId xmlns:a16="http://schemas.microsoft.com/office/drawing/2014/main" val="108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不在直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的延长线上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6"/>
                  </a:ext>
                </a:extLst>
              </a:tr>
            </a:tbl>
          </a:graphicData>
        </a:graphic>
      </p:graphicFrame>
      <p:pic>
        <p:nvPicPr>
          <p:cNvPr id="14890" name="yt_image_14890_skip" title="H_45.3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9654" y="1878868"/>
            <a:ext cx="3320560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93" name="yt_shape_14893"/>
          <p:cNvSpPr txBox="1"/>
          <p:nvPr/>
        </p:nvSpPr>
        <p:spPr>
          <a:xfrm>
            <a:off x="540119" y="383118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永州冷水滩区期末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生产现象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f8bc2"/>
              </a:rPr>
              <a:t>用两个钉子就可以把木条固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定在墙上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植树时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只要定出两棵树的位置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就能确定同一行树所在的直线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bbf4"/>
              </a:rPr>
              <a:t>③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地架设电线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总是尽可能沿着线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架设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把弯曲的公路改直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45f1"/>
              </a:rPr>
              <a:t>就能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缩短路程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其中可用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来解释的现象有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94" name="yt_table_148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496575"/>
              </p:ext>
            </p:extLst>
          </p:nvPr>
        </p:nvGraphicFramePr>
        <p:xfrm>
          <a:off x="540056" y="5750886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6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6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62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7"/>
                  </a:ext>
                </a:extLst>
              </a:tr>
            </a:tbl>
          </a:graphicData>
        </a:graphic>
      </p:graphicFrame>
      <p:pic>
        <p:nvPicPr>
          <p:cNvPr id="3" name="yt_shape_1722390514599">
            <a:extLst>
              <a:ext uri="{FF2B5EF4-FFF2-40B4-BE49-F238E27FC236}">
                <a16:creationId xmlns:a16="http://schemas.microsoft.com/office/drawing/2014/main" id="{50984795-7FB7-FEE6-AA95-D734F81E1A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E7BAB1-B286-36A6-DCAA-A70A9AAEBD16}"/>
              </a:ext>
            </a:extLst>
          </p:cNvPr>
          <p:cNvSpPr txBox="1"/>
          <p:nvPr/>
        </p:nvSpPr>
        <p:spPr>
          <a:xfrm>
            <a:off x="4793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769653-855F-D0AF-8DFF-D8D16186F86C}"/>
              </a:ext>
            </a:extLst>
          </p:cNvPr>
          <p:cNvSpPr txBox="1"/>
          <p:nvPr/>
        </p:nvSpPr>
        <p:spPr>
          <a:xfrm>
            <a:off x="9136907" y="52108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6" name="yt_shape_14896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能用所给字母表示的直线有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b6e2,isEnd"/>
              </a:rPr>
              <a:t>能用所给字母表示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的射线有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94e5,isEnd"/>
              </a:rPr>
              <a:t>能用所给字母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表示的线段有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897" name="yt_image_14897" title="H_78.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5420" y="2491930"/>
            <a:ext cx="1821159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D5D51C-0FA1-5DF3-36F7-9894C5FAAF64}"/>
              </a:ext>
            </a:extLst>
          </p:cNvPr>
          <p:cNvSpPr txBox="1"/>
          <p:nvPr/>
        </p:nvSpPr>
        <p:spPr>
          <a:xfrm>
            <a:off x="5403109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312731-64C5-51AB-17FA-57CC874AA963}"/>
              </a:ext>
            </a:extLst>
          </p:cNvPr>
          <p:cNvSpPr txBox="1"/>
          <p:nvPr/>
        </p:nvSpPr>
        <p:spPr>
          <a:xfrm>
            <a:off x="7079508" y="853194"/>
            <a:ext cx="188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06F438-4FAD-7C38-38BC-74F22AA1BD18}"/>
              </a:ext>
            </a:extLst>
          </p:cNvPr>
          <p:cNvSpPr txBox="1"/>
          <p:nvPr/>
        </p:nvSpPr>
        <p:spPr>
          <a:xfrm>
            <a:off x="1669309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ADD751-E178-B852-959B-EC5A7C18473E}"/>
              </a:ext>
            </a:extLst>
          </p:cNvPr>
          <p:cNvSpPr txBox="1"/>
          <p:nvPr/>
        </p:nvSpPr>
        <p:spPr>
          <a:xfrm>
            <a:off x="3345709" y="1328682"/>
            <a:ext cx="6061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124F86-B125-051A-643F-6F2E855743E9}"/>
              </a:ext>
            </a:extLst>
          </p:cNvPr>
          <p:cNvSpPr txBox="1"/>
          <p:nvPr/>
        </p:nvSpPr>
        <p:spPr>
          <a:xfrm>
            <a:off x="2278909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50B307-5116-EF47-D69F-FB9E84443FC3}"/>
              </a:ext>
            </a:extLst>
          </p:cNvPr>
          <p:cNvSpPr txBox="1"/>
          <p:nvPr/>
        </p:nvSpPr>
        <p:spPr>
          <a:xfrm>
            <a:off x="3955309" y="1804170"/>
            <a:ext cx="7512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9" name="yt_shape_14899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桂林灌阳县期末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根据下列语句画图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900" name="yt_image_14900" title="H_99.0007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2990" y="1531667"/>
            <a:ext cx="2126019" cy="125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02" name="yt_shape_14902"/>
          <p:cNvSpPr txBox="1"/>
          <p:nvPr/>
        </p:nvSpPr>
        <p:spPr>
          <a:xfrm>
            <a:off x="540000" y="2839486"/>
            <a:ext cx="6588342" cy="18524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并将其反向延长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两直线相交于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907" name="yt_shape_14907"/>
          <p:cNvSpPr txBox="1"/>
          <p:nvPr/>
        </p:nvSpPr>
        <p:spPr>
          <a:xfrm>
            <a:off x="540000" y="4892583"/>
            <a:ext cx="2152192" cy="1143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50" b="0" i="0" u="none" spc="-63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  <a:r>
              <a:rPr lang="en-US" altLang="zh-CN" sz="6350" b="0" i="0" u="none" spc="15195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</a:p>
        </p:txBody>
      </p:sp>
      <p:pic>
        <p:nvPicPr>
          <p:cNvPr id="14906" name="yt_image_14906" title="H_100.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1319" y="4892583"/>
            <a:ext cx="2129362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88611A-FCA1-1198-D0CA-1F5D971B6089}"/>
              </a:ext>
            </a:extLst>
          </p:cNvPr>
          <p:cNvSpPr txBox="1"/>
          <p:nvPr/>
        </p:nvSpPr>
        <p:spPr>
          <a:xfrm>
            <a:off x="449989" y="4219144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9" name="yt_shape_14909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线段的有关概念及计算</a:t>
            </a:r>
          </a:p>
        </p:txBody>
      </p:sp>
      <p:sp>
        <p:nvSpPr>
          <p:cNvPr id="14910" name="yt_shape_1491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5210"/>
              </a:rPr>
              <a:t>，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12" name="yt_table_1491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982619"/>
              </p:ext>
            </p:extLst>
          </p:nvPr>
        </p:nvGraphicFramePr>
        <p:xfrm>
          <a:off x="540056" y="2610404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864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865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866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8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8"/>
                  </a:ext>
                </a:extLst>
              </a:tr>
            </a:tbl>
          </a:graphicData>
        </a:graphic>
      </p:graphicFrame>
      <p:pic>
        <p:nvPicPr>
          <p:cNvPr id="14911" name="yt_image_14911_skip" title="H_19.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6885" y="2359000"/>
            <a:ext cx="2636361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14" name="yt_shape_14914"/>
          <p:cNvSpPr txBox="1"/>
          <p:nvPr/>
        </p:nvSpPr>
        <p:spPr>
          <a:xfrm>
            <a:off x="540119" y="313657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的延长线上取一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5e59,isEnd"/>
              </a:rPr>
              <a:t>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之比为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915" name="yt_image_1491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2950" y="4248374"/>
            <a:ext cx="2146098" cy="20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514703">
            <a:extLst>
              <a:ext uri="{FF2B5EF4-FFF2-40B4-BE49-F238E27FC236}">
                <a16:creationId xmlns:a16="http://schemas.microsoft.com/office/drawing/2014/main" id="{400DF7F2-F2A5-F3D2-8038-AEB896589F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DB7AAD-CC21-3B14-087B-790B4312F87A}"/>
              </a:ext>
            </a:extLst>
          </p:cNvPr>
          <p:cNvSpPr txBox="1"/>
          <p:nvPr/>
        </p:nvSpPr>
        <p:spPr>
          <a:xfrm>
            <a:off x="4350596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6686A2-83F2-D00B-21EA-5D2B41DBD3E1}"/>
              </a:ext>
            </a:extLst>
          </p:cNvPr>
          <p:cNvSpPr txBox="1"/>
          <p:nvPr/>
        </p:nvSpPr>
        <p:spPr>
          <a:xfrm>
            <a:off x="2458296" y="3565257"/>
            <a:ext cx="1188149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17" name="yt_shape_14917"/>
              <p:cNvSpPr txBox="1"/>
              <p:nvPr/>
            </p:nvSpPr>
            <p:spPr>
              <a:xfrm>
                <a:off x="540119" y="900000"/>
                <a:ext cx="11492915" cy="3027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长沙明德中学月考卷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把一根细线绳对折成两条重合的线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3c46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若细线绳的长度是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求图中线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17" name="yt_shape_14917" descr="{&quot;rangeId&quot;:2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27047"/>
              </a:xfrm>
              <a:prstGeom prst="rect">
                <a:avLst/>
              </a:prstGeom>
              <a:blipFill>
                <a:blip r:embed="rId2"/>
                <a:stretch>
                  <a:fillRect l="-1645" t="-1815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21" name="yt_image_14921" title="H_48.7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06440" y="2491102"/>
            <a:ext cx="2445559" cy="61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8ACD50-04BE-0BD8-F16E-16A197DEFD69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5509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, 'hasSerialNum': 1}">
                <a:extLst>
                  <a:ext uri="{FF2B5EF4-FFF2-40B4-BE49-F238E27FC236}">
                    <a16:creationId xmlns:a16="http://schemas.microsoft.com/office/drawing/2014/main" id="{3F8ACD50-04BE-0BD8-F16E-16A197DEFD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5509323" cy="765061"/>
              </a:xfrm>
              <a:prstGeom prst="rect">
                <a:avLst/>
              </a:prstGeom>
              <a:blipFill>
                <a:blip r:embed="rId4"/>
                <a:stretch>
                  <a:fillRect l="-1770" r="-143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F29FA96-B078-963C-5FD3-BC22AFC15658}"/>
              </a:ext>
            </a:extLst>
          </p:cNvPr>
          <p:cNvSpPr txBox="1"/>
          <p:nvPr/>
        </p:nvSpPr>
        <p:spPr>
          <a:xfrm>
            <a:off x="450108" y="2951107"/>
            <a:ext cx="21676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E2872A-34D3-D2F1-F392-8B2BD9828CA3}"/>
              </a:ext>
            </a:extLst>
          </p:cNvPr>
          <p:cNvSpPr txBox="1"/>
          <p:nvPr/>
        </p:nvSpPr>
        <p:spPr>
          <a:xfrm>
            <a:off x="450108" y="3426595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3" name="yt_shape_14923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把细线绳剪断后展开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细线绳变成三段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41be"/>
              </a:rPr>
              <a:t>若三段中最长的一段为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求原来细线绳的长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若细线绳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沿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点对折成线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则剪断后的三段绳子的长分别为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细线绳的原长为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若细线绳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沿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点对折成线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则剪断后的三段绳子的长分别为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细线绳的原长为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细线绳的原长为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925" name="yt_image_14925" title="H_48.7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6440" y="1484784"/>
            <a:ext cx="2445559" cy="61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40E08C-8F5F-8943-2887-EF9975F7E3BE}"/>
              </a:ext>
            </a:extLst>
          </p:cNvPr>
          <p:cNvSpPr txBox="1"/>
          <p:nvPr/>
        </p:nvSpPr>
        <p:spPr>
          <a:xfrm>
            <a:off x="450108" y="1804170"/>
            <a:ext cx="4621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3EEF0E-FCEA-5F96-4A1A-D3A2F1F6ACFB}"/>
              </a:ext>
            </a:extLst>
          </p:cNvPr>
          <p:cNvSpPr txBox="1"/>
          <p:nvPr/>
        </p:nvSpPr>
        <p:spPr>
          <a:xfrm>
            <a:off x="450108" y="2279658"/>
            <a:ext cx="10914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若细线绳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沿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点对折成线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则剪断后的三段绳子的长分别为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D2C404-3C0D-6032-4089-E95A062BBCD3}"/>
              </a:ext>
            </a:extLst>
          </p:cNvPr>
          <p:cNvSpPr txBox="1"/>
          <p:nvPr/>
        </p:nvSpPr>
        <p:spPr>
          <a:xfrm>
            <a:off x="450108" y="2755146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15AA29-6CDF-F509-5B58-18D29CA99515}"/>
              </a:ext>
            </a:extLst>
          </p:cNvPr>
          <p:cNvSpPr txBox="1"/>
          <p:nvPr/>
        </p:nvSpPr>
        <p:spPr>
          <a:xfrm>
            <a:off x="450108" y="3230634"/>
            <a:ext cx="7263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细线绳的原长为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610E62-2BAA-ED44-7AC3-FD96E41D14F5}"/>
              </a:ext>
            </a:extLst>
          </p:cNvPr>
          <p:cNvSpPr txBox="1"/>
          <p:nvPr/>
        </p:nvSpPr>
        <p:spPr>
          <a:xfrm>
            <a:off x="450108" y="3706122"/>
            <a:ext cx="10914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若细线绳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沿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点对折成线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则剪断后的三段绳子的长分别为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C48FCC-69F8-8FDA-4286-7A770BF344F2}"/>
              </a:ext>
            </a:extLst>
          </p:cNvPr>
          <p:cNvSpPr txBox="1"/>
          <p:nvPr/>
        </p:nvSpPr>
        <p:spPr>
          <a:xfrm>
            <a:off x="450108" y="4181610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02DEBE-3035-79B5-FA80-23E1EF465C09}"/>
              </a:ext>
            </a:extLst>
          </p:cNvPr>
          <p:cNvSpPr txBox="1"/>
          <p:nvPr/>
        </p:nvSpPr>
        <p:spPr>
          <a:xfrm>
            <a:off x="450108" y="4657098"/>
            <a:ext cx="7111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细线绳的原长为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1FCC9C-5F60-6EE8-7F16-59E17B5BF2A0}"/>
              </a:ext>
            </a:extLst>
          </p:cNvPr>
          <p:cNvSpPr txBox="1"/>
          <p:nvPr/>
        </p:nvSpPr>
        <p:spPr>
          <a:xfrm>
            <a:off x="450108" y="5132586"/>
            <a:ext cx="5952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细线绳的原长为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7" name="yt_shape_14927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角的有关概念及计算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928" name="yt_shape_14928"/>
              <p:cNvSpPr txBox="1"/>
              <p:nvPr/>
            </p:nvSpPr>
            <p:spPr>
              <a:xfrm>
                <a:off x="540000" y="1399565"/>
                <a:ext cx="9268371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一个角的余角是这个角的补角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则这个角的度数是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928" name="yt_shape_14928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268371" cy="641201"/>
              </a:xfrm>
              <a:prstGeom prst="rect">
                <a:avLst/>
              </a:prstGeom>
              <a:blipFill>
                <a:blip r:embed="rId2"/>
                <a:stretch>
                  <a:fillRect l="-2039" r="-105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930" name="yt_table_149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114326"/>
              </p:ext>
            </p:extLst>
          </p:nvPr>
        </p:nvGraphicFramePr>
        <p:xfrm>
          <a:off x="540056" y="2091554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6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6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70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9"/>
                  </a:ext>
                </a:extLst>
              </a:tr>
            </a:tbl>
          </a:graphicData>
        </a:graphic>
      </p:graphicFrame>
      <p:sp>
        <p:nvSpPr>
          <p:cNvPr id="14932" name="yt_shape_14932"/>
          <p:cNvSpPr txBox="1"/>
          <p:nvPr/>
        </p:nvSpPr>
        <p:spPr>
          <a:xfrm>
            <a:off x="540119" y="261772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郴州市期末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将三个相同的正方形的一个顶点重合放置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8024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34" name="yt_table_1493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365242"/>
              </p:ext>
            </p:extLst>
          </p:nvPr>
        </p:nvGraphicFramePr>
        <p:xfrm>
          <a:off x="540056" y="3577160"/>
          <a:ext cx="1719263" cy="1901952"/>
        </p:xfrm>
        <a:graphic>
          <a:graphicData uri="http://schemas.openxmlformats.org/drawingml/2006/table">
            <a:tbl>
              <a:tblPr/>
              <a:tblGrid>
                <a:gridCol w="1719263">
                  <a:extLst>
                    <a:ext uri="{9D8B030D-6E8A-4147-A177-3AD203B41FA5}">
                      <a16:colId xmlns:a16="http://schemas.microsoft.com/office/drawing/2014/main" val="108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3"/>
                  </a:ext>
                </a:extLst>
              </a:tr>
            </a:tbl>
          </a:graphicData>
        </a:graphic>
      </p:graphicFrame>
      <p:pic>
        <p:nvPicPr>
          <p:cNvPr id="14933" name="yt_image_14933_skip" title="H_121.7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97982" y="3577160"/>
            <a:ext cx="2051953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514800">
            <a:extLst>
              <a:ext uri="{FF2B5EF4-FFF2-40B4-BE49-F238E27FC236}">
                <a16:creationId xmlns:a16="http://schemas.microsoft.com/office/drawing/2014/main" id="{7A3F0E58-1045-8CCC-14DA-DA5AC504C1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330AB2-35B3-068B-9CF3-3349E526CEBC}"/>
              </a:ext>
            </a:extLst>
          </p:cNvPr>
          <p:cNvSpPr txBox="1"/>
          <p:nvPr/>
        </p:nvSpPr>
        <p:spPr>
          <a:xfrm>
            <a:off x="8815923" y="1352759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B94215-29A4-1EB8-455E-A60C024A8281}"/>
              </a:ext>
            </a:extLst>
          </p:cNvPr>
          <p:cNvSpPr txBox="1"/>
          <p:nvPr/>
        </p:nvSpPr>
        <p:spPr>
          <a:xfrm>
            <a:off x="6471496" y="304640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2810</Words>
  <Application>Microsoft Office PowerPoint</Application>
  <PresentationFormat>宽屏</PresentationFormat>
  <Paragraphs>206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2024-07-31T10:00:26Z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