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3" r:id="rId7"/>
    <p:sldId id="374" r:id="rId8"/>
    <p:sldId id="375" r:id="rId9"/>
    <p:sldId id="379" r:id="rId10"/>
    <p:sldId id="394" r:id="rId11"/>
    <p:sldId id="382" r:id="rId12"/>
    <p:sldId id="386" r:id="rId13"/>
    <p:sldId id="390" r:id="rId14"/>
    <p:sldId id="391" r:id="rId15"/>
    <p:sldId id="39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7" name="yt_shape_1194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46" name="yt_image_1194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9" name="yt_shape_11949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实际上是将代数式所表示的意义用语言表述出来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简单地说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ca0"/>
              </a:rPr>
              <a:t>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是将代数式读出来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也可以理解为将它所代表的实际意义表示出来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相同字母必须表示相同的量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不同的量必须用不同的字母表示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某商场将进价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商品按盈利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确定销售价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f699,isEnd"/>
              </a:rPr>
              <a:t>元旦节期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该商场开展了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全场商品打九折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的节日促销活动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促销活动期间该商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2ce,isEnd"/>
              </a:rPr>
              <a:t>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品的销售价为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个基础图形组成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b07,isEn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基础图形组成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个基础图形组成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988" name="yt_image_11988" title="H_79.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197" y="3299001"/>
            <a:ext cx="4769605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90B2F1-CFAE-3446-CCC3-93679F2FDDFF}"/>
              </a:ext>
            </a:extLst>
          </p:cNvPr>
          <p:cNvSpPr txBox="1"/>
          <p:nvPr/>
        </p:nvSpPr>
        <p:spPr>
          <a:xfrm>
            <a:off x="2278908" y="1804170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9B3793-A76D-B97D-A703-30D7F6316EA1}"/>
              </a:ext>
            </a:extLst>
          </p:cNvPr>
          <p:cNvSpPr txBox="1"/>
          <p:nvPr/>
        </p:nvSpPr>
        <p:spPr>
          <a:xfrm>
            <a:off x="5269758" y="2755146"/>
            <a:ext cx="225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用一生活情景描述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                          </a:t>
            </a:r>
            <a:r>
              <a:rPr lang="en-US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2.00504,H:37.44"/>
              </a:rPr>
              <a:t>	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7.4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为自然数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的式子表示三个连续自然数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的式子表示三个连续奇数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的式子表示三个连续偶数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6D5EB3-6098-57E3-3283-4D7DAE581318}"/>
              </a:ext>
            </a:extLst>
          </p:cNvPr>
          <p:cNvSpPr txBox="1"/>
          <p:nvPr/>
        </p:nvSpPr>
        <p:spPr>
          <a:xfrm>
            <a:off x="6660407" y="853194"/>
            <a:ext cx="5007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千克售价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6dbe5"/>
              </a:rPr>
              <a:t>千克的苹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9AC308-EA63-8D3E-060D-999F91B1A9DA}"/>
              </a:ext>
            </a:extLst>
          </p:cNvPr>
          <p:cNvSpPr txBox="1"/>
          <p:nvPr/>
        </p:nvSpPr>
        <p:spPr>
          <a:xfrm>
            <a:off x="450108" y="1328682"/>
            <a:ext cx="1045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果和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千克售价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千克的橘子的总价是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2816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2B454D-DA81-A380-F9D2-99A09697B468}"/>
              </a:ext>
            </a:extLst>
          </p:cNvPr>
          <p:cNvSpPr txBox="1"/>
          <p:nvPr/>
        </p:nvSpPr>
        <p:spPr>
          <a:xfrm>
            <a:off x="450108" y="2708920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E5E561-613B-2A59-7814-3EBCB7198BDD}"/>
              </a:ext>
            </a:extLst>
          </p:cNvPr>
          <p:cNvSpPr txBox="1"/>
          <p:nvPr/>
        </p:nvSpPr>
        <p:spPr>
          <a:xfrm>
            <a:off x="450108" y="3659896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DF3D8-45EC-B158-E2A6-88CA59C3748E}"/>
              </a:ext>
            </a:extLst>
          </p:cNvPr>
          <p:cNvSpPr txBox="1"/>
          <p:nvPr/>
        </p:nvSpPr>
        <p:spPr>
          <a:xfrm>
            <a:off x="450108" y="4610872"/>
            <a:ext cx="6561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99" name="yt_shape_11999"/>
              <p:cNvSpPr txBox="1"/>
              <p:nvPr/>
            </p:nvSpPr>
            <p:spPr>
              <a:xfrm>
                <a:off x="540000" y="900198"/>
                <a:ext cx="10474662" cy="51901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……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按照以上规律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4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的等式表示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99" name="yt_shape_11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10474662" cy="5190139"/>
              </a:xfrm>
              <a:prstGeom prst="rect">
                <a:avLst/>
              </a:prstGeom>
              <a:blipFill>
                <a:blip r:embed="rId2"/>
                <a:stretch>
                  <a:fillRect l="-1804" t="-2115" r="-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F172A2-1FEA-D947-BDF0-6B7D59A4424A}"/>
                  </a:ext>
                </a:extLst>
              </p:cNvPr>
              <p:cNvSpPr txBox="1"/>
              <p:nvPr/>
            </p:nvSpPr>
            <p:spPr>
              <a:xfrm>
                <a:off x="3497989" y="4365104"/>
                <a:ext cx="2574036" cy="7215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F172A2-1FEA-D947-BDF0-6B7D59A44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7989" y="4365104"/>
                <a:ext cx="2574036" cy="721500"/>
              </a:xfrm>
              <a:prstGeom prst="rect">
                <a:avLst/>
              </a:prstGeom>
              <a:blipFill>
                <a:blip r:embed="rId3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8EEE78-713A-6396-FCFE-C8D1237D4471}"/>
                  </a:ext>
                </a:extLst>
              </p:cNvPr>
              <p:cNvSpPr txBox="1"/>
              <p:nvPr/>
            </p:nvSpPr>
            <p:spPr>
              <a:xfrm>
                <a:off x="3593239" y="4992992"/>
                <a:ext cx="4266947" cy="8901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8EEE78-713A-6396-FCFE-C8D1237D44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239" y="4992992"/>
                <a:ext cx="4266947" cy="8901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4" name="yt_shape_12014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13" name="yt_image_12013" title="H_50.9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6" name="yt_shape_12016"/>
          <p:cNvSpPr txBox="1"/>
          <p:nvPr/>
        </p:nvSpPr>
        <p:spPr>
          <a:xfrm>
            <a:off x="540000" y="1546795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用火柴棒按下图中的方式搭图形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017" name="yt_image_12017" title="H_123.93">
            <a:extLst>
              <a:ext uri="">
                <a16:creationId xmlns:m="http://schemas.openxmlformats.org/officeDocument/2006/math"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4089" y="1916832"/>
            <a:ext cx="4863821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9" name="yt_shape_12019"/>
          <p:cNvSpPr txBox="1"/>
          <p:nvPr/>
        </p:nvSpPr>
        <p:spPr>
          <a:xfrm>
            <a:off x="540000" y="342900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按图示规律填空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020" name="yt_table_1202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292428"/>
              </p:ext>
            </p:extLst>
          </p:nvPr>
        </p:nvGraphicFramePr>
        <p:xfrm>
          <a:off x="540000" y="3861048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20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图形标号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火柴棒根数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023" name="yt_shape_12023"/>
              <p:cNvSpPr txBox="1"/>
              <p:nvPr/>
            </p:nvSpPr>
            <p:spPr>
              <a:xfrm>
                <a:off x="540119" y="5085184"/>
                <a:ext cx="11492915" cy="17450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按照这种规律搭下去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搭第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个图形需要多少根火柴棒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bfcb"/>
                  </a:rPr>
                  <a:t>的式子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2023" name="yt_shape_12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85184"/>
                <a:ext cx="11492915" cy="1745029"/>
              </a:xfrm>
              <a:prstGeom prst="rect">
                <a:avLst/>
              </a:prstGeom>
              <a:blipFill>
                <a:blip r:embed="rId4"/>
                <a:stretch>
                  <a:fillRect l="-1645" t="-2797" b="-5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8A3B99-DCED-6572-B2D9-1F9A2F8BD9AD}"/>
              </a:ext>
            </a:extLst>
          </p:cNvPr>
          <p:cNvSpPr txBox="1"/>
          <p:nvPr/>
        </p:nvSpPr>
        <p:spPr>
          <a:xfrm>
            <a:off x="5524488" y="456780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9DF2E2-1BB3-41A8-0C43-B36F8F769F76}"/>
              </a:ext>
            </a:extLst>
          </p:cNvPr>
          <p:cNvSpPr txBox="1"/>
          <p:nvPr/>
        </p:nvSpPr>
        <p:spPr>
          <a:xfrm>
            <a:off x="7222375" y="456780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199FFD-DB15-F8C4-B2C5-8A841291ECD5}"/>
              </a:ext>
            </a:extLst>
          </p:cNvPr>
          <p:cNvSpPr txBox="1"/>
          <p:nvPr/>
        </p:nvSpPr>
        <p:spPr>
          <a:xfrm>
            <a:off x="8872635" y="4567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FF6C8A-4B46-FE5A-C4EE-F8DB41F29F50}"/>
              </a:ext>
            </a:extLst>
          </p:cNvPr>
          <p:cNvSpPr txBox="1"/>
          <p:nvPr/>
        </p:nvSpPr>
        <p:spPr>
          <a:xfrm>
            <a:off x="10541946" y="4567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9A8E67-5F37-03E7-F843-90BC4A35992F}"/>
                  </a:ext>
                </a:extLst>
              </p:cNvPr>
              <p:cNvSpPr txBox="1"/>
              <p:nvPr/>
            </p:nvSpPr>
            <p:spPr>
              <a:xfrm>
                <a:off x="450108" y="5733256"/>
                <a:ext cx="6568822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9A8E67-5F37-03E7-F843-90BC4A3599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33256"/>
                <a:ext cx="6568822" cy="870789"/>
              </a:xfrm>
              <a:prstGeom prst="rect">
                <a:avLst/>
              </a:prstGeom>
              <a:blipFill>
                <a:blip r:embed="rId5"/>
                <a:stretch>
                  <a:fillRect l="-1486"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025" name="yt_image_12025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028" name="yt_table_12028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194642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规律的探索往往要经历从特殊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具体实例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到一般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用字母表示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4_73e56"/>
                        </a:rPr>
                        <a:t>再到特殊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验证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的过程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2" name="yt_shape_1195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51" name="yt_image_1195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4" name="yt_shape_11954"/>
          <p:cNvSpPr txBox="1"/>
          <p:nvPr/>
        </p:nvSpPr>
        <p:spPr>
          <a:xfrm>
            <a:off x="540000" y="1597583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1955" name="yt_shape_11955"/>
          <p:cNvSpPr txBox="1"/>
          <p:nvPr/>
        </p:nvSpPr>
        <p:spPr>
          <a:xfrm>
            <a:off x="540000" y="2097148"/>
            <a:ext cx="8467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在下列表述中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不能表示代数式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6" name="yt_table_119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276940"/>
              </p:ext>
            </p:extLst>
          </p:nvPr>
        </p:nvGraphicFramePr>
        <p:xfrm>
          <a:off x="540056" y="2576451"/>
          <a:ext cx="5747068" cy="950976"/>
        </p:xfrm>
        <a:graphic>
          <a:graphicData uri="http://schemas.openxmlformats.org/drawingml/2006/table">
            <a:tbl>
              <a:tblPr/>
              <a:tblGrid>
                <a:gridCol w="333089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416175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sp>
        <p:nvSpPr>
          <p:cNvPr id="11958" name="yt_shape_11958"/>
          <p:cNvSpPr txBox="1"/>
          <p:nvPr/>
        </p:nvSpPr>
        <p:spPr>
          <a:xfrm>
            <a:off x="540000" y="3578005"/>
            <a:ext cx="6054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的正确含义是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9" name="yt_table_119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780"/>
              </p:ext>
            </p:extLst>
          </p:nvPr>
        </p:nvGraphicFramePr>
        <p:xfrm>
          <a:off x="540056" y="4057308"/>
          <a:ext cx="3074988" cy="1901952"/>
        </p:xfrm>
        <a:graphic>
          <a:graphicData uri="http://schemas.openxmlformats.org/drawingml/2006/table">
            <a:tbl>
              <a:tblPr/>
              <a:tblGrid>
                <a:gridCol w="3074988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pic>
        <p:nvPicPr>
          <p:cNvPr id="3" name="yt_shape_1722390061868">
            <a:extLst>
              <a:ext uri="{FF2B5EF4-FFF2-40B4-BE49-F238E27FC236}">
                <a16:creationId xmlns:a16="http://schemas.microsoft.com/office/drawing/2014/main" id="{60D004E6-F21E-2557-1868-1232A937C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684026-C844-D924-FF99-C1CE12BECC73}"/>
              </a:ext>
            </a:extLst>
          </p:cNvPr>
          <p:cNvSpPr txBox="1"/>
          <p:nvPr/>
        </p:nvSpPr>
        <p:spPr>
          <a:xfrm>
            <a:off x="8004901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4EAFDF-2624-B03F-93FD-CE9DFFF53559}"/>
              </a:ext>
            </a:extLst>
          </p:cNvPr>
          <p:cNvSpPr txBox="1"/>
          <p:nvPr/>
        </p:nvSpPr>
        <p:spPr>
          <a:xfrm>
            <a:off x="5633177" y="35311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1" name="yt_shape_11961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体育委员周山带了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元钱去买体育用品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0be8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表示的实际意义是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DF2F58-563D-F993-7DE2-F4F9C2289B66}"/>
              </a:ext>
            </a:extLst>
          </p:cNvPr>
          <p:cNvSpPr txBox="1"/>
          <p:nvPr/>
        </p:nvSpPr>
        <p:spPr>
          <a:xfrm>
            <a:off x="5634883" y="1328682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体育委员周山买了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个足球、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6b7d1"/>
              </a:rPr>
              <a:t>个篮球后剩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605D3B-01C2-2370-0271-E283F500A6A8}"/>
              </a:ext>
            </a:extLst>
          </p:cNvPr>
          <p:cNvSpPr txBox="1"/>
          <p:nvPr/>
        </p:nvSpPr>
        <p:spPr>
          <a:xfrm>
            <a:off x="450108" y="180417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余的钱数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2" name="yt_shape_11962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1963" name="yt_shape_1196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的大正方形沿虚线剪去一个边长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ce8c"/>
              </a:rPr>
              <a:t>剩余图形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5" name="yt_table_1196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796883"/>
              </p:ext>
            </p:extLst>
          </p:nvPr>
        </p:nvGraphicFramePr>
        <p:xfrm>
          <a:off x="540056" y="2359000"/>
          <a:ext cx="2185988" cy="1901952"/>
        </p:xfrm>
        <a:graphic>
          <a:graphicData uri="http://schemas.openxmlformats.org/drawingml/2006/table">
            <a:tbl>
              <a:tblPr/>
              <a:tblGrid>
                <a:gridCol w="2185988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pic>
        <p:nvPicPr>
          <p:cNvPr id="11964" name="yt_image_11964_skip" title="H_141.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9865" y="2359000"/>
            <a:ext cx="1810017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061943">
            <a:extLst>
              <a:ext uri="{FF2B5EF4-FFF2-40B4-BE49-F238E27FC236}">
                <a16:creationId xmlns:a16="http://schemas.microsoft.com/office/drawing/2014/main" id="{C4024744-B2BF-54B8-BA78-347121183E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13EA22-202C-4DA7-964B-7C0FF525430C}"/>
              </a:ext>
            </a:extLst>
          </p:cNvPr>
          <p:cNvSpPr txBox="1"/>
          <p:nvPr/>
        </p:nvSpPr>
        <p:spPr>
          <a:xfrm>
            <a:off x="2278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某洗衣机厂原来库存洗衣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现每天又生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台存入库内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636"/>
              </a:rPr>
              <a:t>天后该厂库存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洗衣机的台数是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8" name="yt_table_119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203986"/>
              </p:ext>
            </p:extLst>
          </p:nvPr>
        </p:nvGraphicFramePr>
        <p:xfrm>
          <a:off x="540056" y="1859435"/>
          <a:ext cx="2952750" cy="1901952"/>
        </p:xfrm>
        <a:graphic>
          <a:graphicData uri="http://schemas.openxmlformats.org/drawingml/2006/table">
            <a:tbl>
              <a:tblPr/>
              <a:tblGrid>
                <a:gridCol w="2952750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0045048-B831-BBD9-AC7A-C06507C67CA7}"/>
              </a:ext>
            </a:extLst>
          </p:cNvPr>
          <p:cNvSpPr txBox="1"/>
          <p:nvPr/>
        </p:nvSpPr>
        <p:spPr>
          <a:xfrm>
            <a:off x="31933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某班级的一个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人小组在一次数学测试中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人平均分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d3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则这个小组的平均分为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71" name="yt_table_11971" title="H_201.08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1291367"/>
                  </p:ext>
                </p:extLst>
              </p:nvPr>
            </p:nvGraphicFramePr>
            <p:xfrm>
              <a:off x="540056" y="1859435"/>
              <a:ext cx="2963863" cy="2553718"/>
            </p:xfrm>
            <a:graphic>
              <a:graphicData uri="http://schemas.openxmlformats.org/drawingml/2006/table">
                <a:tbl>
                  <a:tblPr/>
                  <a:tblGrid>
                    <a:gridCol w="2963863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95+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+95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+95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71" name="yt_table_11971" descr="{&quot;rangeId&quot;:10,&quot;type&quot;:&quot;Option&quot;}" title="H_201.08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1291367"/>
                  </p:ext>
                </p:extLst>
              </p:nvPr>
            </p:nvGraphicFramePr>
            <p:xfrm>
              <a:off x="540056" y="1859435"/>
              <a:ext cx="2963863" cy="2553718"/>
            </p:xfrm>
            <a:graphic>
              <a:graphicData uri="http://schemas.openxmlformats.org/drawingml/2006/table">
                <a:tbl>
                  <a:tblPr/>
                  <a:tblGrid>
                    <a:gridCol w="2963863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1923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D443B9-F8BF-63AE-7FEF-ECE1EAB985E4}"/>
              </a:ext>
            </a:extLst>
          </p:cNvPr>
          <p:cNvSpPr txBox="1"/>
          <p:nvPr/>
        </p:nvSpPr>
        <p:spPr>
          <a:xfrm>
            <a:off x="4107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74" name="yt_shape_11974"/>
              <p:cNvSpPr txBox="1"/>
              <p:nvPr/>
            </p:nvSpPr>
            <p:spPr>
              <a:xfrm>
                <a:off x="540000" y="900000"/>
                <a:ext cx="8579272" cy="3293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一台电视机的原价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降价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后的价格为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7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的平方差除以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余数是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74" name="yt_shape_119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79272" cy="3293209"/>
              </a:xfrm>
              <a:prstGeom prst="rect">
                <a:avLst/>
              </a:prstGeom>
              <a:blipFill>
                <a:blip r:embed="rId2"/>
                <a:stretch>
                  <a:fillRect l="-2203" t="-1667" r="-1208" b="-4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39BD88-63B0-CF69-04D1-827B9E587F27}"/>
              </a:ext>
            </a:extLst>
          </p:cNvPr>
          <p:cNvSpPr txBox="1"/>
          <p:nvPr/>
        </p:nvSpPr>
        <p:spPr>
          <a:xfrm>
            <a:off x="7022239" y="853194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78F325-DAE6-1B8E-5AB1-3944A43B73A9}"/>
                  </a:ext>
                </a:extLst>
              </p:cNvPr>
              <p:cNvSpPr txBox="1"/>
              <p:nvPr/>
            </p:nvSpPr>
            <p:spPr>
              <a:xfrm>
                <a:off x="3780564" y="1804170"/>
                <a:ext cx="13865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mathAnswerShape': 1}">
                <a:extLst>
                  <a:ext uri="{FF2B5EF4-FFF2-40B4-BE49-F238E27FC236}">
                    <a16:creationId xmlns:a16="http://schemas.microsoft.com/office/drawing/2014/main" id="{2078F325-DAE6-1B8E-5AB1-3944A43B7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0564" y="1804170"/>
                <a:ext cx="1386587" cy="765061"/>
              </a:xfrm>
              <a:prstGeom prst="rect">
                <a:avLst/>
              </a:prstGeom>
              <a:blipFill>
                <a:blip r:embed="rId3"/>
                <a:stretch>
                  <a:fillRect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BF75468-B361-22B4-F654-D4997B926570}"/>
              </a:ext>
            </a:extLst>
          </p:cNvPr>
          <p:cNvCxnSpPr/>
          <p:nvPr/>
        </p:nvCxnSpPr>
        <p:spPr>
          <a:xfrm>
            <a:off x="3518150" y="2541475"/>
            <a:ext cx="15589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99268938-46EA-9AB3-2033-6E1E4C66F437}"/>
              </a:ext>
            </a:extLst>
          </p:cNvPr>
          <p:cNvSpPr txBox="1"/>
          <p:nvPr/>
        </p:nvSpPr>
        <p:spPr>
          <a:xfrm>
            <a:off x="3348764" y="2420888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C19F84-A7C1-4027-FBD4-F6E5F5B82EA3}"/>
                  </a:ext>
                </a:extLst>
              </p:cNvPr>
              <p:cNvSpPr txBox="1"/>
              <p:nvPr/>
            </p:nvSpPr>
            <p:spPr>
              <a:xfrm>
                <a:off x="5225189" y="2780928"/>
                <a:ext cx="1223900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C19F84-A7C1-4027-FBD4-F6E5F5B82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189" y="2780928"/>
                <a:ext cx="1223900" cy="8326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4C3012-284E-B4BB-7C1F-EE0C1B2EBA1D}"/>
              </a:ext>
            </a:extLst>
          </p:cNvPr>
          <p:cNvSpPr txBox="1"/>
          <p:nvPr/>
        </p:nvSpPr>
        <p:spPr>
          <a:xfrm>
            <a:off x="5490302" y="3690184"/>
            <a:ext cx="17151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" name="yt_shape_11980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没弄清题目中所涉及的各个量之间的关系而出错</a:t>
            </a:r>
          </a:p>
        </p:txBody>
      </p:sp>
      <p:sp>
        <p:nvSpPr>
          <p:cNvPr id="11981" name="yt_shape_1198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一件商品的进价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按进价的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倍标价后打八折出售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则此件商品获利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62032">
            <a:extLst>
              <a:ext uri="{FF2B5EF4-FFF2-40B4-BE49-F238E27FC236}">
                <a16:creationId xmlns:a16="http://schemas.microsoft.com/office/drawing/2014/main" id="{B4752C20-1686-4E9F-24D2-326FCA537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E46F54D-852E-3EDD-3A56-A55002777713}"/>
              </a:ext>
            </a:extLst>
          </p:cNvPr>
          <p:cNvSpPr txBox="1"/>
          <p:nvPr/>
        </p:nvSpPr>
        <p:spPr>
          <a:xfrm>
            <a:off x="450108" y="1828247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2" name="yt_image_1198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4" name="yt_shape_11984"/>
          <p:cNvSpPr txBox="1"/>
          <p:nvPr/>
        </p:nvSpPr>
        <p:spPr>
          <a:xfrm>
            <a:off x="540119" y="167831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一桶纯净水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桶本身重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将水平均分成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d66"/>
              </a:rPr>
              <a:t>则每份重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985" name="yt_table_1198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4652431"/>
                  </p:ext>
                </p:extLst>
              </p:nvPr>
            </p:nvGraphicFramePr>
            <p:xfrm>
              <a:off x="540056" y="2637746"/>
              <a:ext cx="5347717" cy="1265428"/>
            </p:xfrm>
            <a:graphic>
              <a:graphicData uri="http://schemas.openxmlformats.org/drawingml/2006/table">
                <a:tbl>
                  <a:tblPr/>
                  <a:tblGrid>
                    <a:gridCol w="3557461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790256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𝑝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kg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kg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kg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𝑝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kg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985" name="yt_table_1198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4652431"/>
                  </p:ext>
                </p:extLst>
              </p:nvPr>
            </p:nvGraphicFramePr>
            <p:xfrm>
              <a:off x="540056" y="2637746"/>
              <a:ext cx="5347717" cy="1265428"/>
            </p:xfrm>
            <a:graphic>
              <a:graphicData uri="http://schemas.openxmlformats.org/drawingml/2006/table">
                <a:tbl>
                  <a:tblPr/>
                  <a:tblGrid>
                    <a:gridCol w="3557461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790256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034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63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5034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63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A1EE0B6-5479-BC02-C28D-C6E28AEC5438}"/>
              </a:ext>
            </a:extLst>
          </p:cNvPr>
          <p:cNvSpPr txBox="1"/>
          <p:nvPr/>
        </p:nvSpPr>
        <p:spPr>
          <a:xfrm>
            <a:off x="1059708" y="21069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99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1345</Words>
  <Application>Microsoft Office PowerPoint</Application>
  <PresentationFormat>宽屏</PresentationFormat>
  <Paragraphs>114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13</cp:revision>
  <dcterms:created xsi:type="dcterms:W3CDTF">2024-07-31T01:35:33Z</dcterms:created>
  <dcterms:modified xsi:type="dcterms:W3CDTF">2024-07-31T08:00:11Z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