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4" r:id="rId6"/>
    <p:sldId id="376" r:id="rId7"/>
    <p:sldId id="377" r:id="rId8"/>
    <p:sldId id="380" r:id="rId9"/>
    <p:sldId id="382" r:id="rId10"/>
    <p:sldId id="385" r:id="rId11"/>
    <p:sldId id="386" r:id="rId12"/>
    <p:sldId id="390" r:id="rId13"/>
    <p:sldId id="387" r:id="rId14"/>
    <p:sldId id="389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7" name="yt_shape_12577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576" name="yt_image_12576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79" name="yt_shape_12579"/>
          <p:cNvSpPr txBox="1"/>
          <p:nvPr/>
        </p:nvSpPr>
        <p:spPr>
          <a:xfrm>
            <a:off x="540119" y="15975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只含有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个未知数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并且未知数的次数是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d0be9,isEnd"/>
              </a:rPr>
              <a:t>这样的方程叫作一元一次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对于含有一个未知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用一个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代入能使方程左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d5ce,isEnd"/>
              </a:rPr>
              <a:t>右两边的值相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就是这个方程的一个解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8E8527E-C1B3-5C15-C15A-E86AB0801A4D}"/>
              </a:ext>
            </a:extLst>
          </p:cNvPr>
          <p:cNvSpPr txBox="1"/>
          <p:nvPr/>
        </p:nvSpPr>
        <p:spPr>
          <a:xfrm>
            <a:off x="17455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F41C23-C8D8-0328-4A99-87F8414D3D5B}"/>
              </a:ext>
            </a:extLst>
          </p:cNvPr>
          <p:cNvSpPr txBox="1"/>
          <p:nvPr/>
        </p:nvSpPr>
        <p:spPr>
          <a:xfrm>
            <a:off x="6927107" y="155077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24" name="yt_shape_12624"/>
              <p:cNvSpPr txBox="1"/>
              <p:nvPr/>
            </p:nvSpPr>
            <p:spPr>
              <a:xfrm>
                <a:off x="540119" y="900000"/>
                <a:ext cx="11492915" cy="44006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趣味数学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欢欢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乐乐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的对话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理解下面的问题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欢欢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我手中有四张卡片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它们上面分别写有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乐乐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我用等号将这四张卡片中的任意两张卡片上的数或式子连接起来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4_43b0f"/>
                  </a:rPr>
                  <a:t>就会得到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等式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乐乐一共能写出几个等式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一共能写出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它们分别是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3faf1"/>
                  </a:rPr>
                  <a:t>＝</a:t>
                </a:r>
                <a:b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24" name="yt_shape_12624" descr="{&quot;rangeId&quot;:2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00692"/>
              </a:xfrm>
              <a:prstGeom prst="rect">
                <a:avLst/>
              </a:prstGeom>
              <a:blipFill>
                <a:blip r:embed="rId2"/>
                <a:stretch>
                  <a:fillRect l="-1645" t="-1247" b="-12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6D596B1-EC9D-791E-F0D6-13BE4A5A2719}"/>
                  </a:ext>
                </a:extLst>
              </p:cNvPr>
              <p:cNvSpPr txBox="1"/>
              <p:nvPr/>
            </p:nvSpPr>
            <p:spPr>
              <a:xfrm>
                <a:off x="450108" y="3904687"/>
                <a:ext cx="112782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一共能写出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个等式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它们分别是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3faf1"/>
                  </a:rPr>
                  <a:t>＝</a:t>
                </a:r>
                <a:b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, 'hasSerialNum': 1}">
                <a:extLst>
                  <a:ext uri="{FF2B5EF4-FFF2-40B4-BE49-F238E27FC236}">
                    <a16:creationId xmlns:a16="http://schemas.microsoft.com/office/drawing/2014/main" id="{36D596B1-EC9D-791E-F0D6-13BE4A5A27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04687"/>
                <a:ext cx="11278236" cy="765061"/>
              </a:xfrm>
              <a:prstGeom prst="rect">
                <a:avLst/>
              </a:prstGeom>
              <a:blipFill>
                <a:blip r:embed="rId3"/>
                <a:stretch>
                  <a:fillRect l="-865" t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D08F19F-E6BC-5E32-EC0E-43439F113D82}"/>
                  </a:ext>
                </a:extLst>
              </p:cNvPr>
              <p:cNvSpPr txBox="1"/>
              <p:nvPr/>
            </p:nvSpPr>
            <p:spPr>
              <a:xfrm>
                <a:off x="450108" y="4576136"/>
                <a:ext cx="4844605" cy="72880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6, 'hasSerialNum': 1}">
                <a:extLst>
                  <a:ext uri="{FF2B5EF4-FFF2-40B4-BE49-F238E27FC236}">
                    <a16:creationId xmlns:a16="http://schemas.microsoft.com/office/drawing/2014/main" id="{9D08F19F-E6BC-5E32-EC0E-43439F113D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76136"/>
                <a:ext cx="4844605" cy="728802"/>
              </a:xfrm>
              <a:prstGeom prst="rect">
                <a:avLst/>
              </a:prstGeom>
              <a:blipFill>
                <a:blip r:embed="rId4"/>
                <a:stretch>
                  <a:fillRect r="-201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32" name="yt_shape_12632"/>
              <p:cNvSpPr txBox="1"/>
              <p:nvPr/>
            </p:nvSpPr>
            <p:spPr>
              <a:xfrm>
                <a:off x="540119" y="900000"/>
                <a:ext cx="11492915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在乐乐写的这些等式中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有几个一元一次方程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请写出这几个一元一次方程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在乐乐写的这些等式中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个一元一次方程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分别是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22935"/>
                  </a:rPr>
                  <a:t>2</a:t>
                </a:r>
                <a:b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32" name="yt_shape_12632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99156"/>
              </a:xfrm>
              <a:prstGeom prst="rect">
                <a:avLst/>
              </a:prstGeom>
              <a:blipFill>
                <a:blip r:embed="rId2"/>
                <a:stretch>
                  <a:fillRect l="-1645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B6BDBA2-EE58-CF56-D723-95FFB69E5602}"/>
              </a:ext>
            </a:extLst>
          </p:cNvPr>
          <p:cNvSpPr txBox="1"/>
          <p:nvPr/>
        </p:nvSpPr>
        <p:spPr>
          <a:xfrm>
            <a:off x="450108" y="1328682"/>
            <a:ext cx="112321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在乐乐写的这些等式中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个一元一次方程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22935"/>
              </a:rPr>
              <a:t>2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D12643D-8A55-7F74-DFC8-4ABE816AF6E1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31264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8}">
                <a:extLst>
                  <a:ext uri="{FF2B5EF4-FFF2-40B4-BE49-F238E27FC236}">
                    <a16:creationId xmlns:a16="http://schemas.microsoft.com/office/drawing/2014/main" id="{FD12643D-8A55-7F74-DFC8-4ABE816AF6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3126486" cy="726326"/>
              </a:xfrm>
              <a:prstGeom prst="rect">
                <a:avLst/>
              </a:prstGeom>
              <a:blipFill>
                <a:blip r:embed="rId3"/>
                <a:stretch>
                  <a:fillRect l="-3119" r="-292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6" name="yt_shape_12636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35" name="yt_image_12635" title="H_50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38" name="yt_shape_12638"/>
          <p:cNvSpPr txBox="1"/>
          <p:nvPr/>
        </p:nvSpPr>
        <p:spPr>
          <a:xfrm>
            <a:off x="540120" y="1597583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为了加强公民的节水意识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合理利用水资源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b108"/>
              </a:rPr>
              <a:t>某城市规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定用水收费标准如下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639" name="yt_table_12639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137855"/>
              </p:ext>
            </p:extLst>
          </p:nvPr>
        </p:nvGraphicFramePr>
        <p:xfrm>
          <a:off x="540000" y="2692902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7915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04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用水量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收费标准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每户每月用水量不超过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每户每月用水量超过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超过部分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2641" name="yt_shape_12641"/>
          <p:cNvSpPr txBox="1"/>
          <p:nvPr/>
        </p:nvSpPr>
        <p:spPr>
          <a:xfrm>
            <a:off x="540119" y="4663311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已知某用户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月份缴水费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则该用户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月份的用水量为多少立方米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6dab"/>
              </a:rPr>
              <a:t>只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列方程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设该用户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月份的用水量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列方程为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A30EA6B-197D-2710-4500-F341681BFDE0}"/>
              </a:ext>
            </a:extLst>
          </p:cNvPr>
          <p:cNvSpPr txBox="1"/>
          <p:nvPr/>
        </p:nvSpPr>
        <p:spPr>
          <a:xfrm>
            <a:off x="450108" y="5567481"/>
            <a:ext cx="5015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设该用户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月份的用水量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0CE44C-553F-6B42-C1CE-08B174C36B1C}"/>
              </a:ext>
            </a:extLst>
          </p:cNvPr>
          <p:cNvSpPr txBox="1"/>
          <p:nvPr/>
        </p:nvSpPr>
        <p:spPr>
          <a:xfrm>
            <a:off x="450108" y="6042970"/>
            <a:ext cx="4982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列方程为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4" name="yt_shape_12644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643" name="yt_image_12643" title="H_25.4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646" name="yt_table_12646" title="H_82.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7709682"/>
              </p:ext>
            </p:extLst>
          </p:nvPr>
        </p:nvGraphicFramePr>
        <p:xfrm>
          <a:off x="540000" y="1503363"/>
          <a:ext cx="11111999" cy="10424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理解一元一次方程的概念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应注意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分母中不含未知数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；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6_6bd06"/>
                        </a:rPr>
                        <a:t>化简后未知数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的系数不为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2" name="yt_shape_12582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581" name="yt_image_1258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84" name="yt_shape_12584"/>
          <p:cNvSpPr txBox="1"/>
          <p:nvPr/>
        </p:nvSpPr>
        <p:spPr>
          <a:xfrm>
            <a:off x="540000" y="1597583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等量关系</a:t>
            </a:r>
          </a:p>
        </p:txBody>
      </p:sp>
      <p:sp>
        <p:nvSpPr>
          <p:cNvPr id="12585" name="yt_shape_12585"/>
          <p:cNvSpPr txBox="1"/>
          <p:nvPr/>
        </p:nvSpPr>
        <p:spPr>
          <a:xfrm>
            <a:off x="540119" y="20971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某长方形运动场的周长为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其长比宽多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求这个运动场的长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6e04"/>
              </a:rPr>
              <a:t>在此问题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中存在以下等量关系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86" name="yt_table_1258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520612"/>
              </p:ext>
            </p:extLst>
          </p:nvPr>
        </p:nvGraphicFramePr>
        <p:xfrm>
          <a:off x="540056" y="3056583"/>
          <a:ext cx="66567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507"/>
                    </a:ext>
                  </a:extLst>
                </a:gridCol>
                <a:gridCol w="3167063">
                  <a:extLst>
                    <a:ext uri="{9D8B030D-6E8A-4147-A177-3AD203B41FA5}">
                      <a16:colId xmlns:a16="http://schemas.microsoft.com/office/drawing/2014/main" val="105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宽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宽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宽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宽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7"/>
                  </a:ext>
                </a:extLst>
              </a:tr>
            </a:tbl>
          </a:graphicData>
        </a:graphic>
      </p:graphicFrame>
      <p:sp>
        <p:nvSpPr>
          <p:cNvPr id="12588" name="yt_shape_12588"/>
          <p:cNvSpPr txBox="1"/>
          <p:nvPr/>
        </p:nvSpPr>
        <p:spPr>
          <a:xfrm>
            <a:off x="540119" y="405813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端午节买粽子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每个肉粽比素粽贵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个肉粽和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个素粽共用去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0516,isEnd"/>
              </a:rPr>
              <a:t>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出其中存在的等量关系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3" name="yt_shape_1722390154113">
            <a:extLst>
              <a:ext uri="{FF2B5EF4-FFF2-40B4-BE49-F238E27FC236}">
                <a16:creationId xmlns:a16="http://schemas.microsoft.com/office/drawing/2014/main" id="{93FFF538-5CE4-1944-F9E6-96A9E01A33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834A71-DF04-AC85-BF76-6B7DA6324022}"/>
              </a:ext>
            </a:extLst>
          </p:cNvPr>
          <p:cNvSpPr txBox="1"/>
          <p:nvPr/>
        </p:nvSpPr>
        <p:spPr>
          <a:xfrm>
            <a:off x="3802908" y="25258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74B373-9E2D-95E7-124E-C378B37DF94F}"/>
              </a:ext>
            </a:extLst>
          </p:cNvPr>
          <p:cNvSpPr txBox="1"/>
          <p:nvPr/>
        </p:nvSpPr>
        <p:spPr>
          <a:xfrm>
            <a:off x="3802908" y="4486819"/>
            <a:ext cx="7876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肉粽的单价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素粽的单价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个肉粽的价格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a0635"/>
              </a:rPr>
              <a:t>个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E4E86C-AAAA-D44D-D6CF-6FB44960ADBA}"/>
              </a:ext>
            </a:extLst>
          </p:cNvPr>
          <p:cNvSpPr txBox="1"/>
          <p:nvPr/>
        </p:nvSpPr>
        <p:spPr>
          <a:xfrm>
            <a:off x="450108" y="4962307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素粽的价格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9" name="yt_shape_12589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方程及一元一次方程的概念</a:t>
            </a:r>
          </a:p>
        </p:txBody>
      </p:sp>
      <p:sp>
        <p:nvSpPr>
          <p:cNvPr id="12590" name="yt_shape_12590"/>
          <p:cNvSpPr txBox="1"/>
          <p:nvPr/>
        </p:nvSpPr>
        <p:spPr>
          <a:xfrm>
            <a:off x="540000" y="1399565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下列式子不是方程的是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91" name="yt_table_12591" title="H_80.4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7561226"/>
                  </p:ext>
                </p:extLst>
              </p:nvPr>
            </p:nvGraphicFramePr>
            <p:xfrm>
              <a:off x="540056" y="1878868"/>
              <a:ext cx="5689918" cy="1022287"/>
            </p:xfrm>
            <a:graphic>
              <a:graphicData uri="http://schemas.openxmlformats.org/drawingml/2006/table">
                <a:tbl>
                  <a:tblPr/>
                  <a:tblGrid>
                    <a:gridCol w="3605530">
                      <a:extLst>
                        <a:ext uri="{9D8B030D-6E8A-4147-A177-3AD203B41FA5}">
                          <a16:colId xmlns:a16="http://schemas.microsoft.com/office/drawing/2014/main" val="10509"/>
                        </a:ext>
                      </a:extLst>
                    </a:gridCol>
                    <a:gridCol w="2084388">
                      <a:extLst>
                        <a:ext uri="{9D8B030D-6E8A-4147-A177-3AD203B41FA5}">
                          <a16:colId xmlns:a16="http://schemas.microsoft.com/office/drawing/2014/main" val="105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591" name="yt_table_12591" descr="{&quot;rangeId&quot;:7,&quot;type&quot;:&quot;Option&quot;}" title="H_80.4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7561226"/>
                  </p:ext>
                </p:extLst>
              </p:nvPr>
            </p:nvGraphicFramePr>
            <p:xfrm>
              <a:off x="540056" y="1878868"/>
              <a:ext cx="5689918" cy="1022287"/>
            </p:xfrm>
            <a:graphic>
              <a:graphicData uri="http://schemas.openxmlformats.org/drawingml/2006/table">
                <a:tbl>
                  <a:tblPr/>
                  <a:tblGrid>
                    <a:gridCol w="3605530">
                      <a:extLst>
                        <a:ext uri="{9D8B030D-6E8A-4147-A177-3AD203B41FA5}">
                          <a16:colId xmlns:a16="http://schemas.microsoft.com/office/drawing/2014/main" val="10509"/>
                        </a:ext>
                      </a:extLst>
                    </a:gridCol>
                    <a:gridCol w="2084388">
                      <a:extLst>
                        <a:ext uri="{9D8B030D-6E8A-4147-A177-3AD203B41FA5}">
                          <a16:colId xmlns:a16="http://schemas.microsoft.com/office/drawing/2014/main" val="1051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8"/>
                      </a:ext>
                    </a:extLst>
                  </a:tr>
                  <a:tr h="597916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3099" t="-79592" b="-183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592" name="yt_shape_12592"/>
          <p:cNvSpPr txBox="1"/>
          <p:nvPr/>
        </p:nvSpPr>
        <p:spPr>
          <a:xfrm>
            <a:off x="540000" y="2951717"/>
            <a:ext cx="92252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怀化靖州二中月考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下列方程中是一元一次方程的是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93" name="yt_table_12593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016753"/>
                  </p:ext>
                </p:extLst>
              </p:nvPr>
            </p:nvGraphicFramePr>
            <p:xfrm>
              <a:off x="540056" y="3431020"/>
              <a:ext cx="5767705" cy="1059562"/>
            </p:xfrm>
            <a:graphic>
              <a:graphicData uri="http://schemas.openxmlformats.org/drawingml/2006/table">
                <a:tbl>
                  <a:tblPr/>
                  <a:tblGrid>
                    <a:gridCol w="3605530">
                      <a:extLst>
                        <a:ext uri="{9D8B030D-6E8A-4147-A177-3AD203B41FA5}">
                          <a16:colId xmlns:a16="http://schemas.microsoft.com/office/drawing/2014/main" val="10511"/>
                        </a:ext>
                      </a:extLst>
                    </a:gridCol>
                    <a:gridCol w="2162175">
                      <a:extLst>
                        <a:ext uri="{9D8B030D-6E8A-4147-A177-3AD203B41FA5}">
                          <a16:colId xmlns:a16="http://schemas.microsoft.com/office/drawing/2014/main" val="1051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593" name="yt_table_12593" descr="{&quot;rangeId&quot;:8,&quot;type&quot;:&quot;Option&quot;}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016753"/>
                  </p:ext>
                </p:extLst>
              </p:nvPr>
            </p:nvGraphicFramePr>
            <p:xfrm>
              <a:off x="540056" y="3431020"/>
              <a:ext cx="5767705" cy="1059562"/>
            </p:xfrm>
            <a:graphic>
              <a:graphicData uri="http://schemas.openxmlformats.org/drawingml/2006/table">
                <a:tbl>
                  <a:tblPr/>
                  <a:tblGrid>
                    <a:gridCol w="3605530">
                      <a:extLst>
                        <a:ext uri="{9D8B030D-6E8A-4147-A177-3AD203B41FA5}">
                          <a16:colId xmlns:a16="http://schemas.microsoft.com/office/drawing/2014/main" val="10511"/>
                        </a:ext>
                      </a:extLst>
                    </a:gridCol>
                    <a:gridCol w="2162175">
                      <a:extLst>
                        <a:ext uri="{9D8B030D-6E8A-4147-A177-3AD203B41FA5}">
                          <a16:colId xmlns:a16="http://schemas.microsoft.com/office/drawing/2014/main" val="1051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0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6761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594" name="yt_shape_12594"/>
          <p:cNvSpPr txBox="1"/>
          <p:nvPr/>
        </p:nvSpPr>
        <p:spPr>
          <a:xfrm>
            <a:off x="540000" y="4541136"/>
            <a:ext cx="94240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90154193">
            <a:extLst>
              <a:ext uri="{FF2B5EF4-FFF2-40B4-BE49-F238E27FC236}">
                <a16:creationId xmlns:a16="http://schemas.microsoft.com/office/drawing/2014/main" id="{0D508F20-5D86-031E-E7B8-A7F6786509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C346F3-A3EA-46A0-2275-0DFC9199BD93}"/>
              </a:ext>
            </a:extLst>
          </p:cNvPr>
          <p:cNvSpPr txBox="1"/>
          <p:nvPr/>
        </p:nvSpPr>
        <p:spPr>
          <a:xfrm>
            <a:off x="44885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077D00-C220-9381-9429-3967C50C9F24}"/>
              </a:ext>
            </a:extLst>
          </p:cNvPr>
          <p:cNvSpPr txBox="1"/>
          <p:nvPr/>
        </p:nvSpPr>
        <p:spPr>
          <a:xfrm>
            <a:off x="8755789" y="290491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C0C635-F1B5-6000-EAA4-DEA02A87B6C8}"/>
              </a:ext>
            </a:extLst>
          </p:cNvPr>
          <p:cNvSpPr txBox="1"/>
          <p:nvPr/>
        </p:nvSpPr>
        <p:spPr>
          <a:xfrm>
            <a:off x="8868501" y="449433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" name="yt_shape_12595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方程的解</a:t>
            </a:r>
          </a:p>
        </p:txBody>
      </p:sp>
      <p:sp>
        <p:nvSpPr>
          <p:cNvPr id="12596" name="yt_shape_12596"/>
          <p:cNvSpPr txBox="1"/>
          <p:nvPr/>
        </p:nvSpPr>
        <p:spPr>
          <a:xfrm>
            <a:off x="540000" y="1399565"/>
            <a:ext cx="72279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海南省中考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97" name="yt_table_1259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740811"/>
              </p:ext>
            </p:extLst>
          </p:nvPr>
        </p:nvGraphicFramePr>
        <p:xfrm>
          <a:off x="540056" y="1878868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1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1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1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"/>
                  </a:ext>
                </a:extLst>
              </a:tr>
            </a:tbl>
          </a:graphicData>
        </a:graphic>
      </p:graphicFrame>
      <p:pic>
        <p:nvPicPr>
          <p:cNvPr id="3" name="yt_shape_1722390154268">
            <a:extLst>
              <a:ext uri="{FF2B5EF4-FFF2-40B4-BE49-F238E27FC236}">
                <a16:creationId xmlns:a16="http://schemas.microsoft.com/office/drawing/2014/main" id="{E72AD2BB-111A-0308-B2B2-A4C2D6620A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42AF07-8375-1B94-5AE9-3FFFB5A6276D}"/>
              </a:ext>
            </a:extLst>
          </p:cNvPr>
          <p:cNvSpPr txBox="1"/>
          <p:nvPr/>
        </p:nvSpPr>
        <p:spPr>
          <a:xfrm>
            <a:off x="6777764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9" name="yt_shape_12599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检验下列各数是不是方程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178e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并写出检验过程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代入原方程得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左边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不是方程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代入原方程得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是方程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A0F3390-8BAE-7453-AB92-93A86D274C70}"/>
              </a:ext>
            </a:extLst>
          </p:cNvPr>
          <p:cNvSpPr txBox="1"/>
          <p:nvPr/>
        </p:nvSpPr>
        <p:spPr>
          <a:xfrm>
            <a:off x="450108" y="2279658"/>
            <a:ext cx="467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代入原方程得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814631-F25A-C5C6-5194-447254B83B6E}"/>
              </a:ext>
            </a:extLst>
          </p:cNvPr>
          <p:cNvSpPr txBox="1"/>
          <p:nvPr/>
        </p:nvSpPr>
        <p:spPr>
          <a:xfrm>
            <a:off x="450108" y="2755146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477853-A1EB-6405-E82F-4ABCF9903C00}"/>
              </a:ext>
            </a:extLst>
          </p:cNvPr>
          <p:cNvSpPr txBox="1"/>
          <p:nvPr/>
        </p:nvSpPr>
        <p:spPr>
          <a:xfrm>
            <a:off x="450108" y="323063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31C869-B733-6E9A-F9B8-95D4824B7AD6}"/>
              </a:ext>
            </a:extLst>
          </p:cNvPr>
          <p:cNvSpPr txBox="1"/>
          <p:nvPr/>
        </p:nvSpPr>
        <p:spPr>
          <a:xfrm>
            <a:off x="450108" y="3706122"/>
            <a:ext cx="589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30641D-2706-0190-F8ED-126AF8D5420F}"/>
              </a:ext>
            </a:extLst>
          </p:cNvPr>
          <p:cNvSpPr txBox="1"/>
          <p:nvPr/>
        </p:nvSpPr>
        <p:spPr>
          <a:xfrm>
            <a:off x="450108" y="4181610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代入原方程得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D34C29-77E5-F854-681D-8D9FD6BE677A}"/>
              </a:ext>
            </a:extLst>
          </p:cNvPr>
          <p:cNvSpPr txBox="1"/>
          <p:nvPr/>
        </p:nvSpPr>
        <p:spPr>
          <a:xfrm>
            <a:off x="450108" y="4657098"/>
            <a:ext cx="640588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D42810E-48D5-8A27-ACE1-8BF549F26486}"/>
              </a:ext>
            </a:extLst>
          </p:cNvPr>
          <p:cNvSpPr txBox="1"/>
          <p:nvPr/>
        </p:nvSpPr>
        <p:spPr>
          <a:xfrm>
            <a:off x="450108" y="513258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6341AC4-A9DD-A837-4B11-4041EFF2B988}"/>
              </a:ext>
            </a:extLst>
          </p:cNvPr>
          <p:cNvSpPr txBox="1"/>
          <p:nvPr/>
        </p:nvSpPr>
        <p:spPr>
          <a:xfrm>
            <a:off x="450108" y="5608074"/>
            <a:ext cx="5595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3" name="yt_shape_12603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建立方程模型</a:t>
            </a:r>
          </a:p>
        </p:txBody>
      </p:sp>
      <p:sp>
        <p:nvSpPr>
          <p:cNvPr id="12604" name="yt_shape_12604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种饮料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种饮料的单价少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小峰购买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瓶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种饮料和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瓶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种饮料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4c1f"/>
              </a:rPr>
              <a:t>一共花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种饮料的单价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那么下面所列方程正确的是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05" name="yt_table_126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777077"/>
              </p:ext>
            </p:extLst>
          </p:nvPr>
        </p:nvGraphicFramePr>
        <p:xfrm>
          <a:off x="540056" y="2359000"/>
          <a:ext cx="8491856" cy="950976"/>
        </p:xfrm>
        <a:graphic>
          <a:graphicData uri="http://schemas.openxmlformats.org/drawingml/2006/table">
            <a:tbl>
              <a:tblPr/>
              <a:tblGrid>
                <a:gridCol w="4712018">
                  <a:extLst>
                    <a:ext uri="{9D8B030D-6E8A-4147-A177-3AD203B41FA5}">
                      <a16:colId xmlns:a16="http://schemas.microsoft.com/office/drawing/2014/main" val="10517"/>
                    </a:ext>
                  </a:extLst>
                </a:gridCol>
                <a:gridCol w="3779838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4"/>
                  </a:ext>
                </a:extLst>
              </a:tr>
            </a:tbl>
          </a:graphicData>
        </a:graphic>
      </p:graphicFrame>
      <p:sp>
        <p:nvSpPr>
          <p:cNvPr id="12607" name="yt_shape_12607"/>
          <p:cNvSpPr txBox="1"/>
          <p:nvPr/>
        </p:nvSpPr>
        <p:spPr>
          <a:xfrm>
            <a:off x="540119" y="33605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某工厂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月份的产值是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月份产值的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3409,isEnd"/>
              </a:rPr>
              <a:t>月份的产值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90154347">
            <a:extLst>
              <a:ext uri="{FF2B5EF4-FFF2-40B4-BE49-F238E27FC236}">
                <a16:creationId xmlns:a16="http://schemas.microsoft.com/office/drawing/2014/main" id="{61780A56-9B08-692A-2D3F-2EAD6A22F8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FE2692-0C1A-C88D-9D9C-21E4FDEB3585}"/>
              </a:ext>
            </a:extLst>
          </p:cNvPr>
          <p:cNvSpPr txBox="1"/>
          <p:nvPr/>
        </p:nvSpPr>
        <p:spPr>
          <a:xfrm>
            <a:off x="10341821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C35CEA-44F6-2719-83FE-75FE61686842}"/>
              </a:ext>
            </a:extLst>
          </p:cNvPr>
          <p:cNvSpPr txBox="1"/>
          <p:nvPr/>
        </p:nvSpPr>
        <p:spPr>
          <a:xfrm>
            <a:off x="3728296" y="3789236"/>
            <a:ext cx="2543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8" name="yt_shape_12608"/>
          <p:cNvSpPr txBox="1"/>
          <p:nvPr/>
        </p:nvSpPr>
        <p:spPr>
          <a:xfrm>
            <a:off x="540000" y="900000"/>
            <a:ext cx="652101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忽视一元一次方程的隐含条件而出错</a:t>
            </a:r>
          </a:p>
        </p:txBody>
      </p:sp>
      <p:sp>
        <p:nvSpPr>
          <p:cNvPr id="12609" name="yt_shape_12609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已知方程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90154423">
            <a:extLst>
              <a:ext uri="{FF2B5EF4-FFF2-40B4-BE49-F238E27FC236}">
                <a16:creationId xmlns:a16="http://schemas.microsoft.com/office/drawing/2014/main" id="{84DA71D0-7332-48CB-3680-902FEFD812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3CE574-95CE-85F8-564D-F1013E0BBECD}"/>
              </a:ext>
            </a:extLst>
          </p:cNvPr>
          <p:cNvSpPr txBox="1"/>
          <p:nvPr/>
        </p:nvSpPr>
        <p:spPr>
          <a:xfrm>
            <a:off x="10508507" y="135275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bc90f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4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1" name="yt_shape_12611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10" name="yt_image_12610" title="H_50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13" name="yt_shape_12613"/>
          <p:cNvSpPr txBox="1"/>
          <p:nvPr/>
        </p:nvSpPr>
        <p:spPr>
          <a:xfrm>
            <a:off x="540000" y="1597583"/>
            <a:ext cx="108361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14" name="yt_table_1261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703171"/>
              </p:ext>
            </p:extLst>
          </p:nvPr>
        </p:nvGraphicFramePr>
        <p:xfrm>
          <a:off x="540056" y="2076886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2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2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5"/>
                  </a:ext>
                </a:extLst>
              </a:tr>
            </a:tbl>
          </a:graphicData>
        </a:graphic>
      </p:graphicFrame>
      <p:sp>
        <p:nvSpPr>
          <p:cNvPr id="12616" name="yt_shape_12616"/>
          <p:cNvSpPr txBox="1"/>
          <p:nvPr/>
        </p:nvSpPr>
        <p:spPr>
          <a:xfrm>
            <a:off x="540119" y="260305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杭州市中考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某村原有林地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旱地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为保护环境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f47c"/>
              </a:rPr>
              <a:t>需把一部分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旱地改造为林地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使旱地面积占林地面积的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公顷旱地改为林地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688b"/>
              </a:rPr>
              <a:t>则可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17" name="yt_table_1261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859577"/>
              </p:ext>
            </p:extLst>
          </p:nvPr>
        </p:nvGraphicFramePr>
        <p:xfrm>
          <a:off x="540056" y="4042623"/>
          <a:ext cx="4465638" cy="19019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10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54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54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108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54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108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54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D55BF4B-F4E5-8394-85B2-57ABC4CD755C}"/>
              </a:ext>
            </a:extLst>
          </p:cNvPr>
          <p:cNvSpPr txBox="1"/>
          <p:nvPr/>
        </p:nvSpPr>
        <p:spPr>
          <a:xfrm>
            <a:off x="10368498" y="155077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11234D-376D-AB2D-2435-B322466FCF34}"/>
              </a:ext>
            </a:extLst>
          </p:cNvPr>
          <p:cNvSpPr txBox="1"/>
          <p:nvPr/>
        </p:nvSpPr>
        <p:spPr>
          <a:xfrm>
            <a:off x="2278908" y="350722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9" name="yt_shape_12619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并写出这个方程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因为方程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是关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的一元一次方程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即这个方程是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断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是不是方程的解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分别代入方程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8_504a0"/>
              </a:rPr>
              <a:t>使左、右两边相等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不是该方程的解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是该方程的解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49C4706-699F-D5D4-52CB-ECFE97B2B728}"/>
              </a:ext>
            </a:extLst>
          </p:cNvPr>
          <p:cNvSpPr txBox="1"/>
          <p:nvPr/>
        </p:nvSpPr>
        <p:spPr>
          <a:xfrm>
            <a:off x="450108" y="1804170"/>
            <a:ext cx="9417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因为方程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是关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的一元一次方程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494F7F-C9ED-64D2-1086-4DECBD32925B}"/>
              </a:ext>
            </a:extLst>
          </p:cNvPr>
          <p:cNvSpPr txBox="1"/>
          <p:nvPr/>
        </p:nvSpPr>
        <p:spPr>
          <a:xfrm>
            <a:off x="450108" y="2279658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73B5A4-37DB-6E72-7981-FB3EC1157363}"/>
              </a:ext>
            </a:extLst>
          </p:cNvPr>
          <p:cNvSpPr txBox="1"/>
          <p:nvPr/>
        </p:nvSpPr>
        <p:spPr>
          <a:xfrm>
            <a:off x="450108" y="2755146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即这个方程是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54AA93-5036-753F-A601-90BA613C51CA}"/>
              </a:ext>
            </a:extLst>
          </p:cNvPr>
          <p:cNvSpPr txBox="1"/>
          <p:nvPr/>
        </p:nvSpPr>
        <p:spPr>
          <a:xfrm>
            <a:off x="450108" y="3706122"/>
            <a:ext cx="110829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分别代入方程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8_504a0"/>
              </a:rPr>
              <a:t>使左、右两边相等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787F957-7ACC-B8BC-2B13-10DFBEC1E20F}"/>
              </a:ext>
            </a:extLst>
          </p:cNvPr>
          <p:cNvSpPr txBox="1"/>
          <p:nvPr/>
        </p:nvSpPr>
        <p:spPr>
          <a:xfrm>
            <a:off x="450108" y="4181610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EDF7C4D-7DB0-67D8-81D2-F1902D0A5289}"/>
              </a:ext>
            </a:extLst>
          </p:cNvPr>
          <p:cNvSpPr txBox="1"/>
          <p:nvPr/>
        </p:nvSpPr>
        <p:spPr>
          <a:xfrm>
            <a:off x="450108" y="4657098"/>
            <a:ext cx="7881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不是该方程的解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是该方程的解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1846</Words>
  <Application>Microsoft Office PowerPoint</Application>
  <PresentationFormat>宽屏</PresentationFormat>
  <Paragraphs>127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2024-07-31T01:35:33Z</dcterms:created>
  <dcterms:modified xsi:type="dcterms:W3CDTF">2024-07-31T08:33:21Z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