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6" r:id="rId6"/>
    <p:sldId id="378" r:id="rId7"/>
    <p:sldId id="381" r:id="rId8"/>
    <p:sldId id="382" r:id="rId9"/>
    <p:sldId id="384" r:id="rId10"/>
    <p:sldId id="386" r:id="rId11"/>
    <p:sldId id="389" r:id="rId12"/>
    <p:sldId id="390" r:id="rId13"/>
    <p:sldId id="391" r:id="rId14"/>
    <p:sldId id="392" r:id="rId15"/>
    <p:sldId id="393" r:id="rId16"/>
    <p:sldId id="395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" name="yt_shape_12206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05" name="yt_image_1220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8" name="yt_shape_12208"/>
          <p:cNvSpPr txBox="1"/>
          <p:nvPr/>
        </p:nvSpPr>
        <p:spPr>
          <a:xfrm>
            <a:off x="540119" y="1597583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把所含字母相同并且相同字母的指数也相同的单项式称为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8872,isEnd"/>
              </a:rPr>
              <a:t>常数项都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只要把同类项的系数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字母和字母的指数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把一个多项式按某个字母的指数由大到小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或由小到大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386DF8-E851-482F-557A-CF3CE1D96D30}"/>
              </a:ext>
            </a:extLst>
          </p:cNvPr>
          <p:cNvSpPr txBox="1"/>
          <p:nvPr/>
        </p:nvSpPr>
        <p:spPr>
          <a:xfrm>
            <a:off x="8451107" y="15507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CC19ED-A0BC-2F94-6A7F-67560456473F}"/>
              </a:ext>
            </a:extLst>
          </p:cNvPr>
          <p:cNvSpPr txBox="1"/>
          <p:nvPr/>
        </p:nvSpPr>
        <p:spPr>
          <a:xfrm>
            <a:off x="5707908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B62AD5-BD0C-CE37-F017-4F99A025F6FF}"/>
              </a:ext>
            </a:extLst>
          </p:cNvPr>
          <p:cNvSpPr txBox="1"/>
          <p:nvPr/>
        </p:nvSpPr>
        <p:spPr>
          <a:xfrm>
            <a:off x="9670307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8E2667-D34D-AC90-C7DE-DDECE213FE1B}"/>
              </a:ext>
            </a:extLst>
          </p:cNvPr>
          <p:cNvSpPr txBox="1"/>
          <p:nvPr/>
        </p:nvSpPr>
        <p:spPr>
          <a:xfrm>
            <a:off x="9822707" y="29772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降幂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2720E5-55E7-87AD-61DA-E8683CB08E87}"/>
              </a:ext>
            </a:extLst>
          </p:cNvPr>
          <p:cNvSpPr txBox="1"/>
          <p:nvPr/>
        </p:nvSpPr>
        <p:spPr>
          <a:xfrm>
            <a:off x="1059708" y="3452729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升幂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0" name="yt_shape_1226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湘潭市凤凰中学月考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将连续的自然数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7fac4,isEnd"/>
              </a:rPr>
              <a:t>按图所示的方式排成一个正方形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阵列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用一个小正方形任意圈出其中的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设圈出的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个数的中心数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584d,isEnd"/>
              </a:rPr>
              <a:t>用含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个数的和为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2261" name="yt_table_12261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061650"/>
              </p:ext>
            </p:extLst>
          </p:nvPr>
        </p:nvGraphicFramePr>
        <p:xfrm>
          <a:off x="3714044" y="2491930"/>
          <a:ext cx="4763912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932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37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4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37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37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564A69F-1CCB-013B-9F5F-84E99E71FE30}"/>
              </a:ext>
            </a:extLst>
          </p:cNvPr>
          <p:cNvSpPr txBox="1"/>
          <p:nvPr/>
        </p:nvSpPr>
        <p:spPr>
          <a:xfrm>
            <a:off x="4812559" y="1804170"/>
            <a:ext cx="1189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A27214C-2629-3D87-8F34-CA9083971E72}"/>
              </a:ext>
            </a:extLst>
          </p:cNvPr>
          <p:cNvSpPr/>
          <p:nvPr/>
        </p:nvSpPr>
        <p:spPr>
          <a:xfrm>
            <a:off x="5447928" y="3140968"/>
            <a:ext cx="2088232" cy="16561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3" name="yt_shape_12263"/>
          <p:cNvSpPr txBox="1"/>
          <p:nvPr/>
        </p:nvSpPr>
        <p:spPr>
          <a:xfrm>
            <a:off x="540000" y="900000"/>
            <a:ext cx="850373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B12710-ED7A-30A3-8B5C-75BA6B129BB7}"/>
              </a:ext>
            </a:extLst>
          </p:cNvPr>
          <p:cNvSpPr txBox="1"/>
          <p:nvPr/>
        </p:nvSpPr>
        <p:spPr>
          <a:xfrm>
            <a:off x="449989" y="1804170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3DF57A-E582-B6C2-0FC7-B68F180679F7}"/>
              </a:ext>
            </a:extLst>
          </p:cNvPr>
          <p:cNvSpPr txBox="1"/>
          <p:nvPr/>
        </p:nvSpPr>
        <p:spPr>
          <a:xfrm>
            <a:off x="1660174" y="2279658"/>
            <a:ext cx="2275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632B0B-EF43-0553-DF1D-7EF6BE799705}"/>
              </a:ext>
            </a:extLst>
          </p:cNvPr>
          <p:cNvSpPr txBox="1"/>
          <p:nvPr/>
        </p:nvSpPr>
        <p:spPr>
          <a:xfrm>
            <a:off x="449989" y="3230634"/>
            <a:ext cx="569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8" name="yt_shape_12268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ef44"/>
              </a:rPr>
              <a:t>那么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可能的值是多少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可能的值是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9409D9-FD0E-6EEA-FCF5-8CB0A94FD14D}"/>
              </a:ext>
            </a:extLst>
          </p:cNvPr>
          <p:cNvSpPr txBox="1"/>
          <p:nvPr/>
        </p:nvSpPr>
        <p:spPr>
          <a:xfrm>
            <a:off x="450108" y="1804170"/>
            <a:ext cx="499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DFD19D-A35B-B138-D992-A4FA4252BCCD}"/>
              </a:ext>
            </a:extLst>
          </p:cNvPr>
          <p:cNvSpPr txBox="1"/>
          <p:nvPr/>
        </p:nvSpPr>
        <p:spPr>
          <a:xfrm>
            <a:off x="450108" y="2279658"/>
            <a:ext cx="378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F632BE-98C0-7DB7-8C4D-0372E73CF43B}"/>
              </a:ext>
            </a:extLst>
          </p:cNvPr>
          <p:cNvSpPr txBox="1"/>
          <p:nvPr/>
        </p:nvSpPr>
        <p:spPr>
          <a:xfrm>
            <a:off x="450108" y="2755146"/>
            <a:ext cx="317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C1D2C2-44BF-AAD6-37C1-447D0AECAD73}"/>
              </a:ext>
            </a:extLst>
          </p:cNvPr>
          <p:cNvSpPr txBox="1"/>
          <p:nvPr/>
        </p:nvSpPr>
        <p:spPr>
          <a:xfrm>
            <a:off x="450108" y="3230634"/>
            <a:ext cx="317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28547D-43A1-F81C-FD50-E4D7063DDBB1}"/>
              </a:ext>
            </a:extLst>
          </p:cNvPr>
          <p:cNvSpPr txBox="1"/>
          <p:nvPr/>
        </p:nvSpPr>
        <p:spPr>
          <a:xfrm>
            <a:off x="450108" y="3706122"/>
            <a:ext cx="317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02B508-E14D-5D5D-A5D3-C8271F72FDBE}"/>
              </a:ext>
            </a:extLst>
          </p:cNvPr>
          <p:cNvSpPr txBox="1"/>
          <p:nvPr/>
        </p:nvSpPr>
        <p:spPr>
          <a:xfrm>
            <a:off x="450108" y="4181610"/>
            <a:ext cx="7076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可能的值是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0" name="yt_shape_1227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合并同类项后不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bf4e"/>
              </a:rPr>
              <a:t>2</a:t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275e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4B6204-1DE3-4641-4C6B-56AD56C5DC85}"/>
              </a:ext>
            </a:extLst>
          </p:cNvPr>
          <p:cNvSpPr txBox="1"/>
          <p:nvPr/>
        </p:nvSpPr>
        <p:spPr>
          <a:xfrm>
            <a:off x="450108" y="1804170"/>
            <a:ext cx="11235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275e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9C00BA-DFA9-DB7D-A3B5-7A12755639EC}"/>
              </a:ext>
            </a:extLst>
          </p:cNvPr>
          <p:cNvSpPr txBox="1"/>
          <p:nvPr/>
        </p:nvSpPr>
        <p:spPr>
          <a:xfrm>
            <a:off x="450108" y="2279658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EFBC76-16A7-9F92-16C3-F9E42F1B2E9D}"/>
              </a:ext>
            </a:extLst>
          </p:cNvPr>
          <p:cNvSpPr txBox="1"/>
          <p:nvPr/>
        </p:nvSpPr>
        <p:spPr>
          <a:xfrm>
            <a:off x="450108" y="2755146"/>
            <a:ext cx="494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3160AA-47D8-290C-DCE2-44472332F5E2}"/>
              </a:ext>
            </a:extLst>
          </p:cNvPr>
          <p:cNvSpPr txBox="1"/>
          <p:nvPr/>
        </p:nvSpPr>
        <p:spPr>
          <a:xfrm>
            <a:off x="450108" y="3230634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A8684A-1046-6C6B-049A-C4445D14FD71}"/>
              </a:ext>
            </a:extLst>
          </p:cNvPr>
          <p:cNvSpPr txBox="1"/>
          <p:nvPr/>
        </p:nvSpPr>
        <p:spPr>
          <a:xfrm>
            <a:off x="450108" y="3706122"/>
            <a:ext cx="66189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4" name="yt_shape_12274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73" name="yt_image_12273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76" name="yt_shape_12276"/>
              <p:cNvSpPr txBox="1"/>
              <p:nvPr/>
            </p:nvSpPr>
            <p:spPr>
              <a:xfrm>
                <a:off x="540119" y="1597583"/>
                <a:ext cx="11492915" cy="46488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有这样一道题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求多项式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41c5"/>
                  </a:rPr>
                  <a:t>3</a:t>
                </a:r>
                <a:b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f57e8"/>
                  </a:rPr>
                  <a:t>小聪同学说题目中给出的条件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是多余的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他的说法有道理吗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小聪的说法有道理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c013b"/>
                  </a:rPr>
                  <a:t>）</a:t>
                </a:r>
                <a:b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取何值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此多项式的值总等于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即此多项式的值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的取值无关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故小聪的说法有道理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276" name="yt_shape_12276" descr="{&quot;rangeId&quot;:2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648837"/>
              </a:xfrm>
              <a:prstGeom prst="rect">
                <a:avLst/>
              </a:prstGeom>
              <a:blipFill>
                <a:blip r:embed="rId3"/>
                <a:stretch>
                  <a:fillRect l="-1645" b="-3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0194CAB-0EDF-677B-CEAC-F9B8541078C3}"/>
              </a:ext>
            </a:extLst>
          </p:cNvPr>
          <p:cNvSpPr txBox="1"/>
          <p:nvPr/>
        </p:nvSpPr>
        <p:spPr>
          <a:xfrm>
            <a:off x="450108" y="3369163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小聪的说法有道理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12876F-6A6E-4768-0FCF-06D5905EB438}"/>
              </a:ext>
            </a:extLst>
          </p:cNvPr>
          <p:cNvSpPr txBox="1"/>
          <p:nvPr/>
        </p:nvSpPr>
        <p:spPr>
          <a:xfrm>
            <a:off x="450108" y="3844651"/>
            <a:ext cx="11330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c013b"/>
              </a:rPr>
              <a:t>）</a:t>
            </a:r>
            <a:b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7FEC0A-3267-068D-DBBD-20AFB4F213D4}"/>
              </a:ext>
            </a:extLst>
          </p:cNvPr>
          <p:cNvSpPr txBox="1"/>
          <p:nvPr/>
        </p:nvSpPr>
        <p:spPr>
          <a:xfrm>
            <a:off x="450108" y="4320139"/>
            <a:ext cx="387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E4B5AA-8BFD-288D-E839-338A6F8A80BC}"/>
              </a:ext>
            </a:extLst>
          </p:cNvPr>
          <p:cNvSpPr txBox="1"/>
          <p:nvPr/>
        </p:nvSpPr>
        <p:spPr>
          <a:xfrm>
            <a:off x="450108" y="4795627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取何值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此多项式的值总等于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996C0B-4585-8F65-D6DE-146D64475D80}"/>
              </a:ext>
            </a:extLst>
          </p:cNvPr>
          <p:cNvSpPr txBox="1"/>
          <p:nvPr/>
        </p:nvSpPr>
        <p:spPr>
          <a:xfrm>
            <a:off x="450108" y="5271115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即此多项式的值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0D0F62-B553-A8EA-159D-FE8574570165}"/>
              </a:ext>
            </a:extLst>
          </p:cNvPr>
          <p:cNvSpPr txBox="1"/>
          <p:nvPr/>
        </p:nvSpPr>
        <p:spPr>
          <a:xfrm>
            <a:off x="450108" y="5746603"/>
            <a:ext cx="3075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故小聪的说法有道理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0" name="yt_shape_12280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279" name="yt_image_12279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282" name="yt_table_12282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724303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判断两个单项式是不是同类项要抓住两个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相同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的特征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7_3f166"/>
                        </a:rPr>
                        <a:t>一是所含字母相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二是相同字母的指数也相同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2" name="yt_shape_12212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11" name="yt_image_1221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4" name="yt_shape_12214"/>
          <p:cNvSpPr txBox="1"/>
          <p:nvPr/>
        </p:nvSpPr>
        <p:spPr>
          <a:xfrm>
            <a:off x="540000" y="1597583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同类项的概念</a:t>
            </a:r>
          </a:p>
        </p:txBody>
      </p:sp>
      <p:sp>
        <p:nvSpPr>
          <p:cNvPr id="12215" name="yt_shape_12215"/>
          <p:cNvSpPr txBox="1"/>
          <p:nvPr/>
        </p:nvSpPr>
        <p:spPr>
          <a:xfrm>
            <a:off x="540000" y="2097148"/>
            <a:ext cx="78194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下列整式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6" name="yt_table_1221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42580"/>
              </p:ext>
            </p:extLst>
          </p:nvPr>
        </p:nvGraphicFramePr>
        <p:xfrm>
          <a:off x="540056" y="2576451"/>
          <a:ext cx="9297353" cy="475488"/>
        </p:xfrm>
        <a:graphic>
          <a:graphicData uri="http://schemas.openxmlformats.org/drawingml/2006/table">
            <a:tbl>
              <a:tblPr/>
              <a:tblGrid>
                <a:gridCol w="2470468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834005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1673225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218" name="yt_shape_12218"/>
              <p:cNvSpPr txBox="1"/>
              <p:nvPr/>
            </p:nvSpPr>
            <p:spPr>
              <a:xfrm>
                <a:off x="540000" y="3102622"/>
                <a:ext cx="9674123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218" name="yt_shape_1221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2622"/>
                <a:ext cx="9674123" cy="641201"/>
              </a:xfrm>
              <a:prstGeom prst="rect">
                <a:avLst/>
              </a:prstGeom>
              <a:blipFill>
                <a:blip r:embed="rId3"/>
                <a:stretch>
                  <a:fillRect l="-1953" r="-94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20" name="yt_table_122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493039"/>
              </p:ext>
            </p:extLst>
          </p:nvPr>
        </p:nvGraphicFramePr>
        <p:xfrm>
          <a:off x="540056" y="3794611"/>
          <a:ext cx="8809991" cy="475488"/>
        </p:xfrm>
        <a:graphic>
          <a:graphicData uri="http://schemas.openxmlformats.org/drawingml/2006/table">
            <a:tbl>
              <a:tblPr/>
              <a:tblGrid>
                <a:gridCol w="2470468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2834005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222" name="yt_shape_12222"/>
              <p:cNvSpPr txBox="1"/>
              <p:nvPr/>
            </p:nvSpPr>
            <p:spPr>
              <a:xfrm>
                <a:off x="540119" y="4320782"/>
                <a:ext cx="11492915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在多项式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222" name="yt_shape_122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20782"/>
                <a:ext cx="11492915" cy="1107547"/>
              </a:xfrm>
              <a:prstGeom prst="rect">
                <a:avLst/>
              </a:prstGeom>
              <a:blipFill>
                <a:blip r:embed="rId4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097224">
            <a:extLst>
              <a:ext uri="{FF2B5EF4-FFF2-40B4-BE49-F238E27FC236}">
                <a16:creationId xmlns:a16="http://schemas.microsoft.com/office/drawing/2014/main" id="{C4219ED0-92C9-7685-9520-78989EDE2A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6479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338CA8-B18B-6FFA-D902-7C7FDD500EBD}"/>
              </a:ext>
            </a:extLst>
          </p:cNvPr>
          <p:cNvSpPr txBox="1"/>
          <p:nvPr/>
        </p:nvSpPr>
        <p:spPr>
          <a:xfrm>
            <a:off x="7381014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C64924-5315-FC32-E570-CC398AF778A6}"/>
              </a:ext>
            </a:extLst>
          </p:cNvPr>
          <p:cNvSpPr txBox="1"/>
          <p:nvPr/>
        </p:nvSpPr>
        <p:spPr>
          <a:xfrm>
            <a:off x="9217751" y="3055816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F63C9D7-8181-AA95-8054-295D1888C713}"/>
                  </a:ext>
                </a:extLst>
              </p:cNvPr>
              <p:cNvSpPr txBox="1"/>
              <p:nvPr/>
            </p:nvSpPr>
            <p:spPr>
              <a:xfrm>
                <a:off x="7549407" y="4273976"/>
                <a:ext cx="8976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5" name="文本框 4" descr="{'rangeId': 6, 'hasSerialNum': 1, 'mathAnswerShape': 1}">
                <a:extLst>
                  <a:ext uri="{FF2B5EF4-FFF2-40B4-BE49-F238E27FC236}">
                    <a16:creationId xmlns:a16="http://schemas.microsoft.com/office/drawing/2014/main" id="{BF63C9D7-8181-AA95-8054-295D1888C7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407" y="4273976"/>
                <a:ext cx="897636" cy="766077"/>
              </a:xfrm>
              <a:prstGeom prst="rect">
                <a:avLst/>
              </a:prstGeom>
              <a:blipFill>
                <a:blip r:embed="rId6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D083442-6BA3-69A0-4FDF-A12F197D91F0}"/>
              </a:ext>
            </a:extLst>
          </p:cNvPr>
          <p:cNvCxnSpPr/>
          <p:nvPr/>
        </p:nvCxnSpPr>
        <p:spPr>
          <a:xfrm>
            <a:off x="7286994" y="5012297"/>
            <a:ext cx="10700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2DE8F614-02F7-CD2B-C31B-6D68638267D1}"/>
              </a:ext>
            </a:extLst>
          </p:cNvPr>
          <p:cNvSpPr txBox="1"/>
          <p:nvPr/>
        </p:nvSpPr>
        <p:spPr>
          <a:xfrm>
            <a:off x="10478346" y="4273976"/>
            <a:ext cx="1172274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4FF06E-B28C-2397-6B8E-E63E75497609}"/>
              </a:ext>
            </a:extLst>
          </p:cNvPr>
          <p:cNvSpPr txBox="1"/>
          <p:nvPr/>
        </p:nvSpPr>
        <p:spPr>
          <a:xfrm>
            <a:off x="2431308" y="494644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4" name="yt_shape_12224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</a:t>
            </a:r>
          </a:p>
        </p:txBody>
      </p:sp>
      <p:sp>
        <p:nvSpPr>
          <p:cNvPr id="12225" name="yt_shape_12225"/>
          <p:cNvSpPr txBox="1"/>
          <p:nvPr/>
        </p:nvSpPr>
        <p:spPr>
          <a:xfrm>
            <a:off x="540000" y="1399565"/>
            <a:ext cx="68576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26" name="yt_table_122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524411"/>
              </p:ext>
            </p:extLst>
          </p:nvPr>
        </p:nvGraphicFramePr>
        <p:xfrm>
          <a:off x="540056" y="1878868"/>
          <a:ext cx="8300404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235934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2378393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1444625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</a:tbl>
          </a:graphicData>
        </a:graphic>
      </p:graphicFrame>
      <p:sp>
        <p:nvSpPr>
          <p:cNvPr id="12228" name="yt_shape_12228"/>
          <p:cNvSpPr txBox="1"/>
          <p:nvPr/>
        </p:nvSpPr>
        <p:spPr>
          <a:xfrm>
            <a:off x="540119" y="24050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芙蓉区期末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的和仍为单项式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097297">
            <a:extLst>
              <a:ext uri="{FF2B5EF4-FFF2-40B4-BE49-F238E27FC236}">
                <a16:creationId xmlns:a16="http://schemas.microsoft.com/office/drawing/2014/main" id="{A49C334A-59D8-0D2F-3C87-C145326A49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54F3AE-A4AC-CB62-F677-7FDB50A64B56}"/>
              </a:ext>
            </a:extLst>
          </p:cNvPr>
          <p:cNvSpPr txBox="1"/>
          <p:nvPr/>
        </p:nvSpPr>
        <p:spPr>
          <a:xfrm>
            <a:off x="642851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27D01B-AD81-8094-771B-CD79533831EA}"/>
              </a:ext>
            </a:extLst>
          </p:cNvPr>
          <p:cNvSpPr txBox="1"/>
          <p:nvPr/>
        </p:nvSpPr>
        <p:spPr>
          <a:xfrm>
            <a:off x="10418021" y="235823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857d3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0" name="yt_shape_12230"/>
          <p:cNvSpPr txBox="1"/>
          <p:nvPr/>
        </p:nvSpPr>
        <p:spPr>
          <a:xfrm>
            <a:off x="540000" y="1332048"/>
            <a:ext cx="517289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7B63D7-A5E4-0128-5692-63E9E8310116}"/>
              </a:ext>
            </a:extLst>
          </p:cNvPr>
          <p:cNvSpPr txBox="1"/>
          <p:nvPr/>
        </p:nvSpPr>
        <p:spPr>
          <a:xfrm>
            <a:off x="449989" y="1760730"/>
            <a:ext cx="460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CD8BE3-C568-0FF6-FE55-74030ACEB40A}"/>
              </a:ext>
            </a:extLst>
          </p:cNvPr>
          <p:cNvSpPr txBox="1"/>
          <p:nvPr/>
        </p:nvSpPr>
        <p:spPr>
          <a:xfrm>
            <a:off x="1702210" y="2236218"/>
            <a:ext cx="23055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2C974B-2E30-574C-C9DA-9FA8EE6B90B6}"/>
              </a:ext>
            </a:extLst>
          </p:cNvPr>
          <p:cNvSpPr txBox="1"/>
          <p:nvPr/>
        </p:nvSpPr>
        <p:spPr>
          <a:xfrm>
            <a:off x="449989" y="3187194"/>
            <a:ext cx="530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4935A1-B5BA-6411-32D7-FE8C56694640}"/>
              </a:ext>
            </a:extLst>
          </p:cNvPr>
          <p:cNvSpPr txBox="1"/>
          <p:nvPr/>
        </p:nvSpPr>
        <p:spPr>
          <a:xfrm>
            <a:off x="1631504" y="3662682"/>
            <a:ext cx="1913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229" name="yt_shape_12229"/>
          <p:cNvSpPr txBox="1"/>
          <p:nvPr/>
        </p:nvSpPr>
        <p:spPr>
          <a:xfrm>
            <a:off x="540000" y="908720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4" name="yt_shape_12234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多项式的升幂排列与降幂排列</a:t>
            </a:r>
          </a:p>
        </p:txBody>
      </p:sp>
      <p:sp>
        <p:nvSpPr>
          <p:cNvPr id="12235" name="yt_shape_12235"/>
          <p:cNvSpPr txBox="1"/>
          <p:nvPr/>
        </p:nvSpPr>
        <p:spPr>
          <a:xfrm>
            <a:off x="540000" y="1399565"/>
            <a:ext cx="6479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6" name="yt_table_1223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731485"/>
              </p:ext>
            </p:extLst>
          </p:nvPr>
        </p:nvGraphicFramePr>
        <p:xfrm>
          <a:off x="540056" y="1878868"/>
          <a:ext cx="7117080" cy="950976"/>
        </p:xfrm>
        <a:graphic>
          <a:graphicData uri="http://schemas.openxmlformats.org/drawingml/2006/table">
            <a:tbl>
              <a:tblPr/>
              <a:tblGrid>
                <a:gridCol w="4024630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  <a:gridCol w="3092450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的升幂排列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的降幂排列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的升幂排列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的降幂排列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</a:tbl>
          </a:graphicData>
        </a:graphic>
      </p:graphicFrame>
      <p:sp>
        <p:nvSpPr>
          <p:cNvPr id="12238" name="yt_shape_12238"/>
          <p:cNvSpPr txBox="1"/>
          <p:nvPr/>
        </p:nvSpPr>
        <p:spPr>
          <a:xfrm>
            <a:off x="540000" y="2880422"/>
            <a:ext cx="82458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9" name="yt_table_122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301750"/>
              </p:ext>
            </p:extLst>
          </p:nvPr>
        </p:nvGraphicFramePr>
        <p:xfrm>
          <a:off x="540056" y="3359725"/>
          <a:ext cx="6894830" cy="950976"/>
        </p:xfrm>
        <a:graphic>
          <a:graphicData uri="http://schemas.openxmlformats.org/drawingml/2006/table">
            <a:tbl>
              <a:tblPr/>
              <a:tblGrid>
                <a:gridCol w="4024630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287020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</a:tbl>
          </a:graphicData>
        </a:graphic>
      </p:graphicFrame>
      <p:pic>
        <p:nvPicPr>
          <p:cNvPr id="3" name="yt_shape_1722390097382">
            <a:extLst>
              <a:ext uri="{FF2B5EF4-FFF2-40B4-BE49-F238E27FC236}">
                <a16:creationId xmlns:a16="http://schemas.microsoft.com/office/drawing/2014/main" id="{46DA2F13-3EB4-449A-46D6-F43247B0FB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216CE5-21D3-227C-CDFF-3A22F29ECC2D}"/>
              </a:ext>
            </a:extLst>
          </p:cNvPr>
          <p:cNvSpPr txBox="1"/>
          <p:nvPr/>
        </p:nvSpPr>
        <p:spPr>
          <a:xfrm>
            <a:off x="60538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A2D13A-9C80-AC77-46FD-31F77F86297A}"/>
              </a:ext>
            </a:extLst>
          </p:cNvPr>
          <p:cNvSpPr txBox="1"/>
          <p:nvPr/>
        </p:nvSpPr>
        <p:spPr>
          <a:xfrm>
            <a:off x="7803289" y="28336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1" name="yt_shape_12241"/>
          <p:cNvSpPr txBox="1"/>
          <p:nvPr/>
        </p:nvSpPr>
        <p:spPr>
          <a:xfrm>
            <a:off x="540000" y="900000"/>
            <a:ext cx="538769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将下列多项式按字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进行降幂排列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的降幂排列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的降幂排列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F512C7-B7BF-ACE6-AE08-BBC66502C818}"/>
              </a:ext>
            </a:extLst>
          </p:cNvPr>
          <p:cNvSpPr txBox="1"/>
          <p:nvPr/>
        </p:nvSpPr>
        <p:spPr>
          <a:xfrm>
            <a:off x="449989" y="1804170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的降幂排列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3C07A0-8066-8DBC-8C5F-8C0C99E3ED3F}"/>
              </a:ext>
            </a:extLst>
          </p:cNvPr>
          <p:cNvSpPr txBox="1"/>
          <p:nvPr/>
        </p:nvSpPr>
        <p:spPr>
          <a:xfrm>
            <a:off x="449989" y="2279658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600998-1A70-2F80-EA90-55B6FF3D0034}"/>
              </a:ext>
            </a:extLst>
          </p:cNvPr>
          <p:cNvSpPr txBox="1"/>
          <p:nvPr/>
        </p:nvSpPr>
        <p:spPr>
          <a:xfrm>
            <a:off x="449989" y="3230634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的降幂排列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589B97-7208-CBAA-4DEB-2CB4AE4C559B}"/>
              </a:ext>
            </a:extLst>
          </p:cNvPr>
          <p:cNvSpPr txBox="1"/>
          <p:nvPr/>
        </p:nvSpPr>
        <p:spPr>
          <a:xfrm>
            <a:off x="449989" y="3706122"/>
            <a:ext cx="3421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yt_shape_12246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两个多项式相等</a:t>
            </a:r>
          </a:p>
        </p:txBody>
      </p:sp>
      <p:sp>
        <p:nvSpPr>
          <p:cNvPr id="12247" name="yt_shape_1224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097469">
            <a:extLst>
              <a:ext uri="{FF2B5EF4-FFF2-40B4-BE49-F238E27FC236}">
                <a16:creationId xmlns:a16="http://schemas.microsoft.com/office/drawing/2014/main" id="{C957A66A-58FC-174A-064C-0DDA9B55F5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C60777-7A04-E25B-2EB4-58CAA21DDE2C}"/>
              </a:ext>
            </a:extLst>
          </p:cNvPr>
          <p:cNvSpPr txBox="1"/>
          <p:nvPr/>
        </p:nvSpPr>
        <p:spPr>
          <a:xfrm>
            <a:off x="9497271" y="135275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3E7ED9-79E7-A740-486B-38B5F543DE68}"/>
              </a:ext>
            </a:extLst>
          </p:cNvPr>
          <p:cNvSpPr txBox="1"/>
          <p:nvPr/>
        </p:nvSpPr>
        <p:spPr>
          <a:xfrm>
            <a:off x="450108" y="182824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8" name="yt_shape_12248"/>
          <p:cNvSpPr txBox="1"/>
          <p:nvPr/>
        </p:nvSpPr>
        <p:spPr>
          <a:xfrm>
            <a:off x="540000" y="900000"/>
            <a:ext cx="682879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合并同类项时交换位置漏掉符号而出错</a:t>
            </a:r>
          </a:p>
        </p:txBody>
      </p:sp>
      <p:sp>
        <p:nvSpPr>
          <p:cNvPr id="12249" name="yt_shape_12249"/>
          <p:cNvSpPr txBox="1"/>
          <p:nvPr/>
        </p:nvSpPr>
        <p:spPr>
          <a:xfrm>
            <a:off x="540000" y="1399565"/>
            <a:ext cx="59196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250" name="yt_shape_12250"/>
          <p:cNvSpPr txBox="1"/>
          <p:nvPr/>
        </p:nvSpPr>
        <p:spPr>
          <a:xfrm>
            <a:off x="540000" y="1878868"/>
            <a:ext cx="493083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097547">
            <a:extLst>
              <a:ext uri="{FF2B5EF4-FFF2-40B4-BE49-F238E27FC236}">
                <a16:creationId xmlns:a16="http://schemas.microsoft.com/office/drawing/2014/main" id="{1DA3C4DA-2F80-176D-DEF4-B5AC02699D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922699-D9FD-FB22-4D21-5885945F0254}"/>
              </a:ext>
            </a:extLst>
          </p:cNvPr>
          <p:cNvSpPr txBox="1"/>
          <p:nvPr/>
        </p:nvSpPr>
        <p:spPr>
          <a:xfrm>
            <a:off x="449989" y="1832062"/>
            <a:ext cx="506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0380F5-0D20-AE57-CB32-773D7AF96EFF}"/>
              </a:ext>
            </a:extLst>
          </p:cNvPr>
          <p:cNvSpPr txBox="1"/>
          <p:nvPr/>
        </p:nvSpPr>
        <p:spPr>
          <a:xfrm>
            <a:off x="1699291" y="2307550"/>
            <a:ext cx="2164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2" name="yt_shape_12252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51" name="yt_image_12251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4" name="yt_shape_12254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来宾市期末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若单项式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与单项式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d0f0"/>
              </a:rPr>
              <a:t>的关系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55" name="yt_table_122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354972"/>
              </p:ext>
            </p:extLst>
          </p:nvPr>
        </p:nvGraphicFramePr>
        <p:xfrm>
          <a:off x="540056" y="2557018"/>
          <a:ext cx="5193031" cy="950976"/>
        </p:xfrm>
        <a:graphic>
          <a:graphicData uri="http://schemas.openxmlformats.org/drawingml/2006/table">
            <a:tbl>
              <a:tblPr/>
              <a:tblGrid>
                <a:gridCol w="2940368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</a:tbl>
          </a:graphicData>
        </a:graphic>
      </p:graphicFrame>
      <p:sp>
        <p:nvSpPr>
          <p:cNvPr id="12257" name="yt_shape_12257"/>
          <p:cNvSpPr txBox="1"/>
          <p:nvPr/>
        </p:nvSpPr>
        <p:spPr>
          <a:xfrm>
            <a:off x="540000" y="3558572"/>
            <a:ext cx="98600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58" name="yt_table_122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898207"/>
              </p:ext>
            </p:extLst>
          </p:nvPr>
        </p:nvGraphicFramePr>
        <p:xfrm>
          <a:off x="540056" y="4037875"/>
          <a:ext cx="4413568" cy="950976"/>
        </p:xfrm>
        <a:graphic>
          <a:graphicData uri="http://schemas.openxmlformats.org/drawingml/2006/table">
            <a:tbl>
              <a:tblPr/>
              <a:tblGrid>
                <a:gridCol w="2940368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BD14651-7FBB-0292-AB57-8790ECDA201E}"/>
              </a:ext>
            </a:extLst>
          </p:cNvPr>
          <p:cNvSpPr txBox="1"/>
          <p:nvPr/>
        </p:nvSpPr>
        <p:spPr>
          <a:xfrm>
            <a:off x="1364508" y="2026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FD5048-4B85-FEB9-DC53-A5A6188F714B}"/>
              </a:ext>
            </a:extLst>
          </p:cNvPr>
          <p:cNvSpPr txBox="1"/>
          <p:nvPr/>
        </p:nvSpPr>
        <p:spPr>
          <a:xfrm>
            <a:off x="9401901" y="35117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1864</Words>
  <Application>Microsoft Office PowerPoint</Application>
  <PresentationFormat>宽屏</PresentationFormat>
  <Paragraphs>184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2024-07-31T01:35:33Z</dcterms:created>
  <dcterms:modified xsi:type="dcterms:W3CDTF">2024-07-31T08:12:01Z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