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4" r:id="rId7"/>
    <p:sldId id="377" r:id="rId8"/>
    <p:sldId id="378" r:id="rId9"/>
    <p:sldId id="379" r:id="rId10"/>
    <p:sldId id="381" r:id="rId11"/>
    <p:sldId id="384" r:id="rId12"/>
    <p:sldId id="386" r:id="rId13"/>
    <p:sldId id="387" r:id="rId14"/>
    <p:sldId id="388" r:id="rId15"/>
    <p:sldId id="391" r:id="rId16"/>
    <p:sldId id="392" r:id="rId17"/>
    <p:sldId id="390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4" name="yt_shape_14314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13" name="yt_image_1431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6" name="yt_shape_14316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连接两点的线段的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叫作这两点的距离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线段上的一点把线段分成两条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608b,isEnd"/>
              </a:rPr>
              <a:t>这个点叫作线段的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B8B732-D2B0-AFAE-F5B8-1550FDC431D8}"/>
              </a:ext>
            </a:extLst>
          </p:cNvPr>
          <p:cNvSpPr txBox="1"/>
          <p:nvPr/>
        </p:nvSpPr>
        <p:spPr>
          <a:xfrm>
            <a:off x="50983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29BB35-CB6F-4549-ED6A-AE3522DE93F9}"/>
              </a:ext>
            </a:extLst>
          </p:cNvPr>
          <p:cNvSpPr txBox="1"/>
          <p:nvPr/>
        </p:nvSpPr>
        <p:spPr>
          <a:xfrm>
            <a:off x="66223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AE9C12-CB92-BD4F-02D7-AA583E94A3FB}"/>
              </a:ext>
            </a:extLst>
          </p:cNvPr>
          <p:cNvSpPr txBox="1"/>
          <p:nvPr/>
        </p:nvSpPr>
        <p:spPr>
          <a:xfrm>
            <a:off x="23551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81" name="yt_image_14381" title="H_25.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2753" y="2011799"/>
            <a:ext cx="390649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3" name="yt_shape_14383"/>
          <p:cNvSpPr txBox="1"/>
          <p:nvPr/>
        </p:nvSpPr>
        <p:spPr>
          <a:xfrm>
            <a:off x="540120" y="23802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08d,isEnd"/>
              </a:rPr>
              <a:t>D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84" name="yt_image_14384" title="H_16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172" y="3492069"/>
            <a:ext cx="2113655" cy="21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3A9FC7-B4CE-FD5E-FAA2-143650363A35}"/>
              </a:ext>
            </a:extLst>
          </p:cNvPr>
          <p:cNvSpPr txBox="1"/>
          <p:nvPr/>
        </p:nvSpPr>
        <p:spPr>
          <a:xfrm>
            <a:off x="10364046" y="853194"/>
            <a:ext cx="5610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ddc5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D1AD32-85F9-C0D0-976C-53967DB9B72D}"/>
              </a:ext>
            </a:extLst>
          </p:cNvPr>
          <p:cNvSpPr txBox="1"/>
          <p:nvPr/>
        </p:nvSpPr>
        <p:spPr>
          <a:xfrm>
            <a:off x="1127448" y="1328682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C040E0-F5C5-D415-A2E7-E4F5F8CC3B9F}"/>
              </a:ext>
            </a:extLst>
          </p:cNvPr>
          <p:cNvSpPr txBox="1"/>
          <p:nvPr/>
        </p:nvSpPr>
        <p:spPr>
          <a:xfrm>
            <a:off x="7458921" y="2808952"/>
            <a:ext cx="146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6" name="yt_shape_14386"/>
          <p:cNvSpPr txBox="1"/>
          <p:nvPr/>
        </p:nvSpPr>
        <p:spPr>
          <a:xfrm>
            <a:off x="540000" y="900000"/>
            <a:ext cx="103137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用圆规和直尺画线段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87" name="yt_image_14387" title="H_16.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2459" y="1531667"/>
            <a:ext cx="3347080" cy="20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9" name="yt_shape_14389"/>
          <p:cNvSpPr txBox="1"/>
          <p:nvPr/>
        </p:nvSpPr>
        <p:spPr>
          <a:xfrm>
            <a:off x="540000" y="1790435"/>
            <a:ext cx="6764672" cy="16475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上顺次截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上截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150" b="0" i="0" u="none" spc="30208" dirty="0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4392" name="yt_image_14392" title="H_12.2522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0753" y="3460563"/>
            <a:ext cx="3870493" cy="15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5" name="yt_shape_14395"/>
          <p:cNvSpPr txBox="1"/>
          <p:nvPr/>
        </p:nvSpPr>
        <p:spPr>
          <a:xfrm>
            <a:off x="540000" y="3666902"/>
            <a:ext cx="40107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D92FF9-78D5-3F8C-737B-BBF31CF5DC1D}"/>
              </a:ext>
            </a:extLst>
          </p:cNvPr>
          <p:cNvSpPr txBox="1"/>
          <p:nvPr/>
        </p:nvSpPr>
        <p:spPr>
          <a:xfrm>
            <a:off x="449989" y="1743629"/>
            <a:ext cx="278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CE331A-CEF0-5851-0991-4C4743EDAF5D}"/>
              </a:ext>
            </a:extLst>
          </p:cNvPr>
          <p:cNvSpPr txBox="1"/>
          <p:nvPr/>
        </p:nvSpPr>
        <p:spPr>
          <a:xfrm>
            <a:off x="449989" y="2219117"/>
            <a:ext cx="6879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上顺次截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6E88CD-FF3E-8CC0-0E5A-0EEFD196306C}"/>
              </a:ext>
            </a:extLst>
          </p:cNvPr>
          <p:cNvSpPr txBox="1"/>
          <p:nvPr/>
        </p:nvSpPr>
        <p:spPr>
          <a:xfrm>
            <a:off x="449989" y="2694605"/>
            <a:ext cx="400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29F46F-8095-E8CF-6F93-8862D2267E76}"/>
              </a:ext>
            </a:extLst>
          </p:cNvPr>
          <p:cNvSpPr txBox="1"/>
          <p:nvPr/>
        </p:nvSpPr>
        <p:spPr>
          <a:xfrm>
            <a:off x="449989" y="3620096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yt_shape_143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张家界一中月考卷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cd30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97" name="yt_image_14397" title="H_18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579" y="2011799"/>
            <a:ext cx="3082840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99" name="yt_shape_14399"/>
              <p:cNvSpPr txBox="1"/>
              <p:nvPr/>
            </p:nvSpPr>
            <p:spPr>
              <a:xfrm>
                <a:off x="540000" y="2292279"/>
                <a:ext cx="4374596" cy="3438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99" name="yt_shape_14399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2279"/>
                <a:ext cx="4374596" cy="3438442"/>
              </a:xfrm>
              <a:prstGeom prst="rect">
                <a:avLst/>
              </a:prstGeom>
              <a:blipFill>
                <a:blip r:embed="rId3"/>
                <a:stretch>
                  <a:fillRect l="-4324" t="-1418" r="-3347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448CAC-4206-CD98-6D0B-C50F53176946}"/>
              </a:ext>
            </a:extLst>
          </p:cNvPr>
          <p:cNvSpPr txBox="1"/>
          <p:nvPr/>
        </p:nvSpPr>
        <p:spPr>
          <a:xfrm>
            <a:off x="449989" y="2245473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6D2741-A2C8-32BC-410A-DB448EE4029F}"/>
                  </a:ext>
                </a:extLst>
              </p:cNvPr>
              <p:cNvSpPr txBox="1"/>
              <p:nvPr/>
            </p:nvSpPr>
            <p:spPr>
              <a:xfrm>
                <a:off x="449989" y="2720961"/>
                <a:ext cx="4512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E26D2741-A2C8-32BC-410A-DB448EE40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0961"/>
                <a:ext cx="4512373" cy="765061"/>
              </a:xfrm>
              <a:prstGeom prst="rect">
                <a:avLst/>
              </a:prstGeom>
              <a:blipFill>
                <a:blip r:embed="rId4"/>
                <a:stretch>
                  <a:fillRect l="-2162" r="-21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1B3A4D-28A0-1C70-3ED5-D10317188C4A}"/>
                  </a:ext>
                </a:extLst>
              </p:cNvPr>
              <p:cNvSpPr txBox="1"/>
              <p:nvPr/>
            </p:nvSpPr>
            <p:spPr>
              <a:xfrm>
                <a:off x="449989" y="3392410"/>
                <a:ext cx="44885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CE1B3A4D-28A0-1C70-3ED5-D10317188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2410"/>
                <a:ext cx="4488561" cy="772808"/>
              </a:xfrm>
              <a:prstGeom prst="rect">
                <a:avLst/>
              </a:prstGeom>
              <a:blipFill>
                <a:blip r:embed="rId5"/>
                <a:stretch>
                  <a:fillRect l="-2174" r="-217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4C5F06-0B8E-32AB-E4C6-57F9D99889A3}"/>
                  </a:ext>
                </a:extLst>
              </p:cNvPr>
              <p:cNvSpPr txBox="1"/>
              <p:nvPr/>
            </p:nvSpPr>
            <p:spPr>
              <a:xfrm>
                <a:off x="449989" y="4071607"/>
                <a:ext cx="41123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904C5F06-0B8E-32AB-E4C6-57F9D9988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1607"/>
                <a:ext cx="4112323" cy="772808"/>
              </a:xfrm>
              <a:prstGeom prst="rect">
                <a:avLst/>
              </a:prstGeom>
              <a:blipFill>
                <a:blip r:embed="rId6"/>
                <a:stretch>
                  <a:fillRect l="-2374" r="-23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611DEA7-F6BB-E2C5-B6BF-D7E93CF55ECE}"/>
              </a:ext>
            </a:extLst>
          </p:cNvPr>
          <p:cNvSpPr txBox="1"/>
          <p:nvPr/>
        </p:nvSpPr>
        <p:spPr>
          <a:xfrm>
            <a:off x="449989" y="475080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AA8C0E-47F6-A7FE-C0A6-C7DFA91534D0}"/>
              </a:ext>
            </a:extLst>
          </p:cNvPr>
          <p:cNvSpPr txBox="1"/>
          <p:nvPr/>
        </p:nvSpPr>
        <p:spPr>
          <a:xfrm>
            <a:off x="449989" y="5226290"/>
            <a:ext cx="2323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3" name="yt_shape_14403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02" name="yt_image_14402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05" name="yt_shape_14405"/>
              <p:cNvSpPr txBox="1"/>
              <p:nvPr/>
            </p:nvSpPr>
            <p:spPr>
              <a:xfrm>
                <a:off x="540119" y="1597583"/>
                <a:ext cx="11492915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37e"/>
                  </a:rPr>
                  <a:t>点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405" name="yt_shape_14405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902928"/>
              </a:xfrm>
              <a:prstGeom prst="rect">
                <a:avLst/>
              </a:prstGeom>
              <a:blipFill>
                <a:blip r:embed="rId3"/>
                <a:stretch>
                  <a:fillRect l="-1645" t="-1250" b="-4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9" name="yt_image_14409" title="H_18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4205" y="3188685"/>
            <a:ext cx="4017794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BD776A-8C77-BEDC-D086-A65069E6D0B5}"/>
                  </a:ext>
                </a:extLst>
              </p:cNvPr>
              <p:cNvSpPr txBox="1"/>
              <p:nvPr/>
            </p:nvSpPr>
            <p:spPr>
              <a:xfrm>
                <a:off x="450108" y="2977241"/>
                <a:ext cx="6874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15BD776A-8C77-BEDC-D086-A65069E6D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7241"/>
                <a:ext cx="6874573" cy="765061"/>
              </a:xfrm>
              <a:prstGeom prst="rect">
                <a:avLst/>
              </a:prstGeom>
              <a:blipFill>
                <a:blip r:embed="rId5"/>
                <a:stretch>
                  <a:fillRect l="-1418" r="-26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457011-9D69-8849-BAD9-73C46B953D5E}"/>
                  </a:ext>
                </a:extLst>
              </p:cNvPr>
              <p:cNvSpPr txBox="1"/>
              <p:nvPr/>
            </p:nvSpPr>
            <p:spPr>
              <a:xfrm>
                <a:off x="450108" y="3648690"/>
                <a:ext cx="5402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6, 'hasSerialNum': 1}">
                <a:extLst>
                  <a:ext uri="{FF2B5EF4-FFF2-40B4-BE49-F238E27FC236}">
                    <a16:creationId xmlns:a16="http://schemas.microsoft.com/office/drawing/2014/main" id="{04457011-9D69-8849-BAD9-73C46B953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8690"/>
                <a:ext cx="5402961" cy="765061"/>
              </a:xfrm>
              <a:prstGeom prst="rect">
                <a:avLst/>
              </a:prstGeom>
              <a:blipFill>
                <a:blip r:embed="rId6"/>
                <a:stretch>
                  <a:fillRect l="-1806" r="-180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2D192A-302F-DD3B-E0F0-87BD8C612E14}"/>
                  </a:ext>
                </a:extLst>
              </p:cNvPr>
              <p:cNvSpPr txBox="1"/>
              <p:nvPr/>
            </p:nvSpPr>
            <p:spPr>
              <a:xfrm>
                <a:off x="450108" y="4320139"/>
                <a:ext cx="69206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102D192A-302F-DD3B-E0F0-87BD8C612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0139"/>
                <a:ext cx="6920612" cy="765061"/>
              </a:xfrm>
              <a:prstGeom prst="rect">
                <a:avLst/>
              </a:prstGeom>
              <a:blipFill>
                <a:blip r:embed="rId7"/>
                <a:stretch>
                  <a:fillRect l="-1410" r="-14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3E5DF6-EC92-E8B2-B127-EE181A91A367}"/>
              </a:ext>
            </a:extLst>
          </p:cNvPr>
          <p:cNvSpPr txBox="1"/>
          <p:nvPr/>
        </p:nvSpPr>
        <p:spPr>
          <a:xfrm>
            <a:off x="450108" y="4991588"/>
            <a:ext cx="468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11" name="yt_shape_14411"/>
              <p:cNvSpPr txBox="1"/>
              <p:nvPr/>
            </p:nvSpPr>
            <p:spPr>
              <a:xfrm>
                <a:off x="540119" y="900000"/>
                <a:ext cx="11492915" cy="2050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的计算过程和结果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你能猜想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a7c1"/>
                  </a:rPr>
                  <a:t>出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请用一句简洁的语言表述你发现的规律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规律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若线段上任一点把线段分成两部分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7_0c72d"/>
                  </a:rPr>
                  <a:t>则这两部分中点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间的距离等于原线段长度的一半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1" name="yt_shape_14411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50305"/>
              </a:xfrm>
              <a:prstGeom prst="rect">
                <a:avLst/>
              </a:prstGeom>
              <a:blipFill>
                <a:blip r:embed="rId2"/>
                <a:stretch>
                  <a:fillRect l="-1645" t="-2679" b="-8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14" name="yt_image_14414" title="H_18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60" y="2011799"/>
            <a:ext cx="4017794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E20474-E88E-89CB-1B7E-04ADBED9329E}"/>
                  </a:ext>
                </a:extLst>
              </p:cNvPr>
              <p:cNvSpPr txBox="1"/>
              <p:nvPr/>
            </p:nvSpPr>
            <p:spPr>
              <a:xfrm>
                <a:off x="450108" y="2492896"/>
                <a:ext cx="11138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规律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若线段上任一点把线段分成两部分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7_0c72d"/>
                  </a:rPr>
                  <a:t>则这两部分中点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E20474-E88E-89CB-1B7E-04ADBED932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2896"/>
                <a:ext cx="11138536" cy="765061"/>
              </a:xfrm>
              <a:prstGeom prst="rect">
                <a:avLst/>
              </a:prstGeom>
              <a:blipFill>
                <a:blip r:embed="rId4"/>
                <a:stretch>
                  <a:fillRect l="-876" t="-5600" r="-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9805C04-062E-7BB5-36BC-EBE8FC177A86}"/>
              </a:ext>
            </a:extLst>
          </p:cNvPr>
          <p:cNvSpPr txBox="1"/>
          <p:nvPr/>
        </p:nvSpPr>
        <p:spPr>
          <a:xfrm>
            <a:off x="450108" y="3164345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间的距离等于原线段长度的一半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若把原题中的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e2ca"/>
              </a:rPr>
              <a:t>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果又如何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条件改后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图如下</a:t>
            </a:r>
          </a:p>
        </p:txBody>
      </p:sp>
      <p:pic>
        <p:nvPicPr>
          <p:cNvPr id="14418" name="yt_image_14418" title="H_18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808" y="1995319"/>
            <a:ext cx="4017794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1" name="yt_shape_14421"/>
          <p:cNvSpPr txBox="1"/>
          <p:nvPr/>
        </p:nvSpPr>
        <p:spPr>
          <a:xfrm>
            <a:off x="8339632" y="3243609"/>
            <a:ext cx="3267369" cy="2611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50" b="0" i="0" u="none" spc="25116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4420" name="yt_image_14420" title="H_17.2955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864" y="3314278"/>
            <a:ext cx="3233485" cy="21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3" name="yt_shape_14423"/>
          <p:cNvSpPr txBox="1"/>
          <p:nvPr/>
        </p:nvSpPr>
        <p:spPr>
          <a:xfrm>
            <a:off x="540000" y="3584655"/>
            <a:ext cx="470962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B2BE3C-F674-4751-BD9B-4CC7B2C480F9}"/>
              </a:ext>
            </a:extLst>
          </p:cNvPr>
          <p:cNvSpPr txBox="1"/>
          <p:nvPr/>
        </p:nvSpPr>
        <p:spPr>
          <a:xfrm>
            <a:off x="450108" y="2420888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条件改后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图如下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BDD943-9EA9-6539-9342-9F7018C8FD1B}"/>
              </a:ext>
            </a:extLst>
          </p:cNvPr>
          <p:cNvSpPr txBox="1"/>
          <p:nvPr/>
        </p:nvSpPr>
        <p:spPr>
          <a:xfrm>
            <a:off x="449989" y="3537849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8D0983-3391-2FEB-1EFC-EF65AF09C84C}"/>
              </a:ext>
            </a:extLst>
          </p:cNvPr>
          <p:cNvSpPr txBox="1"/>
          <p:nvPr/>
        </p:nvSpPr>
        <p:spPr>
          <a:xfrm>
            <a:off x="449989" y="4013337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E842E3-4370-1A2B-0D2D-1FD46A306268}"/>
              </a:ext>
            </a:extLst>
          </p:cNvPr>
          <p:cNvSpPr txBox="1"/>
          <p:nvPr/>
        </p:nvSpPr>
        <p:spPr>
          <a:xfrm>
            <a:off x="449989" y="4488825"/>
            <a:ext cx="374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0D3265-EAFD-53B7-B538-7FE8F8DDAC14}"/>
              </a:ext>
            </a:extLst>
          </p:cNvPr>
          <p:cNvSpPr txBox="1"/>
          <p:nvPr/>
        </p:nvSpPr>
        <p:spPr>
          <a:xfrm>
            <a:off x="449989" y="4964313"/>
            <a:ext cx="354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15FD19-0322-CB62-9BE7-AD0868BC0B18}"/>
              </a:ext>
            </a:extLst>
          </p:cNvPr>
          <p:cNvSpPr txBox="1"/>
          <p:nvPr/>
        </p:nvSpPr>
        <p:spPr>
          <a:xfrm>
            <a:off x="449989" y="5439802"/>
            <a:ext cx="358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5" name="yt_shape_1442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424" name="yt_image_14424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427" name="yt_table_14427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36750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计算线段和、差时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应注意数形结合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在解没有附图的计算题时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5_97612"/>
                        </a:rPr>
                        <a:t>应有是否分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类的思想意识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0" name="yt_shape_14320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19" name="yt_image_1431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2" name="yt_shape_14322"/>
          <p:cNvSpPr txBox="1"/>
          <p:nvPr/>
        </p:nvSpPr>
        <p:spPr>
          <a:xfrm>
            <a:off x="540000" y="1597583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线段长短的比较</a:t>
            </a:r>
          </a:p>
        </p:txBody>
      </p:sp>
      <p:sp>
        <p:nvSpPr>
          <p:cNvPr id="14323" name="yt_shape_14323"/>
          <p:cNvSpPr txBox="1"/>
          <p:nvPr/>
        </p:nvSpPr>
        <p:spPr>
          <a:xfrm>
            <a:off x="540119" y="20971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93402"/>
              </a:rPr>
              <a:t>重合并使两条线段在一条直线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24" name="yt_table_143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212773"/>
              </p:ext>
            </p:extLst>
          </p:nvPr>
        </p:nvGraphicFramePr>
        <p:xfrm>
          <a:off x="540056" y="3056583"/>
          <a:ext cx="60899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</a:tbl>
          </a:graphicData>
        </a:graphic>
      </p:graphicFrame>
      <p:sp>
        <p:nvSpPr>
          <p:cNvPr id="14326" name="yt_shape_14326"/>
          <p:cNvSpPr txBox="1"/>
          <p:nvPr/>
        </p:nvSpPr>
        <p:spPr>
          <a:xfrm>
            <a:off x="540000" y="4058137"/>
            <a:ext cx="78130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28" name="yt_table_143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225334"/>
              </p:ext>
            </p:extLst>
          </p:nvPr>
        </p:nvGraphicFramePr>
        <p:xfrm>
          <a:off x="540056" y="4537440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</a:tbl>
          </a:graphicData>
        </a:graphic>
      </p:graphicFrame>
      <p:pic>
        <p:nvPicPr>
          <p:cNvPr id="14327" name="yt_image_14327_skip" title="H_19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8133" y="4537440"/>
            <a:ext cx="1821751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440315">
            <a:extLst>
              <a:ext uri="{FF2B5EF4-FFF2-40B4-BE49-F238E27FC236}">
                <a16:creationId xmlns:a16="http://schemas.microsoft.com/office/drawing/2014/main" id="{FD1AFD4F-1402-D851-ED8B-1C8E753946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F151F2-02EF-4DE0-6548-3994D0AE2D71}"/>
              </a:ext>
            </a:extLst>
          </p:cNvPr>
          <p:cNvSpPr txBox="1"/>
          <p:nvPr/>
        </p:nvSpPr>
        <p:spPr>
          <a:xfrm>
            <a:off x="5822208" y="2525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82294-A19D-4127-6AAB-E9B112DE1CF1}"/>
              </a:ext>
            </a:extLst>
          </p:cNvPr>
          <p:cNvSpPr txBox="1"/>
          <p:nvPr/>
        </p:nvSpPr>
        <p:spPr>
          <a:xfrm>
            <a:off x="7374664" y="40113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0" name="yt_shape_14330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线段的基本事实及尺规作图</a:t>
            </a:r>
          </a:p>
        </p:txBody>
      </p:sp>
      <p:sp>
        <p:nvSpPr>
          <p:cNvPr id="14331" name="yt_shape_14331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三条路线可选择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若不考虑路面状况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808a,isEnd"/>
              </a:rPr>
              <a:t>则选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择路线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用时最少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32" name="yt_image_143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9116" y="2494884"/>
            <a:ext cx="1833766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440390">
            <a:extLst>
              <a:ext uri="{FF2B5EF4-FFF2-40B4-BE49-F238E27FC236}">
                <a16:creationId xmlns:a16="http://schemas.microsoft.com/office/drawing/2014/main" id="{9D915F83-3BDA-99E6-28A8-56568AAB91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726BEC-F294-8CB1-C86E-5A06A2FB4049}"/>
              </a:ext>
            </a:extLst>
          </p:cNvPr>
          <p:cNvSpPr txBox="1"/>
          <p:nvPr/>
        </p:nvSpPr>
        <p:spPr>
          <a:xfrm>
            <a:off x="1364508" y="182824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F7B492-144F-86B1-58C9-02D4AD323B35}"/>
              </a:ext>
            </a:extLst>
          </p:cNvPr>
          <p:cNvSpPr txBox="1"/>
          <p:nvPr/>
        </p:nvSpPr>
        <p:spPr>
          <a:xfrm>
            <a:off x="4717308" y="1828247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4" name="yt_shape_14334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ed9a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写出作图步骤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35" name="yt_image_14335" title="H_36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1827" y="1995319"/>
            <a:ext cx="1228345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yt_shape_14337"/>
          <p:cNvSpPr txBox="1"/>
          <p:nvPr/>
        </p:nvSpPr>
        <p:spPr>
          <a:xfrm>
            <a:off x="540000" y="2506634"/>
            <a:ext cx="2405659" cy="7682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18359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338" name="yt_image_14338" title="H_20.5814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3183907"/>
            <a:ext cx="2381902" cy="2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yt_shape_14341"/>
          <p:cNvSpPr txBox="1"/>
          <p:nvPr/>
        </p:nvSpPr>
        <p:spPr>
          <a:xfrm>
            <a:off x="540119" y="3496007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在射线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上截取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cf4d9"/>
              </a:rPr>
              <a:t>即为所求作的线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80491E-53AE-5011-F1CD-9E915A90CDC2}"/>
              </a:ext>
            </a:extLst>
          </p:cNvPr>
          <p:cNvSpPr txBox="1"/>
          <p:nvPr/>
        </p:nvSpPr>
        <p:spPr>
          <a:xfrm>
            <a:off x="449989" y="245982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1A9F4A-B307-5142-1976-304901DE2835}"/>
              </a:ext>
            </a:extLst>
          </p:cNvPr>
          <p:cNvSpPr txBox="1"/>
          <p:nvPr/>
        </p:nvSpPr>
        <p:spPr>
          <a:xfrm>
            <a:off x="450108" y="34492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06B6D2-80A0-6EA3-F4F7-991C6DF09E11}"/>
              </a:ext>
            </a:extLst>
          </p:cNvPr>
          <p:cNvSpPr txBox="1"/>
          <p:nvPr/>
        </p:nvSpPr>
        <p:spPr>
          <a:xfrm>
            <a:off x="450108" y="3924690"/>
            <a:ext cx="262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69C8B3-D92D-CC15-C4B1-AC53799FD0AE}"/>
              </a:ext>
            </a:extLst>
          </p:cNvPr>
          <p:cNvSpPr txBox="1"/>
          <p:nvPr/>
        </p:nvSpPr>
        <p:spPr>
          <a:xfrm>
            <a:off x="450108" y="4400177"/>
            <a:ext cx="11089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在射线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cf4d9"/>
              </a:rPr>
              <a:t>即为所求作的线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4C5A99-3872-23B6-C268-AE16C77DAD09}"/>
              </a:ext>
            </a:extLst>
          </p:cNvPr>
          <p:cNvSpPr txBox="1"/>
          <p:nvPr/>
        </p:nvSpPr>
        <p:spPr>
          <a:xfrm>
            <a:off x="450108" y="4875665"/>
            <a:ext cx="6753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yt_shape_14344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线段的中点及线段的和差</a:t>
            </a:r>
          </a:p>
        </p:txBody>
      </p:sp>
      <p:sp>
        <p:nvSpPr>
          <p:cNvPr id="14345" name="yt_shape_14345"/>
          <p:cNvSpPr txBox="1"/>
          <p:nvPr/>
        </p:nvSpPr>
        <p:spPr>
          <a:xfrm>
            <a:off x="540000" y="1399565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下列关系式中与图形不符合的是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7" name="yt_table_143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446142"/>
              </p:ext>
            </p:extLst>
          </p:nvPr>
        </p:nvGraphicFramePr>
        <p:xfrm>
          <a:off x="540056" y="1878868"/>
          <a:ext cx="8063548" cy="950976"/>
        </p:xfrm>
        <a:graphic>
          <a:graphicData uri="http://schemas.openxmlformats.org/drawingml/2006/table">
            <a:tbl>
              <a:tblPr/>
              <a:tblGrid>
                <a:gridCol w="496157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3101975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</a:tbl>
          </a:graphicData>
        </a:graphic>
      </p:graphicFrame>
      <p:pic>
        <p:nvPicPr>
          <p:cNvPr id="14346" name="yt_image_14346_skip" title="H_16.3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6367" y="1878868"/>
            <a:ext cx="2253612" cy="20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9" name="yt_shape_14349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dc0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1" name="yt_table_143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776747"/>
              </p:ext>
            </p:extLst>
          </p:nvPr>
        </p:nvGraphicFramePr>
        <p:xfrm>
          <a:off x="540056" y="3839857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</a:tbl>
          </a:graphicData>
        </a:graphic>
      </p:graphicFrame>
      <p:pic>
        <p:nvPicPr>
          <p:cNvPr id="14350" name="yt_image_14350_skip" title="H_21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9052" y="3839857"/>
            <a:ext cx="2120898" cy="26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390440480">
            <a:extLst>
              <a:ext uri="{FF2B5EF4-FFF2-40B4-BE49-F238E27FC236}">
                <a16:creationId xmlns:a16="http://schemas.microsoft.com/office/drawing/2014/main" id="{45AE5D40-6BEE-F6AE-3CBF-305E5AFB64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4EC800-3D8A-0F2E-896F-F8728557F474}"/>
              </a:ext>
            </a:extLst>
          </p:cNvPr>
          <p:cNvSpPr txBox="1"/>
          <p:nvPr/>
        </p:nvSpPr>
        <p:spPr>
          <a:xfrm>
            <a:off x="6622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5C2990-2127-4FA5-925D-1BDE8A6F7B5E}"/>
              </a:ext>
            </a:extLst>
          </p:cNvPr>
          <p:cNvSpPr txBox="1"/>
          <p:nvPr/>
        </p:nvSpPr>
        <p:spPr>
          <a:xfrm>
            <a:off x="2831358" y="3309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yt_shape_14353"/>
          <p:cNvSpPr txBox="1"/>
          <p:nvPr/>
        </p:nvSpPr>
        <p:spPr>
          <a:xfrm>
            <a:off x="540000" y="90000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354" name="yt_image_14354" title="H_19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355" y="1531667"/>
            <a:ext cx="2673289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6" name="yt_shape_14356"/>
          <p:cNvSpPr txBox="1"/>
          <p:nvPr/>
        </p:nvSpPr>
        <p:spPr>
          <a:xfrm>
            <a:off x="540000" y="1829288"/>
            <a:ext cx="453008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E8B382-164A-5B6A-7BC7-09EB537AA219}"/>
              </a:ext>
            </a:extLst>
          </p:cNvPr>
          <p:cNvSpPr txBox="1"/>
          <p:nvPr/>
        </p:nvSpPr>
        <p:spPr>
          <a:xfrm>
            <a:off x="2789964" y="1782482"/>
            <a:ext cx="1256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E2D5DF-A3B7-F0D4-2153-901E09E57670}"/>
              </a:ext>
            </a:extLst>
          </p:cNvPr>
          <p:cNvSpPr txBox="1"/>
          <p:nvPr/>
        </p:nvSpPr>
        <p:spPr>
          <a:xfrm>
            <a:off x="2842352" y="2257970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7B94F-67C4-6555-D064-2A5B26BECB1F}"/>
              </a:ext>
            </a:extLst>
          </p:cNvPr>
          <p:cNvSpPr txBox="1"/>
          <p:nvPr/>
        </p:nvSpPr>
        <p:spPr>
          <a:xfrm>
            <a:off x="2035902" y="2733458"/>
            <a:ext cx="129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A9C443-D734-B6D3-B81C-AC781F87DEAC}"/>
              </a:ext>
            </a:extLst>
          </p:cNvPr>
          <p:cNvSpPr txBox="1"/>
          <p:nvPr/>
        </p:nvSpPr>
        <p:spPr>
          <a:xfrm>
            <a:off x="2772502" y="3208946"/>
            <a:ext cx="129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0" name="yt_shape_14360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bf08"/>
                  </a:rPr>
                  <a:t>求线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0" name="yt_shape_14360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62" name="yt_image_14362" title="H_25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1128" y="2209673"/>
            <a:ext cx="3929743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64" name="yt_shape_14364"/>
              <p:cNvSpPr txBox="1"/>
              <p:nvPr/>
            </p:nvSpPr>
            <p:spPr>
              <a:xfrm>
                <a:off x="540000" y="2583858"/>
                <a:ext cx="564096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4" name="yt_shape_1436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3858"/>
                <a:ext cx="5640968" cy="2546916"/>
              </a:xfrm>
              <a:prstGeom prst="rect">
                <a:avLst/>
              </a:prstGeom>
              <a:blipFill>
                <a:blip r:embed="rId4"/>
                <a:stretch>
                  <a:fillRect l="-3351" t="-2153" r="-2378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28A21D-1598-2C72-F772-E09A90EB374F}"/>
              </a:ext>
            </a:extLst>
          </p:cNvPr>
          <p:cNvSpPr txBox="1"/>
          <p:nvPr/>
        </p:nvSpPr>
        <p:spPr>
          <a:xfrm>
            <a:off x="449989" y="2537052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1E875E-5484-A15F-ED04-2F0CD3D4593A}"/>
              </a:ext>
            </a:extLst>
          </p:cNvPr>
          <p:cNvSpPr txBox="1"/>
          <p:nvPr/>
        </p:nvSpPr>
        <p:spPr>
          <a:xfrm>
            <a:off x="449989" y="3012540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C6C45B-9D14-ADC4-8ABE-C7482EA4ED1F}"/>
                  </a:ext>
                </a:extLst>
              </p:cNvPr>
              <p:cNvSpPr txBox="1"/>
              <p:nvPr/>
            </p:nvSpPr>
            <p:spPr>
              <a:xfrm>
                <a:off x="449989" y="3488028"/>
                <a:ext cx="4875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50C6C45B-9D14-ADC4-8ABE-C7482EA4E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8028"/>
                <a:ext cx="4875911" cy="765061"/>
              </a:xfrm>
              <a:prstGeom prst="rect">
                <a:avLst/>
              </a:prstGeom>
              <a:blipFill>
                <a:blip r:embed="rId5"/>
                <a:stretch>
                  <a:fillRect l="-2000" r="-225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C003DFC-C923-A7AC-8C81-18088A5BCF27}"/>
              </a:ext>
            </a:extLst>
          </p:cNvPr>
          <p:cNvSpPr txBox="1"/>
          <p:nvPr/>
        </p:nvSpPr>
        <p:spPr>
          <a:xfrm>
            <a:off x="449989" y="4159478"/>
            <a:ext cx="326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468E9D-9C60-3794-051E-91EF77D60BCD}"/>
              </a:ext>
            </a:extLst>
          </p:cNvPr>
          <p:cNvSpPr txBox="1"/>
          <p:nvPr/>
        </p:nvSpPr>
        <p:spPr>
          <a:xfrm>
            <a:off x="449989" y="4634965"/>
            <a:ext cx="442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yt_shape_14366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掌握不透彻而出错</a:t>
            </a:r>
          </a:p>
        </p:txBody>
      </p:sp>
      <p:sp>
        <p:nvSpPr>
          <p:cNvPr id="14367" name="yt_shape_14367"/>
          <p:cNvSpPr txBox="1"/>
          <p:nvPr/>
        </p:nvSpPr>
        <p:spPr>
          <a:xfrm>
            <a:off x="540000" y="1399565"/>
            <a:ext cx="45429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8" name="yt_table_143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31379"/>
              </p:ext>
            </p:extLst>
          </p:nvPr>
        </p:nvGraphicFramePr>
        <p:xfrm>
          <a:off x="540056" y="1878868"/>
          <a:ext cx="4033838" cy="1901952"/>
        </p:xfrm>
        <a:graphic>
          <a:graphicData uri="http://schemas.openxmlformats.org/drawingml/2006/table">
            <a:tbl>
              <a:tblPr/>
              <a:tblGrid>
                <a:gridCol w="4033838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两点的线段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</a:tbl>
          </a:graphicData>
        </a:graphic>
      </p:graphicFrame>
      <p:pic>
        <p:nvPicPr>
          <p:cNvPr id="3" name="yt_shape_1722390440594">
            <a:extLst>
              <a:ext uri="{FF2B5EF4-FFF2-40B4-BE49-F238E27FC236}">
                <a16:creationId xmlns:a16="http://schemas.microsoft.com/office/drawing/2014/main" id="{EB83169F-D4CD-C7BC-6EAB-A15E7261B8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6181D6-4520-D177-7A8B-83199EF48619}"/>
              </a:ext>
            </a:extLst>
          </p:cNvPr>
          <p:cNvSpPr txBox="1"/>
          <p:nvPr/>
        </p:nvSpPr>
        <p:spPr>
          <a:xfrm>
            <a:off x="41361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yt_shape_14371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70" name="yt_image_14370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3" name="yt_shape_14373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田亮同学用剪刀沿直线将一片平整的树叶剪掉一部分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3897"/>
              </a:rPr>
              <a:t>发现剩下树叶的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周长比原树叶的周长要小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能正确解释这一现象的数学知识是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5" name="yt_table_1437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266276"/>
              </p:ext>
            </p:extLst>
          </p:nvPr>
        </p:nvGraphicFramePr>
        <p:xfrm>
          <a:off x="540056" y="2557018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经过一点有无数条直线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经过两点有且仅有一条直线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</a:tbl>
          </a:graphicData>
        </a:graphic>
      </p:graphicFrame>
      <p:pic>
        <p:nvPicPr>
          <p:cNvPr id="14374" name="yt_image_14374_skip" title="H_91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5440" y="2557018"/>
            <a:ext cx="1584392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7" name="yt_shape_14377"/>
          <p:cNvSpPr txBox="1"/>
          <p:nvPr/>
        </p:nvSpPr>
        <p:spPr>
          <a:xfrm>
            <a:off x="540119" y="45093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509f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8" name="yt_table_143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75049"/>
              </p:ext>
            </p:extLst>
          </p:nvPr>
        </p:nvGraphicFramePr>
        <p:xfrm>
          <a:off x="540056" y="5468773"/>
          <a:ext cx="4858068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58161F-1F3B-82B6-DD4F-64D8049D3A3F}"/>
              </a:ext>
            </a:extLst>
          </p:cNvPr>
          <p:cNvSpPr txBox="1"/>
          <p:nvPr/>
        </p:nvSpPr>
        <p:spPr>
          <a:xfrm>
            <a:off x="9136907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F04042-2C4C-736D-EACC-02BE7D66771E}"/>
              </a:ext>
            </a:extLst>
          </p:cNvPr>
          <p:cNvSpPr txBox="1"/>
          <p:nvPr/>
        </p:nvSpPr>
        <p:spPr>
          <a:xfrm>
            <a:off x="1974108" y="49380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Microsoft Office PowerPoint</Application>
  <PresentationFormat>宽屏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2024-07-31T09:41:57Z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