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2" r:id="rId7"/>
    <p:sldId id="373" r:id="rId8"/>
    <p:sldId id="377" r:id="rId9"/>
    <p:sldId id="379" r:id="rId10"/>
    <p:sldId id="382" r:id="rId11"/>
    <p:sldId id="383" r:id="rId12"/>
    <p:sldId id="384" r:id="rId13"/>
    <p:sldId id="385" r:id="rId14"/>
    <p:sldId id="391" r:id="rId15"/>
    <p:sldId id="38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8" name="yt_shape_13918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17" name="yt_image_1391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0" name="yt_shape_13920"/>
          <p:cNvSpPr txBox="1"/>
          <p:nvPr/>
        </p:nvSpPr>
        <p:spPr>
          <a:xfrm>
            <a:off x="540119" y="1597583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并且含未知数的项的次数都是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acad,isEnd"/>
              </a:rPr>
              <a:t>的方程组叫作三元一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次方程组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解三元一次方程组的基本思路是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bacd,isEnd"/>
              </a:rPr>
              <a:t>进行消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00d2c,isEnd"/>
              </a:rPr>
              <a:t>使解三元一次方程组转化为解二元一次方程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进而再转化为解一元一次方程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92159A-3EBE-013E-3FFD-785EF4CE7AFF}"/>
              </a:ext>
            </a:extLst>
          </p:cNvPr>
          <p:cNvSpPr txBox="1"/>
          <p:nvPr/>
        </p:nvSpPr>
        <p:spPr>
          <a:xfrm>
            <a:off x="14407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D202CB-9554-1D89-A3F6-221087021572}"/>
              </a:ext>
            </a:extLst>
          </p:cNvPr>
          <p:cNvSpPr txBox="1"/>
          <p:nvPr/>
        </p:nvSpPr>
        <p:spPr>
          <a:xfrm>
            <a:off x="7841507" y="155077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851170-366B-0BDE-2970-2CEA70505449}"/>
              </a:ext>
            </a:extLst>
          </p:cNvPr>
          <p:cNvSpPr txBox="1"/>
          <p:nvPr/>
        </p:nvSpPr>
        <p:spPr>
          <a:xfrm>
            <a:off x="6012708" y="250175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代入消元法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8C868C-E5A1-509E-CEE0-BACFB75BAD4C}"/>
              </a:ext>
            </a:extLst>
          </p:cNvPr>
          <p:cNvSpPr txBox="1"/>
          <p:nvPr/>
        </p:nvSpPr>
        <p:spPr>
          <a:xfrm>
            <a:off x="8451107" y="250175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加减消元法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0F893D-ED23-E14D-7754-460AFE072A36}"/>
              </a:ext>
            </a:extLst>
          </p:cNvPr>
          <p:cNvSpPr txBox="1"/>
          <p:nvPr/>
        </p:nvSpPr>
        <p:spPr>
          <a:xfrm>
            <a:off x="3802908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66" name="yt_shape_13966"/>
              <p:cNvSpPr txBox="1"/>
              <p:nvPr/>
            </p:nvSpPr>
            <p:spPr>
              <a:xfrm>
                <a:off x="540000" y="262428"/>
                <a:ext cx="5305170" cy="31665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.⑤</a:t>
                </a:r>
              </a:p>
            </p:txBody>
          </p:sp>
        </mc:Choice>
        <mc:Fallback>
          <p:sp>
            <p:nvSpPr>
              <p:cNvPr id="13966" name="yt_shape_139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428"/>
                <a:ext cx="5305170" cy="3166572"/>
              </a:xfrm>
              <a:prstGeom prst="rect">
                <a:avLst/>
              </a:prstGeom>
              <a:blipFill>
                <a:blip r:embed="rId2"/>
                <a:stretch>
                  <a:fillRect l="-356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4C85312-57F8-208F-9EB0-0654C22B2478}"/>
              </a:ext>
            </a:extLst>
          </p:cNvPr>
          <p:cNvSpPr txBox="1"/>
          <p:nvPr/>
        </p:nvSpPr>
        <p:spPr>
          <a:xfrm>
            <a:off x="449989" y="1976223"/>
            <a:ext cx="489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0AD5CB-8508-9974-7F80-C33032335122}"/>
              </a:ext>
            </a:extLst>
          </p:cNvPr>
          <p:cNvSpPr txBox="1"/>
          <p:nvPr/>
        </p:nvSpPr>
        <p:spPr>
          <a:xfrm>
            <a:off x="449989" y="2451711"/>
            <a:ext cx="458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6C0DF2-4858-6719-4650-AA1B3FFD9FC5}"/>
              </a:ext>
            </a:extLst>
          </p:cNvPr>
          <p:cNvSpPr txBox="1"/>
          <p:nvPr/>
        </p:nvSpPr>
        <p:spPr>
          <a:xfrm>
            <a:off x="449989" y="2927199"/>
            <a:ext cx="230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.⑤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71" name="yt_shape_13971"/>
              <p:cNvSpPr txBox="1"/>
              <p:nvPr/>
            </p:nvSpPr>
            <p:spPr>
              <a:xfrm>
                <a:off x="540000" y="3196169"/>
                <a:ext cx="5205079" cy="3674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组成的方程组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971" name="yt_shape_139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6169"/>
                <a:ext cx="5205079" cy="3674724"/>
              </a:xfrm>
              <a:prstGeom prst="rect">
                <a:avLst/>
              </a:prstGeom>
              <a:blipFill>
                <a:blip r:embed="rId3"/>
                <a:stretch>
                  <a:fillRect l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6D550C-8825-438D-27A0-4907FF269F9E}"/>
                  </a:ext>
                </a:extLst>
              </p:cNvPr>
              <p:cNvSpPr txBox="1"/>
              <p:nvPr/>
            </p:nvSpPr>
            <p:spPr>
              <a:xfrm>
                <a:off x="449989" y="3149363"/>
                <a:ext cx="53348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、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组成的方程组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6D550C-8825-438D-27A0-4907FF269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9363"/>
                <a:ext cx="5334826" cy="1154189"/>
              </a:xfrm>
              <a:prstGeom prst="rect">
                <a:avLst/>
              </a:prstGeom>
              <a:blipFill>
                <a:blip r:embed="rId4"/>
                <a:stretch>
                  <a:fillRect l="-1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1CE79B3-EF42-3620-D2AF-D42228CCD5F2}"/>
                  </a:ext>
                </a:extLst>
              </p:cNvPr>
              <p:cNvSpPr txBox="1"/>
              <p:nvPr/>
            </p:nvSpPr>
            <p:spPr>
              <a:xfrm>
                <a:off x="449989" y="4005064"/>
                <a:ext cx="40410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1CE79B3-EF42-3620-D2AF-D42228CCD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5064"/>
                <a:ext cx="4041013" cy="1154189"/>
              </a:xfrm>
              <a:prstGeom prst="rect">
                <a:avLst/>
              </a:prstGeom>
              <a:blipFill>
                <a:blip r:embed="rId5"/>
                <a:stretch>
                  <a:fillRect l="-2413" r="-2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AFCDA9E-390B-E8F1-ACB6-2340944FC538}"/>
                  </a:ext>
                </a:extLst>
              </p:cNvPr>
              <p:cNvSpPr txBox="1"/>
              <p:nvPr/>
            </p:nvSpPr>
            <p:spPr>
              <a:xfrm>
                <a:off x="449989" y="4725144"/>
                <a:ext cx="384422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AFCDA9E-390B-E8F1-ACB6-2340944FC5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5144"/>
                <a:ext cx="3844226" cy="1611643"/>
              </a:xfrm>
              <a:prstGeom prst="rect">
                <a:avLst/>
              </a:prstGeom>
              <a:blipFill>
                <a:blip r:embed="rId6"/>
                <a:stretch>
                  <a:fillRect l="-2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5" name="yt_shape_13975"/>
              <p:cNvSpPr txBox="1"/>
              <p:nvPr/>
            </p:nvSpPr>
            <p:spPr>
              <a:xfrm>
                <a:off x="540119" y="900000"/>
                <a:ext cx="11492915" cy="56596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一个三位数的各数位上数字之和是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8_53df4"/>
                  </a:rPr>
                  <a:t>已知百位上的数字与十位上的数字之和比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个位上的数字大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如果把个位上的数字与百位上的数字对调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e6c21"/>
                  </a:rPr>
                  <a:t>那么所得的三位数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比原数大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495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求原来的三位数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设原来的三位数的百位数字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十位数字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个位数字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原来的三位数为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75" name="yt_shape_13975" descr="{&quot;rangeId&quot;:2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59691"/>
              </a:xfrm>
              <a:prstGeom prst="rect">
                <a:avLst/>
              </a:prstGeom>
              <a:blipFill>
                <a:blip r:embed="rId2"/>
                <a:stretch>
                  <a:fillRect l="-1645" t="-970" b="-2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97A02F-BD61-3D98-4899-74AA174E323E}"/>
              </a:ext>
            </a:extLst>
          </p:cNvPr>
          <p:cNvSpPr txBox="1"/>
          <p:nvPr/>
        </p:nvSpPr>
        <p:spPr>
          <a:xfrm>
            <a:off x="450108" y="2279658"/>
            <a:ext cx="1121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设原来的三位数的百位数字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十位数字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个位数字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05989F-51B8-0FC1-B823-40D02B8115C1}"/>
                  </a:ext>
                </a:extLst>
              </p:cNvPr>
              <p:cNvSpPr txBox="1"/>
              <p:nvPr/>
            </p:nvSpPr>
            <p:spPr>
              <a:xfrm>
                <a:off x="450108" y="2501893"/>
                <a:ext cx="6884925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05989F-51B8-0FC1-B823-40D02B8115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01893"/>
                <a:ext cx="6884925" cy="18542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4A91DD-7BAE-FD1E-68FE-B775C8476E19}"/>
                  </a:ext>
                </a:extLst>
              </p:cNvPr>
              <p:cNvSpPr txBox="1"/>
              <p:nvPr/>
            </p:nvSpPr>
            <p:spPr>
              <a:xfrm>
                <a:off x="450108" y="4077072"/>
                <a:ext cx="201542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4A91DD-7BAE-FD1E-68FE-B775C8476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77072"/>
                <a:ext cx="2015427" cy="1611643"/>
              </a:xfrm>
              <a:prstGeom prst="rect">
                <a:avLst/>
              </a:prstGeom>
              <a:blipFill>
                <a:blip r:embed="rId4"/>
                <a:stretch>
                  <a:fillRect l="-4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79A8B4F-F189-8BAA-1054-962C867B7751}"/>
              </a:ext>
            </a:extLst>
          </p:cNvPr>
          <p:cNvSpPr txBox="1"/>
          <p:nvPr/>
        </p:nvSpPr>
        <p:spPr>
          <a:xfrm>
            <a:off x="450108" y="5595103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原来的三位数为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1" name="yt_shape_13981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80" name="yt_image_1398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83" name="yt_shape_13983"/>
              <p:cNvSpPr txBox="1"/>
              <p:nvPr/>
            </p:nvSpPr>
            <p:spPr>
              <a:xfrm>
                <a:off x="540119" y="1597583"/>
                <a:ext cx="11492915" cy="3881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为确保信息安全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在传输时往往需加密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96b77"/>
                  </a:rPr>
                  <a:t>发送方发出一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则接收方对应收到的密码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双方约定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1141"/>
                  </a:rPr>
                  <a:t>－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例如发出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则收到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当发送方发出一组密码为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则接收方收到的密码是多少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=3+5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接收方收到的密码是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983" name="yt_shape_13983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881897"/>
              </a:xfrm>
              <a:prstGeom prst="rect">
                <a:avLst/>
              </a:prstGeom>
              <a:blipFill>
                <a:blip r:embed="rId3"/>
                <a:stretch>
                  <a:fillRect l="-1645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8A5250-1387-329B-5477-DA0B1B5FEA24}"/>
                  </a:ext>
                </a:extLst>
              </p:cNvPr>
              <p:cNvSpPr txBox="1"/>
              <p:nvPr/>
            </p:nvSpPr>
            <p:spPr>
              <a:xfrm>
                <a:off x="450108" y="3452729"/>
                <a:ext cx="724357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=3+5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4E8A5250-1387-329B-5477-DA0B1B5FE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2729"/>
                <a:ext cx="7243573" cy="1611643"/>
              </a:xfrm>
              <a:prstGeom prst="rect">
                <a:avLst/>
              </a:prstGeom>
              <a:blipFill>
                <a:blip r:embed="rId4"/>
                <a:stretch>
                  <a:fillRect l="-1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9486809-77C4-04E0-FC11-0E8FBB56FA22}"/>
              </a:ext>
            </a:extLst>
          </p:cNvPr>
          <p:cNvSpPr txBox="1"/>
          <p:nvPr/>
        </p:nvSpPr>
        <p:spPr>
          <a:xfrm>
            <a:off x="450108" y="4970760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接收方收到的密码是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7" name="yt_shape_13987"/>
              <p:cNvSpPr txBox="1"/>
              <p:nvPr/>
            </p:nvSpPr>
            <p:spPr>
              <a:xfrm>
                <a:off x="540000" y="900000"/>
                <a:ext cx="9991325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当接收方收到一组密码为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则发送方发出的密码是多少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发送方发出的密码是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7" name="yt_shape_13987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91325" cy="2441502"/>
              </a:xfrm>
              <a:prstGeom prst="rect">
                <a:avLst/>
              </a:prstGeom>
              <a:blipFill>
                <a:blip r:embed="rId2"/>
                <a:stretch>
                  <a:fillRect l="-1891" t="-2250" r="-854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9942D7-864C-EBF5-ADFC-87644D4E715A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684377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7A9942D7-864C-EBF5-ADFC-87644D4E71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6843776" cy="1611643"/>
              </a:xfrm>
              <a:prstGeom prst="rect">
                <a:avLst/>
              </a:prstGeom>
              <a:blipFill>
                <a:blip r:embed="rId3"/>
                <a:stretch>
                  <a:fillRect l="-1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04D2080-9546-D99A-932B-76A6D2658FD8}"/>
              </a:ext>
            </a:extLst>
          </p:cNvPr>
          <p:cNvSpPr txBox="1"/>
          <p:nvPr/>
        </p:nvSpPr>
        <p:spPr>
          <a:xfrm>
            <a:off x="449989" y="2846713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发送方发出的密码是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2" name="yt_shape_1399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991" name="yt_image_13991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994" name="yt_table_13994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402120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解三元一次方程组时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关键是先将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三元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转化为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二元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8_e87c7"/>
                        </a:rPr>
                        <a:t>值得注意的是消元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的目标要一致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3" name="yt_shape_13923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22" name="yt_image_1392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5" name="yt_shape_13925"/>
          <p:cNvSpPr txBox="1"/>
          <p:nvPr/>
        </p:nvSpPr>
        <p:spPr>
          <a:xfrm>
            <a:off x="540000" y="1597583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三元一次方程组的有关概念</a:t>
            </a:r>
          </a:p>
        </p:txBody>
      </p:sp>
      <p:sp>
        <p:nvSpPr>
          <p:cNvPr id="13926" name="yt_shape_13926"/>
          <p:cNvSpPr txBox="1"/>
          <p:nvPr/>
        </p:nvSpPr>
        <p:spPr>
          <a:xfrm>
            <a:off x="540000" y="2097148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下列是三元一次方程组的是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27" name="yt_table_13927" title="H_258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1147778"/>
                  </p:ext>
                </p:extLst>
              </p:nvPr>
            </p:nvGraphicFramePr>
            <p:xfrm>
              <a:off x="540066" y="2576451"/>
              <a:ext cx="7612635" cy="3278632"/>
            </p:xfrm>
            <a:graphic>
              <a:graphicData uri="http://schemas.openxmlformats.org/drawingml/2006/table">
                <a:tbl>
                  <a:tblPr/>
                  <a:tblGrid>
                    <a:gridCol w="4146487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3466148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524444" indent="-52444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524444" indent="-52444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𝑥𝑦𝑧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927" name="yt_table_13927" descr="{&quot;rangeId&quot;:4,&quot;type&quot;:&quot;Option&quot;}" title="H_258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1147778"/>
                  </p:ext>
                </p:extLst>
              </p:nvPr>
            </p:nvGraphicFramePr>
            <p:xfrm>
              <a:off x="540066" y="2576451"/>
              <a:ext cx="7612635" cy="3278632"/>
            </p:xfrm>
            <a:graphic>
              <a:graphicData uri="http://schemas.openxmlformats.org/drawingml/2006/table">
                <a:tbl>
                  <a:tblPr/>
                  <a:tblGrid>
                    <a:gridCol w="4146487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3466148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176060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3554" b="-865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9684" b="-865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1"/>
                      </a:ext>
                    </a:extLst>
                  </a:tr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5600" r="-835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9684" t="-1156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382471">
            <a:extLst>
              <a:ext uri="{FF2B5EF4-FFF2-40B4-BE49-F238E27FC236}">
                <a16:creationId xmlns:a16="http://schemas.microsoft.com/office/drawing/2014/main" id="{7F059759-58C6-1FD0-0DA2-8828F0F452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BF6B19-BC84-38FF-CFC9-3A3A769F56C5}"/>
              </a:ext>
            </a:extLst>
          </p:cNvPr>
          <p:cNvSpPr txBox="1"/>
          <p:nvPr/>
        </p:nvSpPr>
        <p:spPr>
          <a:xfrm>
            <a:off x="50981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8" name="yt_shape_13928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三元一次方程组的解法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29" name="yt_shape_13929"/>
              <p:cNvSpPr txBox="1"/>
              <p:nvPr/>
            </p:nvSpPr>
            <p:spPr>
              <a:xfrm>
                <a:off x="540000" y="1399565"/>
                <a:ext cx="9382248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要使解法较为简便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929" name="yt_shape_13929" descr="{&quot;rangeId&quot;:6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382248" cy="1532856"/>
              </a:xfrm>
              <a:prstGeom prst="rect">
                <a:avLst/>
              </a:prstGeom>
              <a:blipFill>
                <a:blip r:embed="rId2"/>
                <a:stretch>
                  <a:fillRect l="-2014" r="-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31" name="yt_table_139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139099"/>
              </p:ext>
            </p:extLst>
          </p:nvPr>
        </p:nvGraphicFramePr>
        <p:xfrm>
          <a:off x="540056" y="2983209"/>
          <a:ext cx="5715318" cy="950976"/>
        </p:xfrm>
        <a:graphic>
          <a:graphicData uri="http://schemas.openxmlformats.org/drawingml/2006/table">
            <a:tbl>
              <a:tblPr/>
              <a:tblGrid>
                <a:gridCol w="3157855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先消去常数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4"/>
                  </a:ext>
                </a:extLst>
              </a:tr>
            </a:tbl>
          </a:graphicData>
        </a:graphic>
      </p:graphicFrame>
      <p:pic>
        <p:nvPicPr>
          <p:cNvPr id="3" name="yt_shape_1722390382544">
            <a:extLst>
              <a:ext uri="{FF2B5EF4-FFF2-40B4-BE49-F238E27FC236}">
                <a16:creationId xmlns:a16="http://schemas.microsoft.com/office/drawing/2014/main" id="{4D628643-3CAC-125B-70C3-4F453D1196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97482C-F061-D5EC-F138-DFD264C817A8}"/>
              </a:ext>
            </a:extLst>
          </p:cNvPr>
          <p:cNvSpPr txBox="1"/>
          <p:nvPr/>
        </p:nvSpPr>
        <p:spPr>
          <a:xfrm>
            <a:off x="8928699" y="1529325"/>
            <a:ext cx="383285" cy="16116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33" name="yt_shape_13933"/>
              <p:cNvSpPr txBox="1"/>
              <p:nvPr/>
            </p:nvSpPr>
            <p:spPr>
              <a:xfrm>
                <a:off x="540120" y="900000"/>
                <a:ext cx="11492915" cy="1961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消去未知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356d8"/>
                  </a:rPr>
                  <a:t>可得到的二元一次方程组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933" name="yt_shape_13933" descr="{&quot;rangeId&quot;:7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961371"/>
              </a:xfrm>
              <a:prstGeom prst="rect">
                <a:avLst/>
              </a:prstGeom>
              <a:blipFill>
                <a:blip r:embed="rId2"/>
                <a:stretch>
                  <a:fillRect l="-1645" b="-9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35" name="yt_table_13935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1999326"/>
                  </p:ext>
                </p:extLst>
              </p:nvPr>
            </p:nvGraphicFramePr>
            <p:xfrm>
              <a:off x="540056" y="2912159"/>
              <a:ext cx="7561390" cy="2121154"/>
            </p:xfrm>
            <a:graphic>
              <a:graphicData uri="http://schemas.openxmlformats.org/drawingml/2006/table">
                <a:tbl>
                  <a:tblPr/>
                  <a:tblGrid>
                    <a:gridCol w="4022598">
                      <a:extLst>
                        <a:ext uri="{9D8B030D-6E8A-4147-A177-3AD203B41FA5}">
                          <a16:colId xmlns:a16="http://schemas.microsoft.com/office/drawing/2014/main" val="10721"/>
                        </a:ext>
                      </a:extLst>
                    </a:gridCol>
                    <a:gridCol w="3538792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+17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+17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935" name="yt_table_13935" descr="{&quot;rangeId&quot;:7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1999326"/>
                  </p:ext>
                </p:extLst>
              </p:nvPr>
            </p:nvGraphicFramePr>
            <p:xfrm>
              <a:off x="540056" y="2912159"/>
              <a:ext cx="7561390" cy="2121154"/>
            </p:xfrm>
            <a:graphic>
              <a:graphicData uri="http://schemas.openxmlformats.org/drawingml/2006/table">
                <a:tbl>
                  <a:tblPr/>
                  <a:tblGrid>
                    <a:gridCol w="4022598">
                      <a:extLst>
                        <a:ext uri="{9D8B030D-6E8A-4147-A177-3AD203B41FA5}">
                          <a16:colId xmlns:a16="http://schemas.microsoft.com/office/drawing/2014/main" val="10721"/>
                        </a:ext>
                      </a:extLst>
                    </a:gridCol>
                    <a:gridCol w="3538792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8030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3597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5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88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3597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1839669-9A03-FD85-6CB9-87D27E1D3284}"/>
              </a:ext>
            </a:extLst>
          </p:cNvPr>
          <p:cNvSpPr txBox="1"/>
          <p:nvPr/>
        </p:nvSpPr>
        <p:spPr>
          <a:xfrm>
            <a:off x="1364509" y="23712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36" name="yt_shape_13936"/>
              <p:cNvSpPr txBox="1"/>
              <p:nvPr/>
            </p:nvSpPr>
            <p:spPr>
              <a:xfrm>
                <a:off x="540000" y="900000"/>
                <a:ext cx="4809009" cy="42891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⑤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3936" name="yt_shape_139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09009" cy="4289123"/>
              </a:xfrm>
              <a:prstGeom prst="rect">
                <a:avLst/>
              </a:prstGeom>
              <a:blipFill>
                <a:blip r:embed="rId2"/>
                <a:stretch>
                  <a:fillRect l="-3934" t="-1280" r="-3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7CF30E-7DA6-6AC5-E6A3-97C342023668}"/>
              </a:ext>
            </a:extLst>
          </p:cNvPr>
          <p:cNvSpPr txBox="1"/>
          <p:nvPr/>
        </p:nvSpPr>
        <p:spPr>
          <a:xfrm>
            <a:off x="449989" y="2636912"/>
            <a:ext cx="494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26798E-0A46-E615-6619-77119C15AA16}"/>
              </a:ext>
            </a:extLst>
          </p:cNvPr>
          <p:cNvSpPr txBox="1"/>
          <p:nvPr/>
        </p:nvSpPr>
        <p:spPr>
          <a:xfrm>
            <a:off x="449989" y="3112400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AA2B8D-CDB8-5C30-6B8B-B74ADB647E67}"/>
                  </a:ext>
                </a:extLst>
              </p:cNvPr>
              <p:cNvSpPr txBox="1"/>
              <p:nvPr/>
            </p:nvSpPr>
            <p:spPr>
              <a:xfrm>
                <a:off x="449989" y="3212976"/>
                <a:ext cx="24676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⑤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AA2B8D-CDB8-5C30-6B8B-B74ADB647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12976"/>
                <a:ext cx="2467674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43" name="yt_shape_13943"/>
              <p:cNvSpPr txBox="1"/>
              <p:nvPr/>
            </p:nvSpPr>
            <p:spPr>
              <a:xfrm>
                <a:off x="540000" y="4325030"/>
                <a:ext cx="4193456" cy="2493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943" name="yt_shape_139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25030"/>
                <a:ext cx="4193456" cy="2493118"/>
              </a:xfrm>
              <a:prstGeom prst="rect">
                <a:avLst/>
              </a:prstGeom>
              <a:blipFill>
                <a:blip r:embed="rId4"/>
                <a:stretch>
                  <a:fillRect l="-4512" t="-1956" r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C9CEA25-7CDC-5642-E70E-728405A07E6F}"/>
              </a:ext>
            </a:extLst>
          </p:cNvPr>
          <p:cNvSpPr txBox="1"/>
          <p:nvPr/>
        </p:nvSpPr>
        <p:spPr>
          <a:xfrm>
            <a:off x="449989" y="4278224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9A6646-649D-5737-29E2-3B24A36A234E}"/>
              </a:ext>
            </a:extLst>
          </p:cNvPr>
          <p:cNvSpPr txBox="1"/>
          <p:nvPr/>
        </p:nvSpPr>
        <p:spPr>
          <a:xfrm>
            <a:off x="449989" y="4753712"/>
            <a:ext cx="4163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B0BC87E-9496-06D4-28AF-F8CB9F70EE85}"/>
                  </a:ext>
                </a:extLst>
              </p:cNvPr>
              <p:cNvSpPr txBox="1"/>
              <p:nvPr/>
            </p:nvSpPr>
            <p:spPr>
              <a:xfrm>
                <a:off x="449989" y="4869160"/>
                <a:ext cx="4156075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B0BC87E-9496-06D4-28AF-F8CB9F70EE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9160"/>
                <a:ext cx="4156075" cy="1611643"/>
              </a:xfrm>
              <a:prstGeom prst="rect">
                <a:avLst/>
              </a:prstGeom>
              <a:blipFill>
                <a:blip r:embed="rId5"/>
                <a:stretch>
                  <a:fillRect l="-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6" name="yt_shape_13946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三元一次方程组的应用</a:t>
            </a:r>
          </a:p>
        </p:txBody>
      </p:sp>
      <p:sp>
        <p:nvSpPr>
          <p:cNvPr id="13947" name="yt_shape_1394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已知单项式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948" name="yt_shape_13948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434,isEnd"/>
              </a:rPr>
              <a:t>B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382634">
            <a:extLst>
              <a:ext uri="{FF2B5EF4-FFF2-40B4-BE49-F238E27FC236}">
                <a16:creationId xmlns:a16="http://schemas.microsoft.com/office/drawing/2014/main" id="{97EE34EE-1746-BC56-1C1E-1C705E5814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B034CE-677E-823E-068D-68909701941F}"/>
              </a:ext>
            </a:extLst>
          </p:cNvPr>
          <p:cNvSpPr txBox="1"/>
          <p:nvPr/>
        </p:nvSpPr>
        <p:spPr>
          <a:xfrm>
            <a:off x="8934089" y="13527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164937-65E7-2FF1-B863-7598EF105269}"/>
              </a:ext>
            </a:extLst>
          </p:cNvPr>
          <p:cNvSpPr txBox="1"/>
          <p:nvPr/>
        </p:nvSpPr>
        <p:spPr>
          <a:xfrm>
            <a:off x="10535876" y="135275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b028f"/>
              </a:rPr>
              <a:t>　</a:t>
            </a:r>
            <a:b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745B45-1483-75DB-824D-788C4C9C9084}"/>
              </a:ext>
            </a:extLst>
          </p:cNvPr>
          <p:cNvSpPr txBox="1"/>
          <p:nvPr/>
        </p:nvSpPr>
        <p:spPr>
          <a:xfrm>
            <a:off x="1055440" y="18282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EAD4BE-D3B5-6307-5E09-3E550E17C400}"/>
              </a:ext>
            </a:extLst>
          </p:cNvPr>
          <p:cNvSpPr txBox="1"/>
          <p:nvPr/>
        </p:nvSpPr>
        <p:spPr>
          <a:xfrm>
            <a:off x="2351584" y="182824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BF2EA7-1D23-90A1-3391-159188053F2C}"/>
              </a:ext>
            </a:extLst>
          </p:cNvPr>
          <p:cNvSpPr txBox="1"/>
          <p:nvPr/>
        </p:nvSpPr>
        <p:spPr>
          <a:xfrm>
            <a:off x="9449241" y="2276872"/>
            <a:ext cx="13992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41ACE0-F611-069D-0F5A-620971D742FF}"/>
              </a:ext>
            </a:extLst>
          </p:cNvPr>
          <p:cNvSpPr txBox="1"/>
          <p:nvPr/>
        </p:nvSpPr>
        <p:spPr>
          <a:xfrm>
            <a:off x="754908" y="2787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74D5E4-9249-0311-037B-EEB299A0550A}"/>
              </a:ext>
            </a:extLst>
          </p:cNvPr>
          <p:cNvSpPr txBox="1"/>
          <p:nvPr/>
        </p:nvSpPr>
        <p:spPr>
          <a:xfrm>
            <a:off x="3186958" y="2787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50" name="yt_shape_13950"/>
              <p:cNvSpPr txBox="1"/>
              <p:nvPr/>
            </p:nvSpPr>
            <p:spPr>
              <a:xfrm>
                <a:off x="540000" y="2484176"/>
                <a:ext cx="9914574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设小王选对、选错、不选的题分别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小王选对、选错、不选的题分别有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50" name="yt_shape_139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84176"/>
                <a:ext cx="9914574" cy="2441502"/>
              </a:xfrm>
              <a:prstGeom prst="rect">
                <a:avLst/>
              </a:prstGeom>
              <a:blipFill>
                <a:blip r:embed="rId2"/>
                <a:stretch>
                  <a:fillRect l="-1907" t="-2250" r="-923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AB65FF6-4161-BA61-9131-1D66AD7CD1AB}"/>
              </a:ext>
            </a:extLst>
          </p:cNvPr>
          <p:cNvSpPr txBox="1"/>
          <p:nvPr/>
        </p:nvSpPr>
        <p:spPr>
          <a:xfrm>
            <a:off x="449989" y="2437370"/>
            <a:ext cx="999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设小王选对、选错、不选的题分别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5EBF5E-4B15-3310-0E59-A4304F79F545}"/>
                  </a:ext>
                </a:extLst>
              </p:cNvPr>
              <p:cNvSpPr txBox="1"/>
              <p:nvPr/>
            </p:nvSpPr>
            <p:spPr>
              <a:xfrm>
                <a:off x="449989" y="2912858"/>
                <a:ext cx="432860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5EBF5E-4B15-3310-0E59-A4304F79F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2858"/>
                <a:ext cx="4328604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5FC813E-D7A6-6AA9-076F-4E0C66354B40}"/>
              </a:ext>
            </a:extLst>
          </p:cNvPr>
          <p:cNvSpPr txBox="1"/>
          <p:nvPr/>
        </p:nvSpPr>
        <p:spPr>
          <a:xfrm>
            <a:off x="449989" y="4430889"/>
            <a:ext cx="749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小王选对、选错、不选的题分别有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949" name="yt_shape_13949"/>
          <p:cNvSpPr txBox="1"/>
          <p:nvPr/>
        </p:nvSpPr>
        <p:spPr>
          <a:xfrm>
            <a:off x="540119" y="980728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某选择题共有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评分标准如下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选对一题得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选错一题倒扣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b76"/>
              </a:rPr>
              <a:t>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选一题得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已知小王选择题的得分是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且选对的题数是选错题数的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d640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小王选对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不选的题分别有几个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4" name="yt_shape_13954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53" name="yt_image_13953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6" name="yt_shape_13956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f720"/>
              </a:rPr>
              <a:t>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57" name="yt_table_139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54550"/>
              </p:ext>
            </p:extLst>
          </p:nvPr>
        </p:nvGraphicFramePr>
        <p:xfrm>
          <a:off x="540056" y="255701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59" name="yt_shape_13959"/>
              <p:cNvSpPr txBox="1"/>
              <p:nvPr/>
            </p:nvSpPr>
            <p:spPr>
              <a:xfrm>
                <a:off x="540000" y="3083189"/>
                <a:ext cx="9039911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959" name="yt_shape_13959" descr="{&quot;rangeId&quot;:13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3189"/>
                <a:ext cx="9039911" cy="1070934"/>
              </a:xfrm>
              <a:prstGeom prst="rect">
                <a:avLst/>
              </a:prstGeom>
              <a:blipFill>
                <a:blip r:embed="rId3"/>
                <a:stretch>
                  <a:fillRect l="-2090" r="-1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61" name="yt_table_139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52573"/>
              </p:ext>
            </p:extLst>
          </p:nvPr>
        </p:nvGraphicFramePr>
        <p:xfrm>
          <a:off x="540056" y="4204911"/>
          <a:ext cx="64712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A8D3F8D-DC31-EF15-2D7D-54E232098D14}"/>
              </a:ext>
            </a:extLst>
          </p:cNvPr>
          <p:cNvSpPr txBox="1"/>
          <p:nvPr/>
        </p:nvSpPr>
        <p:spPr>
          <a:xfrm>
            <a:off x="4758584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4D8C8C-DF64-F822-387C-4931678A5044}"/>
              </a:ext>
            </a:extLst>
          </p:cNvPr>
          <p:cNvSpPr txBox="1"/>
          <p:nvPr/>
        </p:nvSpPr>
        <p:spPr>
          <a:xfrm>
            <a:off x="8572210" y="3138907"/>
            <a:ext cx="4007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3" name="yt_shape_1396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有铅笔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练习本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圆珠笔三种学习用品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若购买铅笔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练习本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圆珠笔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e53e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支共需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若购买铅笔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练习本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圆珠笔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支共需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e276"/>
              </a:rPr>
              <a:t>现购买铅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圆珠笔各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练习本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64" name="yt_table_139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192764"/>
              </p:ext>
            </p:extLst>
          </p:nvPr>
        </p:nvGraphicFramePr>
        <p:xfrm>
          <a:off x="540056" y="2339566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CC9FD31-E604-5761-9613-1032784468E4}"/>
              </a:ext>
            </a:extLst>
          </p:cNvPr>
          <p:cNvSpPr txBox="1"/>
          <p:nvPr/>
        </p:nvSpPr>
        <p:spPr>
          <a:xfrm>
            <a:off x="59365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1500</Words>
  <Application>Microsoft Office PowerPoint</Application>
  <PresentationFormat>宽屏</PresentationFormat>
  <Paragraphs>120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2024-07-31T09:31:41Z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