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5" r:id="rId6"/>
    <p:sldId id="376" r:id="rId7"/>
    <p:sldId id="397" r:id="rId8"/>
    <p:sldId id="398" r:id="rId9"/>
    <p:sldId id="382" r:id="rId10"/>
    <p:sldId id="386" r:id="rId11"/>
    <p:sldId id="389" r:id="rId12"/>
    <p:sldId id="399" r:id="rId13"/>
    <p:sldId id="390" r:id="rId14"/>
    <p:sldId id="400" r:id="rId15"/>
    <p:sldId id="391" r:id="rId16"/>
    <p:sldId id="394" r:id="rId17"/>
    <p:sldId id="395" r:id="rId18"/>
    <p:sldId id="401" r:id="rId19"/>
    <p:sldId id="402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9" name="yt_shape_14019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18" name="yt_image_1401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1" name="yt_shape_14021"/>
          <p:cNvSpPr txBox="1"/>
          <p:nvPr/>
        </p:nvSpPr>
        <p:spPr>
          <a:xfrm>
            <a:off x="540000" y="1597583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的有关概念</a:t>
            </a:r>
          </a:p>
        </p:txBody>
      </p:sp>
      <p:sp>
        <p:nvSpPr>
          <p:cNvPr id="14022" name="yt_shape_14022"/>
          <p:cNvSpPr txBox="1"/>
          <p:nvPr/>
        </p:nvSpPr>
        <p:spPr>
          <a:xfrm>
            <a:off x="540000" y="2097148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岳麓区校级期中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23" name="yt_table_1402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1879270"/>
                  </p:ext>
                </p:extLst>
              </p:nvPr>
            </p:nvGraphicFramePr>
            <p:xfrm>
              <a:off x="540056" y="2576451"/>
              <a:ext cx="6921818" cy="1059562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3017838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023" name="yt_table_14023" descr="{&quot;rangeId&quot;:2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1879270"/>
                  </p:ext>
                </p:extLst>
              </p:nvPr>
            </p:nvGraphicFramePr>
            <p:xfrm>
              <a:off x="540056" y="2576451"/>
              <a:ext cx="6921818" cy="1059562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3017838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7379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24" name="yt_shape_14024"/>
          <p:cNvSpPr txBox="1"/>
          <p:nvPr/>
        </p:nvSpPr>
        <p:spPr>
          <a:xfrm>
            <a:off x="540000" y="3686567"/>
            <a:ext cx="6516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25" name="yt_table_1402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1974125"/>
                  </p:ext>
                </p:extLst>
              </p:nvPr>
            </p:nvGraphicFramePr>
            <p:xfrm>
              <a:off x="540056" y="4165870"/>
              <a:ext cx="7866380" cy="1057085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3962400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025" name="yt_table_14025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1974125"/>
                  </p:ext>
                </p:extLst>
              </p:nvPr>
            </p:nvGraphicFramePr>
            <p:xfrm>
              <a:off x="540056" y="4165870"/>
              <a:ext cx="7866380" cy="1057085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3962400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8464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405792">
            <a:extLst>
              <a:ext uri="{FF2B5EF4-FFF2-40B4-BE49-F238E27FC236}">
                <a16:creationId xmlns:a16="http://schemas.microsoft.com/office/drawing/2014/main" id="{58AF7EE4-E72D-356D-6529-0459671F7A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898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6BF51A-28BB-6133-563F-15597967D89D}"/>
              </a:ext>
            </a:extLst>
          </p:cNvPr>
          <p:cNvSpPr txBox="1"/>
          <p:nvPr/>
        </p:nvSpPr>
        <p:spPr>
          <a:xfrm>
            <a:off x="8146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41640D-2A87-A962-E4D2-F8A8973F6A2E}"/>
              </a:ext>
            </a:extLst>
          </p:cNvPr>
          <p:cNvSpPr txBox="1"/>
          <p:nvPr/>
        </p:nvSpPr>
        <p:spPr>
          <a:xfrm>
            <a:off x="6090377" y="363976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8" name="yt_shape_1407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某旅行团到森林游乐区参观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如表为两种参观方式与所需的缆车费用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8215"/>
              </a:rPr>
              <a:t>已知旅行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团的每个人皆从这两种方式中选择一种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且去程有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人搭乘缆车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回程有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a3d3"/>
              </a:rPr>
              <a:t>人搭乘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若他们缆车费用的总花费为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则此旅行团共有多少人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graphicFrame>
        <p:nvGraphicFramePr>
          <p:cNvPr id="14079" name="yt_table_1407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554670"/>
              </p:ext>
            </p:extLst>
          </p:nvPr>
        </p:nvGraphicFramePr>
        <p:xfrm>
          <a:off x="540000" y="2491930"/>
          <a:ext cx="11112000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884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参观方式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缆车费用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去程及回程均搭乘缆车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单程搭乘缆车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单程步行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81" name="yt_shape_14081"/>
              <p:cNvSpPr txBox="1"/>
              <p:nvPr/>
            </p:nvSpPr>
            <p:spPr>
              <a:xfrm>
                <a:off x="540000" y="4462339"/>
                <a:ext cx="10775386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设此旅行团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人单程搭乘缆车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单程步行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人去程及回程均搭乘缆车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81" name="yt_shape_14081" descr="{&quot;rangeId&quot;:3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2339"/>
                <a:ext cx="10775386" cy="1551066"/>
              </a:xfrm>
              <a:prstGeom prst="rect">
                <a:avLst/>
              </a:prstGeom>
              <a:blipFill>
                <a:blip r:embed="rId2"/>
                <a:stretch>
                  <a:fillRect l="-1754" t="-3150" r="-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83" name="yt_shape_14083"/>
              <p:cNvSpPr txBox="1"/>
              <p:nvPr/>
            </p:nvSpPr>
            <p:spPr>
              <a:xfrm>
                <a:off x="540000" y="2527616"/>
                <a:ext cx="3231654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则总人数为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此旅行团共有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83" name="yt_shape_14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7616"/>
                <a:ext cx="3231654" cy="1979581"/>
              </a:xfrm>
              <a:prstGeom prst="rect">
                <a:avLst/>
              </a:prstGeom>
              <a:blipFill>
                <a:blip r:embed="rId2"/>
                <a:stretch>
                  <a:fillRect l="-5849" r="-4717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CEC707-A378-A54B-1B25-D7B110CEE62E}"/>
                  </a:ext>
                </a:extLst>
              </p:cNvPr>
              <p:cNvSpPr txBox="1"/>
              <p:nvPr/>
            </p:nvSpPr>
            <p:spPr>
              <a:xfrm>
                <a:off x="449989" y="2480810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CEC707-A378-A54B-1B25-D7B110CEE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0810"/>
                <a:ext cx="1982026" cy="1154189"/>
              </a:xfrm>
              <a:prstGeom prst="rect">
                <a:avLst/>
              </a:prstGeom>
              <a:blipFill>
                <a:blip r:embed="rId3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FE1A78E-EE03-3ABC-8012-B68FD2926736}"/>
              </a:ext>
            </a:extLst>
          </p:cNvPr>
          <p:cNvSpPr txBox="1"/>
          <p:nvPr/>
        </p:nvSpPr>
        <p:spPr>
          <a:xfrm>
            <a:off x="449989" y="354138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则总人数为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5EE2A9-2B3D-301F-BF01-042AC1FFB6BD}"/>
              </a:ext>
            </a:extLst>
          </p:cNvPr>
          <p:cNvSpPr txBox="1"/>
          <p:nvPr/>
        </p:nvSpPr>
        <p:spPr>
          <a:xfrm>
            <a:off x="449989" y="4016875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此旅行团共有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678BC4-F13F-D14D-6DAA-774D6CF16733}"/>
              </a:ext>
            </a:extLst>
          </p:cNvPr>
          <p:cNvSpPr txBox="1"/>
          <p:nvPr/>
        </p:nvSpPr>
        <p:spPr>
          <a:xfrm>
            <a:off x="449989" y="980728"/>
            <a:ext cx="1085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设此旅行团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人单程搭乘缆车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单程步行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人去程及回程均搭乘缆车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365704-09D9-3AB1-8C6A-B4967D3F86BC}"/>
                  </a:ext>
                </a:extLst>
              </p:cNvPr>
              <p:cNvSpPr txBox="1"/>
              <p:nvPr/>
            </p:nvSpPr>
            <p:spPr>
              <a:xfrm>
                <a:off x="449989" y="1456216"/>
                <a:ext cx="596550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365704-09D9-3AB1-8C6A-B4967D3F8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56216"/>
                <a:ext cx="5965507" cy="1154189"/>
              </a:xfrm>
              <a:prstGeom prst="rect">
                <a:avLst/>
              </a:prstGeom>
              <a:blipFill>
                <a:blip r:embed="rId4"/>
                <a:stretch>
                  <a:fillRect l="-1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6" name="yt_shape_1408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小林在某商店购买商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共三次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只有一次购买时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同时打折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b99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其余两次均按标价购买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三次购买商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的数量和费用如下表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87" name="yt_table_14087" title="H_2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116798"/>
              </p:ext>
            </p:extLst>
          </p:nvPr>
        </p:nvGraphicFramePr>
        <p:xfrm>
          <a:off x="540000" y="2011799"/>
          <a:ext cx="11111999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64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46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0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购买商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购买商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购买总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费用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第一次购物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第二次购物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第三次购物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1062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089" name="yt_shape_14089"/>
          <p:cNvSpPr txBox="1"/>
          <p:nvPr/>
        </p:nvSpPr>
        <p:spPr>
          <a:xfrm>
            <a:off x="540000" y="5024394"/>
            <a:ext cx="7492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小林以折扣价购买商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次购物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C1C63C-95A4-84C6-60D6-2FAB41E6421C}"/>
              </a:ext>
            </a:extLst>
          </p:cNvPr>
          <p:cNvSpPr txBox="1"/>
          <p:nvPr/>
        </p:nvSpPr>
        <p:spPr>
          <a:xfrm>
            <a:off x="5736364" y="49775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91" name="yt_shape_14091"/>
              <p:cNvSpPr txBox="1"/>
              <p:nvPr/>
            </p:nvSpPr>
            <p:spPr>
              <a:xfrm>
                <a:off x="540119" y="900000"/>
                <a:ext cx="11492915" cy="50231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的标价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的标价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的标价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1a123"/>
                  </a:rPr>
                  <a:t>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的折扣相同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那么商店是打几折出售这两种商品的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的标价分别为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设商店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折出售这两种商品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1062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商店是打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折出售这两种商品的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1" name="yt_shape_14091" descr="{&quot;rangeId&quot;:4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23170"/>
              </a:xfrm>
              <a:prstGeom prst="rect">
                <a:avLst/>
              </a:prstGeom>
              <a:blipFill>
                <a:blip r:embed="rId2"/>
                <a:stretch>
                  <a:fillRect l="-1645" t="-1092" b="-2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8D2A5DA-F9B4-34D3-BC2A-15D61C47BF21}"/>
              </a:ext>
            </a:extLst>
          </p:cNvPr>
          <p:cNvSpPr txBox="1"/>
          <p:nvPr/>
        </p:nvSpPr>
        <p:spPr>
          <a:xfrm>
            <a:off x="450108" y="1328682"/>
            <a:ext cx="9660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的标价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的标价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a123"/>
              </a:rPr>
              <a:t>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BA412B-F80A-CC10-0FE3-ED557540B19D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47216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0}">
                <a:extLst>
                  <a:ext uri="{FF2B5EF4-FFF2-40B4-BE49-F238E27FC236}">
                    <a16:creationId xmlns:a16="http://schemas.microsoft.com/office/drawing/2014/main" id="{A5BA412B-F80A-CC10-0FE3-ED557540B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472160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DB766CB-9115-0096-0EBB-15FE721E0190}"/>
              </a:ext>
            </a:extLst>
          </p:cNvPr>
          <p:cNvSpPr txBox="1"/>
          <p:nvPr/>
        </p:nvSpPr>
        <p:spPr>
          <a:xfrm>
            <a:off x="450108" y="3340235"/>
            <a:ext cx="592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的标价分别为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D7CF12-9036-91CB-9179-A5B781BB6C3A}"/>
              </a:ext>
            </a:extLst>
          </p:cNvPr>
          <p:cNvSpPr txBox="1"/>
          <p:nvPr/>
        </p:nvSpPr>
        <p:spPr>
          <a:xfrm>
            <a:off x="450108" y="3815723"/>
            <a:ext cx="576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设商店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折出售这两种商品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8394E29-06AE-F023-462B-97D5972E298A}"/>
                  </a:ext>
                </a:extLst>
              </p:cNvPr>
              <p:cNvSpPr txBox="1"/>
              <p:nvPr/>
            </p:nvSpPr>
            <p:spPr>
              <a:xfrm>
                <a:off x="450108" y="4291211"/>
                <a:ext cx="5866511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1062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0}">
                <a:extLst>
                  <a:ext uri="{FF2B5EF4-FFF2-40B4-BE49-F238E27FC236}">
                    <a16:creationId xmlns:a16="http://schemas.microsoft.com/office/drawing/2014/main" id="{C8394E29-06AE-F023-462B-97D5972E2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1211"/>
                <a:ext cx="5866511" cy="730327"/>
              </a:xfrm>
              <a:prstGeom prst="rect">
                <a:avLst/>
              </a:prstGeom>
              <a:blipFill>
                <a:blip r:embed="rId4"/>
                <a:stretch>
                  <a:fillRect l="-1663" r="-166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4B339CF-9C94-81E5-2C64-0B87CC2CD7E9}"/>
              </a:ext>
            </a:extLst>
          </p:cNvPr>
          <p:cNvSpPr txBox="1"/>
          <p:nvPr/>
        </p:nvSpPr>
        <p:spPr>
          <a:xfrm>
            <a:off x="450108" y="4927926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B06A0C-A67B-F8DC-7817-AAC622EAF14F}"/>
              </a:ext>
            </a:extLst>
          </p:cNvPr>
          <p:cNvSpPr txBox="1"/>
          <p:nvPr/>
        </p:nvSpPr>
        <p:spPr>
          <a:xfrm>
            <a:off x="450108" y="5403414"/>
            <a:ext cx="5056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商店是打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折出售这两种商品的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1" name="yt_shape_14101"/>
          <p:cNvSpPr txBox="1"/>
          <p:nvPr/>
        </p:nvSpPr>
        <p:spPr>
          <a:xfrm>
            <a:off x="540000" y="900000"/>
            <a:ext cx="2363660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61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00" name="yt_image_1410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3872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3" name="yt_shape_14103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c347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4" name="yt_table_141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622093"/>
              </p:ext>
            </p:extLst>
          </p:nvPr>
        </p:nvGraphicFramePr>
        <p:xfrm>
          <a:off x="540056" y="2132856"/>
          <a:ext cx="45231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106" name="yt_shape_14106"/>
              <p:cNvSpPr txBox="1"/>
              <p:nvPr/>
            </p:nvSpPr>
            <p:spPr>
              <a:xfrm>
                <a:off x="540000" y="3134410"/>
                <a:ext cx="1009821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有正整数解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则正整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106" name="yt_shape_14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4410"/>
                <a:ext cx="10098214" cy="1070934"/>
              </a:xfrm>
              <a:prstGeom prst="rect">
                <a:avLst/>
              </a:prstGeom>
              <a:blipFill>
                <a:blip r:embed="rId3"/>
                <a:stretch>
                  <a:fillRect l="-1872" r="-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08" name="yt_table_141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177870"/>
              </p:ext>
            </p:extLst>
          </p:nvPr>
        </p:nvGraphicFramePr>
        <p:xfrm>
          <a:off x="540056" y="4256132"/>
          <a:ext cx="46755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21BA98A-F142-B4FF-F05B-F7DDD26145C3}"/>
              </a:ext>
            </a:extLst>
          </p:cNvPr>
          <p:cNvSpPr txBox="1"/>
          <p:nvPr/>
        </p:nvSpPr>
        <p:spPr>
          <a:xfrm>
            <a:off x="11136560" y="15567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B5776E-5253-A545-9840-95E19ED1893E}"/>
              </a:ext>
            </a:extLst>
          </p:cNvPr>
          <p:cNvSpPr txBox="1"/>
          <p:nvPr/>
        </p:nvSpPr>
        <p:spPr>
          <a:xfrm>
            <a:off x="9620277" y="3087604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0" name="yt_shape_1411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乙两人沿着边长为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92e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米的速度行走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同时乙从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2525"/>
              </a:rPr>
              <a:t>米的速度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当乙第一次追上甲时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将在正方形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2" name="yt_table_141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50702"/>
              </p:ext>
            </p:extLst>
          </p:nvPr>
        </p:nvGraphicFramePr>
        <p:xfrm>
          <a:off x="540056" y="2339566"/>
          <a:ext cx="5086668" cy="950976"/>
        </p:xfrm>
        <a:graphic>
          <a:graphicData uri="http://schemas.openxmlformats.org/drawingml/2006/table">
            <a:tbl>
              <a:tblPr/>
              <a:tblGrid>
                <a:gridCol w="3000693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2085975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</a:tbl>
          </a:graphicData>
        </a:graphic>
      </p:graphicFrame>
      <p:pic>
        <p:nvPicPr>
          <p:cNvPr id="14111" name="yt_image_14111_skip" title="H_124.3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1843" y="2339566"/>
            <a:ext cx="1678010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38E967-A738-1711-53A5-E715CA71ECCC}"/>
              </a:ext>
            </a:extLst>
          </p:cNvPr>
          <p:cNvSpPr txBox="1"/>
          <p:nvPr/>
        </p:nvSpPr>
        <p:spPr>
          <a:xfrm>
            <a:off x="6393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5" name="yt_shape_14115"/>
          <p:cNvSpPr txBox="1"/>
          <p:nvPr/>
        </p:nvSpPr>
        <p:spPr>
          <a:xfrm>
            <a:off x="540000" y="900000"/>
            <a:ext cx="238828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811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14" name="yt_image_14114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6308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17" name="yt_shape_14117"/>
              <p:cNvSpPr txBox="1"/>
              <p:nvPr/>
            </p:nvSpPr>
            <p:spPr>
              <a:xfrm>
                <a:off x="540119" y="1597583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方案设计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型车和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型车装满货物一次可运货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164d"/>
                  </a:rPr>
                  <a:t>A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型车和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型车装满货物一次可运货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某物流公司现有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吨货物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21c3"/>
                  </a:rPr>
                  <a:t>计划同时租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一次运完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且恰好每辆车都装满货物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根据以上信息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型车和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型车都装满货物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一次可分别运货多少吨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型车都装满货物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一次可分别运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货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型车都装满货物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一次可分别运货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吨、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117" name="yt_shape_14117" descr="{&quot;rangeId&quot;:3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380238"/>
              </a:xfrm>
              <a:prstGeom prst="rect">
                <a:avLst/>
              </a:prstGeom>
              <a:blipFill>
                <a:blip r:embed="rId3"/>
                <a:stretch>
                  <a:fillRect l="-1645" t="-1113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66E550-51DE-F50A-E93B-9AFD13600886}"/>
              </a:ext>
            </a:extLst>
          </p:cNvPr>
          <p:cNvSpPr txBox="1"/>
          <p:nvPr/>
        </p:nvSpPr>
        <p:spPr>
          <a:xfrm>
            <a:off x="450108" y="3928217"/>
            <a:ext cx="1034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型车都装满货物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一次可分别运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41BCA-5083-EEB1-1BCF-D7239E287BAC}"/>
                  </a:ext>
                </a:extLst>
              </p:cNvPr>
              <p:cNvSpPr txBox="1"/>
              <p:nvPr/>
            </p:nvSpPr>
            <p:spPr>
              <a:xfrm>
                <a:off x="450108" y="4403705"/>
                <a:ext cx="581037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34, 'hasSerialNum': 1}">
                <a:extLst>
                  <a:ext uri="{FF2B5EF4-FFF2-40B4-BE49-F238E27FC236}">
                    <a16:creationId xmlns:a16="http://schemas.microsoft.com/office/drawing/2014/main" id="{3CA41BCA-5083-EEB1-1BCF-D7239E287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03705"/>
                <a:ext cx="5810378" cy="1154189"/>
              </a:xfrm>
              <a:prstGeom prst="rect">
                <a:avLst/>
              </a:prstGeom>
              <a:blipFill>
                <a:blip r:embed="rId4"/>
                <a:stretch>
                  <a:fillRect l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F2E8432-8DE7-BAA6-9C04-265392A6B0F0}"/>
              </a:ext>
            </a:extLst>
          </p:cNvPr>
          <p:cNvSpPr txBox="1"/>
          <p:nvPr/>
        </p:nvSpPr>
        <p:spPr>
          <a:xfrm>
            <a:off x="450108" y="5464282"/>
            <a:ext cx="912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型车都装满货物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一次可分别运货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22" name="yt_shape_14122"/>
              <p:cNvSpPr txBox="1"/>
              <p:nvPr/>
            </p:nvSpPr>
            <p:spPr>
              <a:xfrm>
                <a:off x="540119" y="900000"/>
                <a:ext cx="11492915" cy="2547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请你帮物流公司设计租车方案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根据题意可得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使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都为整数的情况共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39d56"/>
                  </a:rPr>
                  <a:t>a</a:t>
                </a:r>
                <a:b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三种情况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故租车方案分别为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faf64"/>
                  </a:rPr>
                  <a:t>9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2" name="yt_shape_14122" descr="{&quot;rangeId&quot;:3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47942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2DE249-A721-E409-8258-6BC966F4D745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126458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根据题意可得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使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都为整数的情况共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39d56"/>
                  </a:rPr>
                  <a:t>a</a:t>
                </a:r>
                <a:b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6}">
                <a:extLst>
                  <a:ext uri="{FF2B5EF4-FFF2-40B4-BE49-F238E27FC236}">
                    <a16:creationId xmlns:a16="http://schemas.microsoft.com/office/drawing/2014/main" id="{552DE249-A721-E409-8258-6BC966F4D7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1264582" cy="766077"/>
              </a:xfrm>
              <a:prstGeom prst="rect">
                <a:avLst/>
              </a:prstGeom>
              <a:blipFill>
                <a:blip r:embed="rId3"/>
                <a:stretch>
                  <a:fillRect l="-866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A1B4C3D-EECA-4A98-1BD1-EC7C22C6BAD5}"/>
              </a:ext>
            </a:extLst>
          </p:cNvPr>
          <p:cNvSpPr txBox="1"/>
          <p:nvPr/>
        </p:nvSpPr>
        <p:spPr>
          <a:xfrm>
            <a:off x="450108" y="2001147"/>
            <a:ext cx="720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E1A97A-2BD0-139B-92ED-C8E25E0A3AF1}"/>
              </a:ext>
            </a:extLst>
          </p:cNvPr>
          <p:cNvSpPr txBox="1"/>
          <p:nvPr/>
        </p:nvSpPr>
        <p:spPr>
          <a:xfrm>
            <a:off x="450108" y="2476635"/>
            <a:ext cx="1126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故租车方案分别为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af64"/>
              </a:rPr>
              <a:t>9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8B1F60-82AA-DAF5-110D-90969817F0FD}"/>
              </a:ext>
            </a:extLst>
          </p:cNvPr>
          <p:cNvSpPr txBox="1"/>
          <p:nvPr/>
        </p:nvSpPr>
        <p:spPr>
          <a:xfrm>
            <a:off x="450108" y="2952123"/>
            <a:ext cx="2289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5" name="yt_shape_1412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型车每辆租金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型车每辆租金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9d3c"/>
              </a:rPr>
              <a:t>请选出最省钱的租车方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并求出最少租车费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花费为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花费为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花费为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最省钱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最少租车费用为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EB983D-DBD9-45AF-D190-6F447C7DF0CA}"/>
              </a:ext>
            </a:extLst>
          </p:cNvPr>
          <p:cNvSpPr txBox="1"/>
          <p:nvPr/>
        </p:nvSpPr>
        <p:spPr>
          <a:xfrm>
            <a:off x="450108" y="1804170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花费为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326D3D-F8EF-4F95-C0B6-BC0D5CA0144C}"/>
              </a:ext>
            </a:extLst>
          </p:cNvPr>
          <p:cNvSpPr txBox="1"/>
          <p:nvPr/>
        </p:nvSpPr>
        <p:spPr>
          <a:xfrm>
            <a:off x="450108" y="227965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花费为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F8C448-A71A-37D0-46C3-BF82ED0BBD71}"/>
              </a:ext>
            </a:extLst>
          </p:cNvPr>
          <p:cNvSpPr txBox="1"/>
          <p:nvPr/>
        </p:nvSpPr>
        <p:spPr>
          <a:xfrm>
            <a:off x="450108" y="2755146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花费为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8AEE4C-7D42-B452-9314-0FF7A4F62739}"/>
              </a:ext>
            </a:extLst>
          </p:cNvPr>
          <p:cNvSpPr txBox="1"/>
          <p:nvPr/>
        </p:nvSpPr>
        <p:spPr>
          <a:xfrm>
            <a:off x="450108" y="323063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D87DDB-4779-63F3-43DC-625AC6C7E4E3}"/>
              </a:ext>
            </a:extLst>
          </p:cNvPr>
          <p:cNvSpPr txBox="1"/>
          <p:nvPr/>
        </p:nvSpPr>
        <p:spPr>
          <a:xfrm>
            <a:off x="450108" y="3706122"/>
            <a:ext cx="9581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最省钱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最少租车费用为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27" name="yt_shape_14027"/>
              <p:cNvSpPr txBox="1"/>
              <p:nvPr/>
            </p:nvSpPr>
            <p:spPr>
              <a:xfrm>
                <a:off x="540000" y="1260040"/>
                <a:ext cx="4780604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6=41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4027" name="yt_shape_14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0040"/>
                <a:ext cx="4780604" cy="2141868"/>
              </a:xfrm>
              <a:prstGeom prst="rect">
                <a:avLst/>
              </a:prstGeom>
              <a:blipFill>
                <a:blip r:embed="rId2"/>
                <a:stretch>
                  <a:fillRect l="-3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31" name="yt_table_140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52610"/>
              </p:ext>
            </p:extLst>
          </p:nvPr>
        </p:nvGraphicFramePr>
        <p:xfrm>
          <a:off x="540056" y="350348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sp>
        <p:nvSpPr>
          <p:cNvPr id="14026" name="yt_shape_14026"/>
          <p:cNvSpPr txBox="1"/>
          <p:nvPr/>
        </p:nvSpPr>
        <p:spPr>
          <a:xfrm>
            <a:off x="540000" y="836712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下列方程组是二元一次方程组的有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FC89DD-89DA-CAAD-00F8-8C59A65D0F62}"/>
              </a:ext>
            </a:extLst>
          </p:cNvPr>
          <p:cNvSpPr txBox="1"/>
          <p:nvPr/>
        </p:nvSpPr>
        <p:spPr>
          <a:xfrm>
            <a:off x="6012589" y="7899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33" name="yt_shape_14033"/>
              <p:cNvSpPr txBox="1"/>
              <p:nvPr/>
            </p:nvSpPr>
            <p:spPr>
              <a:xfrm>
                <a:off x="540000" y="3933056"/>
                <a:ext cx="8763040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033" name="yt_shape_14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3056"/>
                <a:ext cx="8763040" cy="1070934"/>
              </a:xfrm>
              <a:prstGeom prst="rect">
                <a:avLst/>
              </a:prstGeom>
              <a:blipFill>
                <a:blip r:embed="rId3"/>
                <a:stretch>
                  <a:fillRect l="-2157" r="-1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A7AEB5-5C4C-00AB-0EB4-1379CE198245}"/>
              </a:ext>
            </a:extLst>
          </p:cNvPr>
          <p:cNvSpPr txBox="1"/>
          <p:nvPr/>
        </p:nvSpPr>
        <p:spPr>
          <a:xfrm>
            <a:off x="8213879" y="3886250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" name="yt_shape_14035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p:sp>
        <p:nvSpPr>
          <p:cNvPr id="14036" name="yt_shape_14036"/>
          <p:cNvSpPr txBox="1"/>
          <p:nvPr/>
        </p:nvSpPr>
        <p:spPr>
          <a:xfrm>
            <a:off x="540000" y="1399565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芙蓉区期末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7" name="yt_table_140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914237"/>
              </p:ext>
            </p:extLst>
          </p:nvPr>
        </p:nvGraphicFramePr>
        <p:xfrm>
          <a:off x="540056" y="1878868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</a:tbl>
          </a:graphicData>
        </a:graphic>
      </p:graphicFrame>
      <p:sp>
        <p:nvSpPr>
          <p:cNvPr id="14039" name="yt_shape_14039"/>
          <p:cNvSpPr txBox="1"/>
          <p:nvPr/>
        </p:nvSpPr>
        <p:spPr>
          <a:xfrm>
            <a:off x="540000" y="3831188"/>
            <a:ext cx="8444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的依据为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0" name="yt_table_140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723087"/>
              </p:ext>
            </p:extLst>
          </p:nvPr>
        </p:nvGraphicFramePr>
        <p:xfrm>
          <a:off x="540056" y="4310491"/>
          <a:ext cx="7078980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分数的基本性质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</a:tbl>
          </a:graphicData>
        </a:graphic>
      </p:graphicFrame>
      <p:pic>
        <p:nvPicPr>
          <p:cNvPr id="3" name="yt_shape_1722390405880">
            <a:extLst>
              <a:ext uri="{FF2B5EF4-FFF2-40B4-BE49-F238E27FC236}">
                <a16:creationId xmlns:a16="http://schemas.microsoft.com/office/drawing/2014/main" id="{A5443D59-3BB8-479A-1017-C0DC13B59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EE80B9-4651-746C-723A-4F3B3731FCF5}"/>
              </a:ext>
            </a:extLst>
          </p:cNvPr>
          <p:cNvSpPr txBox="1"/>
          <p:nvPr/>
        </p:nvSpPr>
        <p:spPr>
          <a:xfrm>
            <a:off x="6926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4AB608-0754-40B6-CDF8-C47E5AACC386}"/>
              </a:ext>
            </a:extLst>
          </p:cNvPr>
          <p:cNvSpPr txBox="1"/>
          <p:nvPr/>
        </p:nvSpPr>
        <p:spPr>
          <a:xfrm>
            <a:off x="8000139" y="3784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2" name="yt_shape_14042"/>
          <p:cNvSpPr txBox="1"/>
          <p:nvPr/>
        </p:nvSpPr>
        <p:spPr>
          <a:xfrm>
            <a:off x="540000" y="900000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43" name="yt_table_14043" title="H_178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5483247"/>
                  </p:ext>
                </p:extLst>
              </p:nvPr>
            </p:nvGraphicFramePr>
            <p:xfrm>
              <a:off x="540056" y="1379303"/>
              <a:ext cx="5916613" cy="2264666"/>
            </p:xfrm>
            <a:graphic>
              <a:graphicData uri="http://schemas.openxmlformats.org/drawingml/2006/table">
                <a:tbl>
                  <a:tblPr/>
                  <a:tblGrid>
                    <a:gridCol w="5916613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043" name="yt_table_14043" descr="{&quot;rangeId&quot;:9,&quot;type&quot;:&quot;Option&quot;}" title="H_178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5483247"/>
                  </p:ext>
                </p:extLst>
              </p:nvPr>
            </p:nvGraphicFramePr>
            <p:xfrm>
              <a:off x="540056" y="1379303"/>
              <a:ext cx="5916613" cy="2264666"/>
            </p:xfrm>
            <a:graphic>
              <a:graphicData uri="http://schemas.openxmlformats.org/drawingml/2006/table">
                <a:tbl>
                  <a:tblPr/>
                  <a:tblGrid>
                    <a:gridCol w="5916613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8"/>
                      </a:ext>
                    </a:extLst>
                  </a:tr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b="-2038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9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86735" b="-1183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0"/>
                      </a:ext>
                    </a:extLst>
                  </a:tr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8383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75CF87-C489-4B26-F7B0-30C56C39A8AE}"/>
              </a:ext>
            </a:extLst>
          </p:cNvPr>
          <p:cNvSpPr txBox="1"/>
          <p:nvPr/>
        </p:nvSpPr>
        <p:spPr>
          <a:xfrm>
            <a:off x="6622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4" name="yt_shape_14044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45" name="yt_shape_14045"/>
          <p:cNvSpPr txBox="1"/>
          <p:nvPr/>
        </p:nvSpPr>
        <p:spPr>
          <a:xfrm>
            <a:off x="540000" y="1399565"/>
            <a:ext cx="104227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6" name="yt_table_140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626647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</a:tbl>
          </a:graphicData>
        </a:graphic>
      </p:graphicFrame>
      <p:sp>
        <p:nvSpPr>
          <p:cNvPr id="14048" name="yt_shape_14048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规定一种新的运算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x*y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b1f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等式右边是平常的加法和乘法运算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049" name="yt_shape_14049"/>
          <p:cNvSpPr txBox="1"/>
          <p:nvPr/>
        </p:nvSpPr>
        <p:spPr>
          <a:xfrm>
            <a:off x="540000" y="3364474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50" name="yt_shape_14050"/>
              <p:cNvSpPr txBox="1"/>
              <p:nvPr/>
            </p:nvSpPr>
            <p:spPr>
              <a:xfrm>
                <a:off x="540000" y="3843777"/>
                <a:ext cx="344408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50" name="yt_shape_14050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3777"/>
                <a:ext cx="3444084" cy="639855"/>
              </a:xfrm>
              <a:prstGeom prst="rect">
                <a:avLst/>
              </a:prstGeom>
              <a:blipFill>
                <a:blip r:embed="rId2"/>
                <a:stretch>
                  <a:fillRect l="-5487" r="-42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52" name="yt_shape_14052"/>
          <p:cNvSpPr txBox="1"/>
          <p:nvPr/>
        </p:nvSpPr>
        <p:spPr>
          <a:xfrm>
            <a:off x="540000" y="4534420"/>
            <a:ext cx="669895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去分母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405977">
            <a:extLst>
              <a:ext uri="{FF2B5EF4-FFF2-40B4-BE49-F238E27FC236}">
                <a16:creationId xmlns:a16="http://schemas.microsoft.com/office/drawing/2014/main" id="{95DBA9C6-C7C3-DD2E-2B51-5C535DECF2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065972-CEB2-BD31-B340-DA5A753D2C11}"/>
              </a:ext>
            </a:extLst>
          </p:cNvPr>
          <p:cNvSpPr txBox="1"/>
          <p:nvPr/>
        </p:nvSpPr>
        <p:spPr>
          <a:xfrm>
            <a:off x="9941651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A412EA-62DD-65C8-CE24-CB0E71107287}"/>
              </a:ext>
            </a:extLst>
          </p:cNvPr>
          <p:cNvSpPr txBox="1"/>
          <p:nvPr/>
        </p:nvSpPr>
        <p:spPr>
          <a:xfrm>
            <a:off x="9937007" y="2833721"/>
            <a:ext cx="1387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1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CCB480-27B7-F3A5-3948-309FE13CD9D8}"/>
              </a:ext>
            </a:extLst>
          </p:cNvPr>
          <p:cNvSpPr txBox="1"/>
          <p:nvPr/>
        </p:nvSpPr>
        <p:spPr>
          <a:xfrm>
            <a:off x="449989" y="4487614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447E16-FC84-F034-1FA5-ED49053C1694}"/>
              </a:ext>
            </a:extLst>
          </p:cNvPr>
          <p:cNvSpPr txBox="1"/>
          <p:nvPr/>
        </p:nvSpPr>
        <p:spPr>
          <a:xfrm>
            <a:off x="449989" y="4963102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E0E954-EE13-E6AD-F179-F560C1D241D4}"/>
              </a:ext>
            </a:extLst>
          </p:cNvPr>
          <p:cNvSpPr txBox="1"/>
          <p:nvPr/>
        </p:nvSpPr>
        <p:spPr>
          <a:xfrm>
            <a:off x="449989" y="5438591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ABEB01-FF3A-26E4-6828-F764B05C864A}"/>
              </a:ext>
            </a:extLst>
          </p:cNvPr>
          <p:cNvSpPr txBox="1"/>
          <p:nvPr/>
        </p:nvSpPr>
        <p:spPr>
          <a:xfrm>
            <a:off x="449989" y="5914078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3" name="yt_shape_14053"/>
              <p:cNvSpPr txBox="1"/>
              <p:nvPr/>
            </p:nvSpPr>
            <p:spPr>
              <a:xfrm>
                <a:off x="540000" y="900000"/>
                <a:ext cx="6116739" cy="42460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4053" name="yt_shape_14053" descr="{&quot;rangeId&quot;:26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16739" cy="4246099"/>
              </a:xfrm>
              <a:prstGeom prst="rect">
                <a:avLst/>
              </a:prstGeom>
              <a:blipFill>
                <a:blip r:embed="rId2"/>
                <a:stretch>
                  <a:fillRect l="-3091" r="-2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75231F-7687-3CDB-A2B8-3E73E366C910}"/>
              </a:ext>
            </a:extLst>
          </p:cNvPr>
          <p:cNvSpPr txBox="1"/>
          <p:nvPr/>
        </p:nvSpPr>
        <p:spPr>
          <a:xfrm>
            <a:off x="449989" y="2371225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7328FB-6870-255E-2D28-C741A8553EEC}"/>
                  </a:ext>
                </a:extLst>
              </p:cNvPr>
              <p:cNvSpPr txBox="1"/>
              <p:nvPr/>
            </p:nvSpPr>
            <p:spPr>
              <a:xfrm>
                <a:off x="449989" y="2846713"/>
                <a:ext cx="623766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IsSplitBraceMath': 1}">
                <a:extLst>
                  <a:ext uri="{FF2B5EF4-FFF2-40B4-BE49-F238E27FC236}">
                    <a16:creationId xmlns:a16="http://schemas.microsoft.com/office/drawing/2014/main" id="{127328FB-6870-255E-2D28-C741A8553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6713"/>
                <a:ext cx="6237668" cy="769062"/>
              </a:xfrm>
              <a:prstGeom prst="rect">
                <a:avLst/>
              </a:prstGeom>
              <a:blipFill>
                <a:blip r:embed="rId3"/>
                <a:stretch>
                  <a:fillRect l="-1564" r="-15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F31ACC5-67B3-09B3-92FD-6B5FAC2FB284}"/>
              </a:ext>
            </a:extLst>
          </p:cNvPr>
          <p:cNvSpPr txBox="1"/>
          <p:nvPr/>
        </p:nvSpPr>
        <p:spPr>
          <a:xfrm>
            <a:off x="449989" y="3522163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15C26E-A17E-39B5-89AA-77A2DF6235F4}"/>
                  </a:ext>
                </a:extLst>
              </p:cNvPr>
              <p:cNvSpPr txBox="1"/>
              <p:nvPr/>
            </p:nvSpPr>
            <p:spPr>
              <a:xfrm>
                <a:off x="449989" y="3997651"/>
                <a:ext cx="38519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IsSplitBraceMath': 1}">
                <a:extLst>
                  <a:ext uri="{FF2B5EF4-FFF2-40B4-BE49-F238E27FC236}">
                    <a16:creationId xmlns:a16="http://schemas.microsoft.com/office/drawing/2014/main" id="{A815C26E-A17E-39B5-89AA-77A2DF623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7651"/>
                <a:ext cx="3851973" cy="1154189"/>
              </a:xfrm>
              <a:prstGeom prst="rect">
                <a:avLst/>
              </a:prstGeom>
              <a:blipFill>
                <a:blip r:embed="rId4"/>
                <a:stretch>
                  <a:fillRect l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60" name="yt_shape_14060"/>
              <p:cNvSpPr txBox="1"/>
              <p:nvPr/>
            </p:nvSpPr>
            <p:spPr>
              <a:xfrm>
                <a:off x="540000" y="900000"/>
                <a:ext cx="5850961" cy="471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4060" name="yt_shape_14060" descr="{&quot;rangeId&quot;:27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50961" cy="4718599"/>
              </a:xfrm>
              <a:prstGeom prst="rect">
                <a:avLst/>
              </a:prstGeom>
              <a:blipFill>
                <a:blip r:embed="rId2"/>
                <a:stretch>
                  <a:fillRect l="-3233" r="-2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18ECEF-CAD6-DDE2-E884-8AAB22B54191}"/>
              </a:ext>
            </a:extLst>
          </p:cNvPr>
          <p:cNvSpPr txBox="1"/>
          <p:nvPr/>
        </p:nvSpPr>
        <p:spPr>
          <a:xfrm>
            <a:off x="449989" y="208814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9FBA81-F631-6842-2685-C0BDBE01423F}"/>
              </a:ext>
            </a:extLst>
          </p:cNvPr>
          <p:cNvSpPr txBox="1"/>
          <p:nvPr/>
        </p:nvSpPr>
        <p:spPr>
          <a:xfrm>
            <a:off x="449989" y="256363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007D6-F1EC-8F79-131C-C91B11536428}"/>
              </a:ext>
            </a:extLst>
          </p:cNvPr>
          <p:cNvSpPr txBox="1"/>
          <p:nvPr/>
        </p:nvSpPr>
        <p:spPr>
          <a:xfrm>
            <a:off x="449989" y="3039118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531EB4-0A98-C04C-5467-735D423E1B06}"/>
              </a:ext>
            </a:extLst>
          </p:cNvPr>
          <p:cNvSpPr txBox="1"/>
          <p:nvPr/>
        </p:nvSpPr>
        <p:spPr>
          <a:xfrm>
            <a:off x="449989" y="3514606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C33C97-C440-76DC-9353-D6B429AAEFBD}"/>
              </a:ext>
            </a:extLst>
          </p:cNvPr>
          <p:cNvSpPr txBox="1"/>
          <p:nvPr/>
        </p:nvSpPr>
        <p:spPr>
          <a:xfrm>
            <a:off x="449989" y="399009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53715B3-C4EE-50C8-F34D-EEEB272891DE}"/>
                  </a:ext>
                </a:extLst>
              </p:cNvPr>
              <p:cNvSpPr txBox="1"/>
              <p:nvPr/>
            </p:nvSpPr>
            <p:spPr>
              <a:xfrm>
                <a:off x="449989" y="4465582"/>
                <a:ext cx="38519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IsSplitBraceMath': 1}">
                <a:extLst>
                  <a:ext uri="{FF2B5EF4-FFF2-40B4-BE49-F238E27FC236}">
                    <a16:creationId xmlns:a16="http://schemas.microsoft.com/office/drawing/2014/main" id="{653715B3-C4EE-50C8-F34D-EEEB272891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5582"/>
                <a:ext cx="3851973" cy="1154189"/>
              </a:xfrm>
              <a:prstGeom prst="rect">
                <a:avLst/>
              </a:prstGeom>
              <a:blipFill>
                <a:blip r:embed="rId3"/>
                <a:stretch>
                  <a:fillRect l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8" name="yt_shape_14068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的实际应用</a:t>
            </a:r>
          </a:p>
        </p:txBody>
      </p:sp>
      <p:sp>
        <p:nvSpPr>
          <p:cNvPr id="14069" name="yt_shape_1406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长沙南雅中学单元卷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元旦来临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ffbeb"/>
              </a:rPr>
              <a:t>各大商场都制定了促进消费增加利润的促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商场把某种双肩包按进价提高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进行标价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0098"/>
              </a:rPr>
              <a:t>然后再打出八折的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优惠价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这样商场每卖出一个书包就可盈利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这种书包的进价是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0" name="yt_table_140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945847"/>
              </p:ext>
            </p:extLst>
          </p:nvPr>
        </p:nvGraphicFramePr>
        <p:xfrm>
          <a:off x="540056" y="283913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</a:tbl>
          </a:graphicData>
        </a:graphic>
      </p:graphicFrame>
      <p:sp>
        <p:nvSpPr>
          <p:cNvPr id="14072" name="yt_shape_14072"/>
          <p:cNvSpPr txBox="1"/>
          <p:nvPr/>
        </p:nvSpPr>
        <p:spPr>
          <a:xfrm>
            <a:off x="540119" y="33653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齐齐哈尔市中考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某抗战纪念馆馆长找到大学生团干部小张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90fe"/>
              </a:rPr>
              <a:t>联系青年志愿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者在周日参与活动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活动累计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个小时的工作时间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需要每名男生工作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486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每名女生工作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小张可以安排学生参加活动的方案共有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3" name="yt_table_140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999966"/>
              </p:ext>
            </p:extLst>
          </p:nvPr>
        </p:nvGraphicFramePr>
        <p:xfrm>
          <a:off x="540056" y="4804868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4"/>
                  </a:ext>
                </a:extLst>
              </a:tr>
            </a:tbl>
          </a:graphicData>
        </a:graphic>
      </p:graphicFrame>
      <p:sp>
        <p:nvSpPr>
          <p:cNvPr id="14075" name="yt_shape_14075"/>
          <p:cNvSpPr txBox="1"/>
          <p:nvPr/>
        </p:nvSpPr>
        <p:spPr>
          <a:xfrm>
            <a:off x="540119" y="5331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乙两班学生在开学时共有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如果从甲班转入乙班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2344,isEnd"/>
              </a:rPr>
              <a:t>那么甲班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的学生人数是乙班的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则开学时甲班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乙班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406094">
            <a:extLst>
              <a:ext uri="{FF2B5EF4-FFF2-40B4-BE49-F238E27FC236}">
                <a16:creationId xmlns:a16="http://schemas.microsoft.com/office/drawing/2014/main" id="{2415C7B1-5377-DE3B-E7BB-7A26C2A5B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40F7E4-0A0C-3292-D15E-8ABF2F5B83D1}"/>
              </a:ext>
            </a:extLst>
          </p:cNvPr>
          <p:cNvSpPr txBox="1"/>
          <p:nvPr/>
        </p:nvSpPr>
        <p:spPr>
          <a:xfrm>
            <a:off x="10051307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60BC15-FD73-ADEB-819C-D0D29FCF906C}"/>
              </a:ext>
            </a:extLst>
          </p:cNvPr>
          <p:cNvSpPr txBox="1"/>
          <p:nvPr/>
        </p:nvSpPr>
        <p:spPr>
          <a:xfrm>
            <a:off x="9441707" y="42694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ED1891-0259-D374-16BE-497DD4A71ED1}"/>
              </a:ext>
            </a:extLst>
          </p:cNvPr>
          <p:cNvSpPr txBox="1"/>
          <p:nvPr/>
        </p:nvSpPr>
        <p:spPr>
          <a:xfrm>
            <a:off x="5936508" y="57597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43D4E8-1C7A-AFC0-95CF-FA498A6DADB7}"/>
              </a:ext>
            </a:extLst>
          </p:cNvPr>
          <p:cNvSpPr txBox="1"/>
          <p:nvPr/>
        </p:nvSpPr>
        <p:spPr>
          <a:xfrm>
            <a:off x="8070107" y="57597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6" name="yt_shape_1407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一个五位数的首位为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若把它的首位移到末位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bc15"/>
              </a:rPr>
              <a:t>则新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五位数比原数的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求原五位数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设原五位数为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为去掉万位后的四位数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44576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15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即原五位数为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25572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DE6653-AAED-9292-89D6-A2E7A677DB3D}"/>
              </a:ext>
            </a:extLst>
          </p:cNvPr>
          <p:cNvSpPr txBox="1"/>
          <p:nvPr/>
        </p:nvSpPr>
        <p:spPr>
          <a:xfrm>
            <a:off x="450108" y="1804170"/>
            <a:ext cx="780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设原五位数为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为去掉万位后的四位数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82B844-66E4-E555-343D-AEDE91CD9273}"/>
              </a:ext>
            </a:extLst>
          </p:cNvPr>
          <p:cNvSpPr txBox="1"/>
          <p:nvPr/>
        </p:nvSpPr>
        <p:spPr>
          <a:xfrm>
            <a:off x="450108" y="2279658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BEAD2E-27AC-D8DB-4B77-A88547056950}"/>
              </a:ext>
            </a:extLst>
          </p:cNvPr>
          <p:cNvSpPr txBox="1"/>
          <p:nvPr/>
        </p:nvSpPr>
        <p:spPr>
          <a:xfrm>
            <a:off x="1364508" y="2755146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C93427-BEA9-0734-6D8D-99D2D3DB4168}"/>
              </a:ext>
            </a:extLst>
          </p:cNvPr>
          <p:cNvSpPr txBox="1"/>
          <p:nvPr/>
        </p:nvSpPr>
        <p:spPr>
          <a:xfrm>
            <a:off x="1974108" y="32306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44576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537242-A03B-B1A9-1E40-ECF041EDD3F6}"/>
              </a:ext>
            </a:extLst>
          </p:cNvPr>
          <p:cNvSpPr txBox="1"/>
          <p:nvPr/>
        </p:nvSpPr>
        <p:spPr>
          <a:xfrm>
            <a:off x="2209895" y="3706122"/>
            <a:ext cx="158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5F27D9-4205-89A7-C064-6E615D55A53A}"/>
              </a:ext>
            </a:extLst>
          </p:cNvPr>
          <p:cNvSpPr txBox="1"/>
          <p:nvPr/>
        </p:nvSpPr>
        <p:spPr>
          <a:xfrm>
            <a:off x="450108" y="418161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即原五位数为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25572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2786</Words>
  <Application>Microsoft Office PowerPoint</Application>
  <PresentationFormat>宽屏</PresentationFormat>
  <Paragraphs>218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2024-07-31T09:35:59Z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