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2" r:id="rId5"/>
    <p:sldId id="378" r:id="rId6"/>
    <p:sldId id="384" r:id="rId7"/>
    <p:sldId id="385" r:id="rId8"/>
    <p:sldId id="387" r:id="rId9"/>
    <p:sldId id="392" r:id="rId10"/>
    <p:sldId id="394" r:id="rId11"/>
    <p:sldId id="395" r:id="rId12"/>
    <p:sldId id="399" r:id="rId13"/>
    <p:sldId id="400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9" name="yt_shape_10319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18" name="yt_image_10318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21" name="yt_shape_10321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表示一个数的对应点与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叫作这个数的绝对值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2a2d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的绝对值记作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一个正数的绝对值等于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一个负数的绝对值等于它的相反数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7d44,isEnd"/>
              </a:rPr>
              <a:t>的绝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对值等于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互为相反数的两个数的绝对值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0D061D-FEA5-F1F9-4928-206A23322957}"/>
              </a:ext>
            </a:extLst>
          </p:cNvPr>
          <p:cNvSpPr txBox="1"/>
          <p:nvPr/>
        </p:nvSpPr>
        <p:spPr>
          <a:xfrm>
            <a:off x="5403108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原点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A75F7A-6071-A4C3-950C-98CEC4A3149E}"/>
              </a:ext>
            </a:extLst>
          </p:cNvPr>
          <p:cNvSpPr txBox="1"/>
          <p:nvPr/>
        </p:nvSpPr>
        <p:spPr>
          <a:xfrm>
            <a:off x="2831358" y="2026265"/>
            <a:ext cx="164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598874-A94D-5C04-9F0F-524D80CA0981}"/>
              </a:ext>
            </a:extLst>
          </p:cNvPr>
          <p:cNvSpPr txBox="1"/>
          <p:nvPr/>
        </p:nvSpPr>
        <p:spPr>
          <a:xfrm>
            <a:off x="3879108" y="250175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它本身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27E1E5-2CCC-A9F1-D4B7-32CDF883D7B2}"/>
              </a:ext>
            </a:extLst>
          </p:cNvPr>
          <p:cNvSpPr txBox="1"/>
          <p:nvPr/>
        </p:nvSpPr>
        <p:spPr>
          <a:xfrm>
            <a:off x="1669308" y="297724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2DD517-6F8C-16EB-D2B3-A97A7B995662}"/>
              </a:ext>
            </a:extLst>
          </p:cNvPr>
          <p:cNvSpPr txBox="1"/>
          <p:nvPr/>
        </p:nvSpPr>
        <p:spPr>
          <a:xfrm>
            <a:off x="4793508" y="345272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3" name="yt_shape_10383"/>
          <p:cNvSpPr txBox="1"/>
          <p:nvPr/>
        </p:nvSpPr>
        <p:spPr>
          <a:xfrm>
            <a:off x="3369962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0382" name="yt_image_1038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85" name="yt_shape_10385"/>
          <p:cNvSpPr txBox="1"/>
          <p:nvPr/>
        </p:nvSpPr>
        <p:spPr>
          <a:xfrm>
            <a:off x="3941564" y="1378425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利用绝对值求数轴上两点的距离</a:t>
            </a:r>
          </a:p>
        </p:txBody>
      </p:sp>
      <p:sp>
        <p:nvSpPr>
          <p:cNvPr id="10386" name="yt_shape_10386"/>
          <p:cNvSpPr txBox="1"/>
          <p:nvPr/>
        </p:nvSpPr>
        <p:spPr>
          <a:xfrm>
            <a:off x="540000" y="1857728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387" name="yt_shape_10387"/>
          <p:cNvSpPr txBox="1"/>
          <p:nvPr/>
        </p:nvSpPr>
        <p:spPr>
          <a:xfrm>
            <a:off x="540119" y="233703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我们知道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的几何意义是在数轴上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对应的点与原点的距离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ea56"/>
              </a:rPr>
              <a:t>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也就是说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表示数轴上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对应点的距离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24dbe"/>
              </a:rPr>
              <a:t>这个结论可以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推广为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表示在数轴上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对应点的距离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388" name="yt_shape_10388"/>
          <p:cNvSpPr txBox="1"/>
          <p:nvPr/>
        </p:nvSpPr>
        <p:spPr>
          <a:xfrm>
            <a:off x="540000" y="3789040"/>
            <a:ext cx="977350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在数轴上与原点距离为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的点对应的数有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390" name="yt_shape_10390"/>
          <p:cNvSpPr txBox="1"/>
          <p:nvPr/>
        </p:nvSpPr>
        <p:spPr>
          <a:xfrm>
            <a:off x="540119" y="47971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在数轴上与表示数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的点的距离为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的点对应的数有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2" name="yt_shape_10392"/>
          <p:cNvSpPr txBox="1"/>
          <p:nvPr/>
        </p:nvSpPr>
        <p:spPr>
          <a:xfrm>
            <a:off x="540000" y="900000"/>
            <a:ext cx="9387185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【直接应用】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依照阅读材料中的解法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求下列各式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在数轴上与原点距离为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的点对应的数有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在数轴上与表示数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的点的距离为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的点对应的数有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C6B463-3BB0-00ED-EFA2-933A8DB12F47}"/>
              </a:ext>
            </a:extLst>
          </p:cNvPr>
          <p:cNvSpPr txBox="1"/>
          <p:nvPr/>
        </p:nvSpPr>
        <p:spPr>
          <a:xfrm>
            <a:off x="449989" y="1804170"/>
            <a:ext cx="8104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在数轴上与原点距离为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的点对应的数有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B8CACF-0A57-F2E9-69DB-DA723F475DB2}"/>
              </a:ext>
            </a:extLst>
          </p:cNvPr>
          <p:cNvSpPr txBox="1"/>
          <p:nvPr/>
        </p:nvSpPr>
        <p:spPr>
          <a:xfrm>
            <a:off x="449989" y="2279658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38134C-EED6-6478-F6CE-6A6ED01E2F2E}"/>
              </a:ext>
            </a:extLst>
          </p:cNvPr>
          <p:cNvSpPr txBox="1"/>
          <p:nvPr/>
        </p:nvSpPr>
        <p:spPr>
          <a:xfrm>
            <a:off x="449989" y="3230634"/>
            <a:ext cx="9476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在数轴上与表示数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的点的距离为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的点对应的数有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336894-A28D-64B1-488D-3F15B2EE0168}"/>
              </a:ext>
            </a:extLst>
          </p:cNvPr>
          <p:cNvSpPr txBox="1"/>
          <p:nvPr/>
        </p:nvSpPr>
        <p:spPr>
          <a:xfrm>
            <a:off x="449989" y="3706122"/>
            <a:ext cx="2696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7" name="yt_shape_10397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【拓展应用】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的最大值是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根据绝对值的定义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可表示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c3c2f,isEnd"/>
              </a:rPr>
              <a:t>两点距离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根据绝对值的几何意义知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之间时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有最小值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00558,isEnd"/>
              </a:rPr>
              <a:t>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最小值为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A701859-1334-027E-35DF-4CFD892B1586}"/>
              </a:ext>
            </a:extLst>
          </p:cNvPr>
          <p:cNvSpPr txBox="1"/>
          <p:nvPr/>
        </p:nvSpPr>
        <p:spPr>
          <a:xfrm>
            <a:off x="4033096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8F3A8A-540A-98F8-94C4-86B2E626B807}"/>
              </a:ext>
            </a:extLst>
          </p:cNvPr>
          <p:cNvSpPr txBox="1"/>
          <p:nvPr/>
        </p:nvSpPr>
        <p:spPr>
          <a:xfrm>
            <a:off x="4660158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349220-9E67-06F7-4121-303CDC47EF22}"/>
              </a:ext>
            </a:extLst>
          </p:cNvPr>
          <p:cNvSpPr txBox="1"/>
          <p:nvPr/>
        </p:nvSpPr>
        <p:spPr>
          <a:xfrm>
            <a:off x="450108" y="2755146"/>
            <a:ext cx="11157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根据绝对值的定义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可表示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c3c2f"/>
              </a:rPr>
              <a:t>两点距离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8922C3-9374-B6BD-D4FD-EB6227FAA972}"/>
              </a:ext>
            </a:extLst>
          </p:cNvPr>
          <p:cNvSpPr txBox="1"/>
          <p:nvPr/>
        </p:nvSpPr>
        <p:spPr>
          <a:xfrm>
            <a:off x="450108" y="323063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8D8F76-19CD-5400-F429-EFDC72EEDD54}"/>
              </a:ext>
            </a:extLst>
          </p:cNvPr>
          <p:cNvSpPr txBox="1"/>
          <p:nvPr/>
        </p:nvSpPr>
        <p:spPr>
          <a:xfrm>
            <a:off x="450108" y="3706122"/>
            <a:ext cx="1138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根据绝对值的几何意义知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有最小值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00558"/>
              </a:rPr>
              <a:t>，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A440247-D60A-0958-F8D4-12D38681170D}"/>
              </a:ext>
            </a:extLst>
          </p:cNvPr>
          <p:cNvSpPr txBox="1"/>
          <p:nvPr/>
        </p:nvSpPr>
        <p:spPr>
          <a:xfrm>
            <a:off x="450108" y="4181610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最小值为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5" name="yt_shape_10325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24" name="yt_image_1032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27" name="yt_shape_10327"/>
          <p:cNvSpPr txBox="1"/>
          <p:nvPr/>
        </p:nvSpPr>
        <p:spPr>
          <a:xfrm>
            <a:off x="540000" y="1597583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绝对值的概念及性质</a:t>
            </a:r>
          </a:p>
        </p:txBody>
      </p:sp>
      <p:sp>
        <p:nvSpPr>
          <p:cNvPr id="10328" name="yt_shape_10328"/>
          <p:cNvSpPr txBox="1"/>
          <p:nvPr/>
        </p:nvSpPr>
        <p:spPr>
          <a:xfrm>
            <a:off x="540000" y="2097148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贵州省中考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29" name="yt_table_10329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1851333"/>
                  </p:ext>
                </p:extLst>
              </p:nvPr>
            </p:nvGraphicFramePr>
            <p:xfrm>
              <a:off x="540056" y="2576451"/>
              <a:ext cx="8625968" cy="46463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  <a:gridCol w="1392365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329" name="yt_table_10329" descr="{&quot;rangeId&quot;:4,&quot;type&quot;:&quot;Option&quot;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1851333"/>
                  </p:ext>
                </p:extLst>
              </p:nvPr>
            </p:nvGraphicFramePr>
            <p:xfrm>
              <a:off x="540056" y="2576451"/>
              <a:ext cx="8625968" cy="46463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  <a:gridCol w="1392365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18341" t="-6494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330" name="yt_shape_10330"/>
          <p:cNvSpPr txBox="1"/>
          <p:nvPr/>
        </p:nvSpPr>
        <p:spPr>
          <a:xfrm>
            <a:off x="540000" y="3091766"/>
            <a:ext cx="93791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黄冈市中考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的点到原点的距离等于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31" name="yt_table_1033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778719"/>
              </p:ext>
            </p:extLst>
          </p:nvPr>
        </p:nvGraphicFramePr>
        <p:xfrm>
          <a:off x="540056" y="3571069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7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"/>
                  </a:ext>
                </a:extLst>
              </a:tr>
            </a:tbl>
          </a:graphicData>
        </a:graphic>
      </p:graphicFrame>
      <p:sp>
        <p:nvSpPr>
          <p:cNvPr id="10333" name="yt_shape_10333"/>
          <p:cNvSpPr txBox="1"/>
          <p:nvPr/>
        </p:nvSpPr>
        <p:spPr>
          <a:xfrm>
            <a:off x="540119" y="40972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62448"/>
              </a:rPr>
              <a:t>绝对值相等的两个数所对应的点是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35" name="yt_table_1033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7277"/>
              </p:ext>
            </p:extLst>
          </p:nvPr>
        </p:nvGraphicFramePr>
        <p:xfrm>
          <a:off x="540056" y="5056675"/>
          <a:ext cx="7115811" cy="950976"/>
        </p:xfrm>
        <a:graphic>
          <a:graphicData uri="http://schemas.openxmlformats.org/drawingml/2006/table">
            <a:tbl>
              <a:tblPr/>
              <a:tblGrid>
                <a:gridCol w="4907872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  <a:gridCol w="2207939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</a:tbl>
          </a:graphicData>
        </a:graphic>
      </p:graphicFrame>
      <p:pic>
        <p:nvPicPr>
          <p:cNvPr id="10334" name="yt_image_10334_skip" title="H_34.9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75917" y="5056675"/>
            <a:ext cx="3174265" cy="44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389825661">
            <a:extLst>
              <a:ext uri="{FF2B5EF4-FFF2-40B4-BE49-F238E27FC236}">
                <a16:creationId xmlns:a16="http://schemas.microsoft.com/office/drawing/2014/main" id="{A86B4CD1-6DCA-D62C-2AEA-8DAB4830E6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239FF7-7C4D-213B-63DE-28007F4566C9}"/>
              </a:ext>
            </a:extLst>
          </p:cNvPr>
          <p:cNvSpPr txBox="1"/>
          <p:nvPr/>
        </p:nvSpPr>
        <p:spPr>
          <a:xfrm>
            <a:off x="5250589" y="20503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BF0B90-0B83-486C-B773-7B0087433203}"/>
              </a:ext>
            </a:extLst>
          </p:cNvPr>
          <p:cNvSpPr txBox="1"/>
          <p:nvPr/>
        </p:nvSpPr>
        <p:spPr>
          <a:xfrm>
            <a:off x="8908189" y="304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5AEA04-92AE-CD4B-0BCA-10819EC9D9CD}"/>
              </a:ext>
            </a:extLst>
          </p:cNvPr>
          <p:cNvSpPr txBox="1"/>
          <p:nvPr/>
        </p:nvSpPr>
        <p:spPr>
          <a:xfrm>
            <a:off x="1059708" y="45259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7" name="yt_shape_10337"/>
          <p:cNvSpPr txBox="1"/>
          <p:nvPr/>
        </p:nvSpPr>
        <p:spPr>
          <a:xfrm>
            <a:off x="540000" y="900000"/>
            <a:ext cx="730969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3249B1-1945-BE0F-94EF-9B64CF9AED6D}"/>
              </a:ext>
            </a:extLst>
          </p:cNvPr>
          <p:cNvSpPr txBox="1"/>
          <p:nvPr/>
        </p:nvSpPr>
        <p:spPr>
          <a:xfrm>
            <a:off x="4183789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695605-2F2F-7742-55F3-D57D6CFD9490}"/>
              </a:ext>
            </a:extLst>
          </p:cNvPr>
          <p:cNvSpPr txBox="1"/>
          <p:nvPr/>
        </p:nvSpPr>
        <p:spPr>
          <a:xfrm>
            <a:off x="6469789" y="8531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A8DE22-09AC-5EA5-0EDA-81E6D6B7DE61}"/>
              </a:ext>
            </a:extLst>
          </p:cNvPr>
          <p:cNvSpPr txBox="1"/>
          <p:nvPr/>
        </p:nvSpPr>
        <p:spPr>
          <a:xfrm>
            <a:off x="3040789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B8C80F-0E07-ED8A-0676-6145C85A75EB}"/>
              </a:ext>
            </a:extLst>
          </p:cNvPr>
          <p:cNvSpPr txBox="1"/>
          <p:nvPr/>
        </p:nvSpPr>
        <p:spPr>
          <a:xfrm>
            <a:off x="5631589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B9C974B-EA93-0172-C488-E286EAEEB52E}"/>
              </a:ext>
            </a:extLst>
          </p:cNvPr>
          <p:cNvSpPr txBox="1"/>
          <p:nvPr/>
        </p:nvSpPr>
        <p:spPr>
          <a:xfrm>
            <a:off x="2278789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340" name="yt_shape_10340"/>
              <p:cNvSpPr txBox="1"/>
              <p:nvPr/>
            </p:nvSpPr>
            <p:spPr>
              <a:xfrm>
                <a:off x="540119" y="2348880"/>
                <a:ext cx="11492915" cy="1602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中的规律发现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不论正数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它们的绝对值一定是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37.44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的绝对值是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绝对值等于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340" name="yt_shape_103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48880"/>
                <a:ext cx="11492915" cy="1602042"/>
              </a:xfrm>
              <a:prstGeom prst="rect">
                <a:avLst/>
              </a:prstGeom>
              <a:blipFill>
                <a:blip r:embed="rId2"/>
                <a:stretch>
                  <a:fillRect l="-1645" t="-3042" b="-60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C8E10B1-71D7-C884-EB13-BA0669F1CE93}"/>
              </a:ext>
            </a:extLst>
          </p:cNvPr>
          <p:cNvSpPr txBox="1"/>
          <p:nvPr/>
        </p:nvSpPr>
        <p:spPr>
          <a:xfrm>
            <a:off x="10356107" y="2302074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c9772"/>
              </a:rPr>
              <a:t>非负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0278A73-835C-00FA-C87C-E509D3EFA2E5}"/>
              </a:ext>
            </a:extLst>
          </p:cNvPr>
          <p:cNvSpPr txBox="1"/>
          <p:nvPr/>
        </p:nvSpPr>
        <p:spPr>
          <a:xfrm>
            <a:off x="450108" y="277756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1F4C670-5E8E-1B7F-916D-BB3FDA7D5B72}"/>
              </a:ext>
            </a:extLst>
          </p:cNvPr>
          <p:cNvSpPr txBox="1"/>
          <p:nvPr/>
        </p:nvSpPr>
        <p:spPr>
          <a:xfrm>
            <a:off x="3117108" y="3253050"/>
            <a:ext cx="1246887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102B5FB-737C-78AA-C753-8A8FC7768131}"/>
                  </a:ext>
                </a:extLst>
              </p:cNvPr>
              <p:cNvSpPr txBox="1"/>
              <p:nvPr/>
            </p:nvSpPr>
            <p:spPr>
              <a:xfrm>
                <a:off x="7303346" y="3005672"/>
                <a:ext cx="2151761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00" b="0" i="0" strike="noStrike" kern="1200" cap="none" spc="-10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102B5FB-737C-78AA-C753-8A8FC77681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3346" y="3005672"/>
                <a:ext cx="2151761" cy="729184"/>
              </a:xfrm>
              <a:prstGeom prst="rect">
                <a:avLst/>
              </a:prstGeom>
              <a:blipFill>
                <a:blip r:embed="rId3"/>
                <a:stretch>
                  <a:fillRect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3" name="yt_shape_10343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绝对值的计算及应用</a:t>
            </a:r>
          </a:p>
        </p:txBody>
      </p:sp>
      <p:sp>
        <p:nvSpPr>
          <p:cNvPr id="10344" name="yt_shape_10344"/>
          <p:cNvSpPr txBox="1"/>
          <p:nvPr/>
        </p:nvSpPr>
        <p:spPr>
          <a:xfrm>
            <a:off x="540000" y="1399565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45" name="yt_table_1034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442046"/>
              </p:ext>
            </p:extLst>
          </p:nvPr>
        </p:nvGraphicFramePr>
        <p:xfrm>
          <a:off x="540056" y="1878868"/>
          <a:ext cx="7020243" cy="950976"/>
        </p:xfrm>
        <a:graphic>
          <a:graphicData uri="http://schemas.openxmlformats.org/drawingml/2006/table">
            <a:tbl>
              <a:tblPr/>
              <a:tblGrid>
                <a:gridCol w="4157980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7"/>
                  </a:ext>
                </a:extLst>
              </a:tr>
            </a:tbl>
          </a:graphicData>
        </a:graphic>
      </p:graphicFrame>
      <p:sp>
        <p:nvSpPr>
          <p:cNvPr id="10347" name="yt_shape_10347"/>
          <p:cNvSpPr txBox="1"/>
          <p:nvPr/>
        </p:nvSpPr>
        <p:spPr>
          <a:xfrm>
            <a:off x="540119" y="28804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348" name="yt_shape_10348"/>
          <p:cNvSpPr txBox="1"/>
          <p:nvPr/>
        </p:nvSpPr>
        <p:spPr>
          <a:xfrm>
            <a:off x="540119" y="3839857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18966,isEnd"/>
              </a:rPr>
              <a:t>食品包装袋上都应标明袋内食品有多少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下表是几种饼干的检验结果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分别表示比标准重量多和少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f97f,isEnd"/>
              </a:rPr>
              <a:t>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绝对值判断最符合标准的一种食品是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aphicFrame>
        <p:nvGraphicFramePr>
          <p:cNvPr id="10349" name="yt_table_1034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316518"/>
              </p:ext>
            </p:extLst>
          </p:nvPr>
        </p:nvGraphicFramePr>
        <p:xfrm>
          <a:off x="540000" y="5262944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威化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咸味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甜味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酥脆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yt_shape_1722389825752">
            <a:extLst>
              <a:ext uri="{FF2B5EF4-FFF2-40B4-BE49-F238E27FC236}">
                <a16:creationId xmlns:a16="http://schemas.microsoft.com/office/drawing/2014/main" id="{B35D3C18-BD73-9619-9C7A-413B175069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D149FDB-CB32-7AD3-DED4-805BD46C54BC}"/>
              </a:ext>
            </a:extLst>
          </p:cNvPr>
          <p:cNvSpPr txBox="1"/>
          <p:nvPr/>
        </p:nvSpPr>
        <p:spPr>
          <a:xfrm>
            <a:off x="4793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41DE15-B2FE-21B0-2890-2C7239B66FAF}"/>
              </a:ext>
            </a:extLst>
          </p:cNvPr>
          <p:cNvSpPr txBox="1"/>
          <p:nvPr/>
        </p:nvSpPr>
        <p:spPr>
          <a:xfrm>
            <a:off x="3421908" y="283361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697CA5-4BB3-C483-746E-7EBA8CF5393A}"/>
              </a:ext>
            </a:extLst>
          </p:cNvPr>
          <p:cNvSpPr txBox="1"/>
          <p:nvPr/>
        </p:nvSpPr>
        <p:spPr>
          <a:xfrm>
            <a:off x="6774707" y="283361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6219A1-F735-E662-888C-F62517454D35}"/>
              </a:ext>
            </a:extLst>
          </p:cNvPr>
          <p:cNvSpPr txBox="1"/>
          <p:nvPr/>
        </p:nvSpPr>
        <p:spPr>
          <a:xfrm>
            <a:off x="10127507" y="283361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6945b"/>
              </a:rPr>
              <a:t>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5F05126-7F63-3978-0169-C8650A7E28BD}"/>
              </a:ext>
            </a:extLst>
          </p:cNvPr>
          <p:cNvSpPr txBox="1"/>
          <p:nvPr/>
        </p:nvSpPr>
        <p:spPr>
          <a:xfrm>
            <a:off x="450108" y="330910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5A5E39-C306-FAF9-D59B-1CFA4DFA85EB}"/>
              </a:ext>
            </a:extLst>
          </p:cNvPr>
          <p:cNvSpPr txBox="1"/>
          <p:nvPr/>
        </p:nvSpPr>
        <p:spPr>
          <a:xfrm>
            <a:off x="3498108" y="3309104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797BF38-F138-36FA-C836-CCDECE8218B6}"/>
              </a:ext>
            </a:extLst>
          </p:cNvPr>
          <p:cNvSpPr txBox="1"/>
          <p:nvPr/>
        </p:nvSpPr>
        <p:spPr>
          <a:xfrm>
            <a:off x="5326908" y="4744027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酥脆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51" name="yt_shape_10351"/>
              <p:cNvSpPr txBox="1"/>
              <p:nvPr/>
            </p:nvSpPr>
            <p:spPr>
              <a:xfrm>
                <a:off x="540000" y="900000"/>
                <a:ext cx="4655762" cy="34872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｜＋｜＋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 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>
          <p:sp>
            <p:nvSpPr>
              <p:cNvPr id="10351" name="yt_shape_103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655762" cy="3487237"/>
              </a:xfrm>
              <a:prstGeom prst="rect">
                <a:avLst/>
              </a:prstGeom>
              <a:blipFill>
                <a:blip r:embed="rId2"/>
                <a:stretch>
                  <a:fillRect l="-4063" t="-1573" b="-148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68D12E1-02AF-83D3-538D-8925B0932730}"/>
              </a:ext>
            </a:extLst>
          </p:cNvPr>
          <p:cNvSpPr txBox="1"/>
          <p:nvPr/>
        </p:nvSpPr>
        <p:spPr>
          <a:xfrm>
            <a:off x="449989" y="1804170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7A4B85-619C-5607-6145-5181CCD7D3C7}"/>
              </a:ext>
            </a:extLst>
          </p:cNvPr>
          <p:cNvSpPr txBox="1"/>
          <p:nvPr/>
        </p:nvSpPr>
        <p:spPr>
          <a:xfrm>
            <a:off x="1703512" y="2279658"/>
            <a:ext cx="1094487" cy="80170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E7DE349-6A6B-C6C9-DF90-F171856BF8A6}"/>
                  </a:ext>
                </a:extLst>
              </p:cNvPr>
              <p:cNvSpPr txBox="1"/>
              <p:nvPr/>
            </p:nvSpPr>
            <p:spPr>
              <a:xfrm>
                <a:off x="449989" y="3445892"/>
                <a:ext cx="2585149" cy="776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E7DE349-6A6B-C6C9-DF90-F171856BF8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45892"/>
                <a:ext cx="2585149" cy="776046"/>
              </a:xfrm>
              <a:prstGeom prst="rect">
                <a:avLst/>
              </a:prstGeom>
              <a:blipFill>
                <a:blip r:embed="rId3"/>
                <a:stretch>
                  <a:fillRect l="-3774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2C1CB9A-8316-9D73-36BB-4246A5E8B8CF}"/>
                  </a:ext>
                </a:extLst>
              </p:cNvPr>
              <p:cNvSpPr txBox="1"/>
              <p:nvPr/>
            </p:nvSpPr>
            <p:spPr>
              <a:xfrm>
                <a:off x="1631504" y="4128326"/>
                <a:ext cx="70872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2C1CB9A-8316-9D73-36BB-4246A5E8B8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128326"/>
                <a:ext cx="708724" cy="730136"/>
              </a:xfrm>
              <a:prstGeom prst="rect">
                <a:avLst/>
              </a:prstGeom>
              <a:blipFill>
                <a:blip r:embed="rId4"/>
                <a:stretch>
                  <a:fillRect l="-13793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7" name="yt_shape_10357"/>
          <p:cNvSpPr txBox="1"/>
          <p:nvPr/>
        </p:nvSpPr>
        <p:spPr>
          <a:xfrm>
            <a:off x="540000" y="900000"/>
            <a:ext cx="682879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对绝对值的意义理解不深刻而出现漏解</a:t>
            </a:r>
          </a:p>
        </p:txBody>
      </p:sp>
      <p:sp>
        <p:nvSpPr>
          <p:cNvPr id="10358" name="yt_shape_10358"/>
          <p:cNvSpPr txBox="1"/>
          <p:nvPr/>
        </p:nvSpPr>
        <p:spPr>
          <a:xfrm>
            <a:off x="540000" y="1399565"/>
            <a:ext cx="67326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89825828">
            <a:extLst>
              <a:ext uri="{FF2B5EF4-FFF2-40B4-BE49-F238E27FC236}">
                <a16:creationId xmlns:a16="http://schemas.microsoft.com/office/drawing/2014/main" id="{B9203C67-CC77-FC55-3743-DE5A54C7E4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38C855-832B-966D-D965-C5469B68F60A}"/>
              </a:ext>
            </a:extLst>
          </p:cNvPr>
          <p:cNvSpPr txBox="1"/>
          <p:nvPr/>
        </p:nvSpPr>
        <p:spPr>
          <a:xfrm>
            <a:off x="5898289" y="135275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0" name="yt_shape_10360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59" name="yt_image_10359" title="H_50.9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2" name="yt_shape_10362"/>
          <p:cNvSpPr txBox="1"/>
          <p:nvPr/>
        </p:nvSpPr>
        <p:spPr>
          <a:xfrm>
            <a:off x="540120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娄底市中考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c4b7"/>
              </a:rPr>
              <a:t>则其中对应的数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的绝对值最大的点是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64" name="yt_table_1036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969882"/>
              </p:ext>
            </p:extLst>
          </p:nvPr>
        </p:nvGraphicFramePr>
        <p:xfrm>
          <a:off x="540056" y="3006117"/>
          <a:ext cx="9549766" cy="475488"/>
        </p:xfrm>
        <a:graphic>
          <a:graphicData uri="http://schemas.openxmlformats.org/drawingml/2006/table">
            <a:tbl>
              <a:tblPr/>
              <a:tblGrid>
                <a:gridCol w="2667318">
                  <a:extLst>
                    <a:ext uri="{9D8B030D-6E8A-4147-A177-3AD203B41FA5}">
                      <a16:colId xmlns:a16="http://schemas.microsoft.com/office/drawing/2014/main" val="10084"/>
                    </a:ext>
                  </a:extLst>
                </a:gridCol>
                <a:gridCol w="2599055">
                  <a:extLst>
                    <a:ext uri="{9D8B030D-6E8A-4147-A177-3AD203B41FA5}">
                      <a16:colId xmlns:a16="http://schemas.microsoft.com/office/drawing/2014/main" val="10085"/>
                    </a:ext>
                  </a:extLst>
                </a:gridCol>
                <a:gridCol w="2581593">
                  <a:extLst>
                    <a:ext uri="{9D8B030D-6E8A-4147-A177-3AD203B41FA5}">
                      <a16:colId xmlns:a16="http://schemas.microsoft.com/office/drawing/2014/main" val="10086"/>
                    </a:ext>
                  </a:extLst>
                </a:gridCol>
                <a:gridCol w="1701800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Q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"/>
                  </a:ext>
                </a:extLst>
              </a:tr>
            </a:tbl>
          </a:graphicData>
        </a:graphic>
      </p:graphicFrame>
      <p:pic>
        <p:nvPicPr>
          <p:cNvPr id="10363" name="yt_image_10363_skip" title="H_35.3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8279" y="2557018"/>
            <a:ext cx="3793829" cy="44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6" name="yt_shape_10366"/>
          <p:cNvSpPr txBox="1"/>
          <p:nvPr/>
        </p:nvSpPr>
        <p:spPr>
          <a:xfrm>
            <a:off x="540000" y="3532288"/>
            <a:ext cx="71878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67" name="yt_table_103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861191"/>
              </p:ext>
            </p:extLst>
          </p:nvPr>
        </p:nvGraphicFramePr>
        <p:xfrm>
          <a:off x="540056" y="4011591"/>
          <a:ext cx="8873173" cy="950976"/>
        </p:xfrm>
        <a:graphic>
          <a:graphicData uri="http://schemas.openxmlformats.org/drawingml/2006/table">
            <a:tbl>
              <a:tblPr/>
              <a:tblGrid>
                <a:gridCol w="5266373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  <a:gridCol w="3606800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0"/>
                  </a:ext>
                </a:extLst>
              </a:tr>
            </a:tbl>
          </a:graphicData>
        </a:graphic>
      </p:graphicFrame>
      <p:sp>
        <p:nvSpPr>
          <p:cNvPr id="10369" name="yt_shape_10369"/>
          <p:cNvSpPr txBox="1"/>
          <p:nvPr/>
        </p:nvSpPr>
        <p:spPr>
          <a:xfrm>
            <a:off x="540119" y="501314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已知数轴上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与原点的距离为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d2c3,isEnd"/>
              </a:rPr>
              <a:t>则满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足条件的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135119B-D1D1-0B44-EA56-4B307784BB8D}"/>
              </a:ext>
            </a:extLst>
          </p:cNvPr>
          <p:cNvSpPr txBox="1"/>
          <p:nvPr/>
        </p:nvSpPr>
        <p:spPr>
          <a:xfrm>
            <a:off x="3802909" y="20262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E67075-9BF7-542A-F33B-9BB074B41565}"/>
              </a:ext>
            </a:extLst>
          </p:cNvPr>
          <p:cNvSpPr txBox="1"/>
          <p:nvPr/>
        </p:nvSpPr>
        <p:spPr>
          <a:xfrm>
            <a:off x="6755539" y="34854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B5E4F3-F3E8-58D4-9E3B-5A74F88668DA}"/>
              </a:ext>
            </a:extLst>
          </p:cNvPr>
          <p:cNvSpPr txBox="1"/>
          <p:nvPr/>
        </p:nvSpPr>
        <p:spPr>
          <a:xfrm>
            <a:off x="4083896" y="544182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71" name="yt_shape_10371"/>
              <p:cNvSpPr txBox="1"/>
              <p:nvPr/>
            </p:nvSpPr>
            <p:spPr>
              <a:xfrm>
                <a:off x="540000" y="900000"/>
                <a:ext cx="6463308" cy="46294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</a:p>
            </p:txBody>
          </p:sp>
        </mc:Choice>
        <mc:Fallback>
          <p:sp>
            <p:nvSpPr>
              <p:cNvPr id="10371" name="yt_shape_103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463308" cy="4629472"/>
              </a:xfrm>
              <a:prstGeom prst="rect">
                <a:avLst/>
              </a:prstGeom>
              <a:blipFill>
                <a:blip r:embed="rId2"/>
                <a:stretch>
                  <a:fillRect l="-2925" t="-1186" r="-1887" b="-13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276008-F8F4-4D3D-50E5-540FAE1A39C7}"/>
                  </a:ext>
                </a:extLst>
              </p:cNvPr>
              <p:cNvSpPr txBox="1"/>
              <p:nvPr/>
            </p:nvSpPr>
            <p:spPr>
              <a:xfrm>
                <a:off x="449989" y="1988840"/>
                <a:ext cx="27613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276008-F8F4-4D3D-50E5-540FAE1A39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88840"/>
                <a:ext cx="2761361" cy="768490"/>
              </a:xfrm>
              <a:prstGeom prst="rect">
                <a:avLst/>
              </a:prstGeom>
              <a:blipFill>
                <a:blip r:embed="rId3"/>
                <a:stretch>
                  <a:fillRect l="-353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FFA4B98-93E9-2169-E3CE-8E632CF9D0EA}"/>
                  </a:ext>
                </a:extLst>
              </p:cNvPr>
              <p:cNvSpPr txBox="1"/>
              <p:nvPr/>
            </p:nvSpPr>
            <p:spPr>
              <a:xfrm>
                <a:off x="1703512" y="2663718"/>
                <a:ext cx="1237362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FFA4B98-93E9-2169-E3CE-8E632CF9D0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663718"/>
                <a:ext cx="1237362" cy="769061"/>
              </a:xfrm>
              <a:prstGeom prst="rect">
                <a:avLst/>
              </a:prstGeom>
              <a:blipFill>
                <a:blip r:embed="rId4"/>
                <a:stretch>
                  <a:fillRect l="-7389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7D63086-F72A-55B7-9DB5-D6C4F43FF664}"/>
                  </a:ext>
                </a:extLst>
              </p:cNvPr>
              <p:cNvSpPr txBox="1"/>
              <p:nvPr/>
            </p:nvSpPr>
            <p:spPr>
              <a:xfrm>
                <a:off x="1703512" y="3339167"/>
                <a:ext cx="8373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7D63086-F72A-55B7-9DB5-D6C4F43FF6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339167"/>
                <a:ext cx="837311" cy="769062"/>
              </a:xfrm>
              <a:prstGeom prst="rect">
                <a:avLst/>
              </a:prstGeom>
              <a:blipFill>
                <a:blip r:embed="rId5"/>
                <a:stretch>
                  <a:fillRect l="-10870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CDF7E99-C5C0-EC8B-F2AE-CE31E3D284C7}"/>
              </a:ext>
            </a:extLst>
          </p:cNvPr>
          <p:cNvSpPr txBox="1"/>
          <p:nvPr/>
        </p:nvSpPr>
        <p:spPr>
          <a:xfrm>
            <a:off x="449989" y="4725144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7714A4A-2290-DBB9-D9FD-2E3DEA739F56}"/>
              </a:ext>
            </a:extLst>
          </p:cNvPr>
          <p:cNvSpPr txBox="1"/>
          <p:nvPr/>
        </p:nvSpPr>
        <p:spPr>
          <a:xfrm>
            <a:off x="1680761" y="520063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5F665B-6AAB-2F5A-852F-75D496AC988C}"/>
              </a:ext>
            </a:extLst>
          </p:cNvPr>
          <p:cNvSpPr txBox="1"/>
          <p:nvPr/>
        </p:nvSpPr>
        <p:spPr>
          <a:xfrm>
            <a:off x="1680761" y="5676120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7" name="yt_shape_10377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张家界一中月考卷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某检修小组乘坐一辆汽车沿公路检修供电线路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67d4"/>
              </a:rPr>
              <a:t>约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定前进为正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后退为负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他们从出发到收工返回时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行驶的路程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f8bb"/>
              </a:rPr>
              <a:t>）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记录如下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378" name="yt_shape_10378"/>
          <p:cNvSpPr txBox="1"/>
          <p:nvPr/>
        </p:nvSpPr>
        <p:spPr>
          <a:xfrm>
            <a:off x="3402955" y="2323087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379" name="yt_shape_10379"/>
          <p:cNvSpPr txBox="1"/>
          <p:nvPr/>
        </p:nvSpPr>
        <p:spPr>
          <a:xfrm>
            <a:off x="540000" y="2802390"/>
            <a:ext cx="600164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求他们从出发到收工返回时总共行驶的路程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380" name="yt_shape_10380"/>
          <p:cNvSpPr txBox="1"/>
          <p:nvPr/>
        </p:nvSpPr>
        <p:spPr>
          <a:xfrm>
            <a:off x="540000" y="3265214"/>
            <a:ext cx="1046440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381" name="yt_shape_10381"/>
          <p:cNvSpPr txBox="1"/>
          <p:nvPr/>
        </p:nvSpPr>
        <p:spPr>
          <a:xfrm>
            <a:off x="540000" y="4704780"/>
            <a:ext cx="67021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从出发到收工返回时总共行驶的路程为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42km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89067E-9DA5-6017-691E-CC6C2BD0D63E}"/>
              </a:ext>
            </a:extLst>
          </p:cNvPr>
          <p:cNvSpPr txBox="1"/>
          <p:nvPr/>
        </p:nvSpPr>
        <p:spPr>
          <a:xfrm>
            <a:off x="449989" y="3218408"/>
            <a:ext cx="1054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：｜＋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DFD2D8-A4FD-AA2D-F7E2-842F5FFF7C6A}"/>
              </a:ext>
            </a:extLst>
          </p:cNvPr>
          <p:cNvSpPr txBox="1"/>
          <p:nvPr/>
        </p:nvSpPr>
        <p:spPr>
          <a:xfrm>
            <a:off x="449989" y="3693896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C8BC2F-CFE2-B515-C490-CB91D2FF10B4}"/>
              </a:ext>
            </a:extLst>
          </p:cNvPr>
          <p:cNvSpPr txBox="1"/>
          <p:nvPr/>
        </p:nvSpPr>
        <p:spPr>
          <a:xfrm>
            <a:off x="449989" y="4169384"/>
            <a:ext cx="1940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554165-016C-1F44-BDC8-210FA3FCA1A0}"/>
              </a:ext>
            </a:extLst>
          </p:cNvPr>
          <p:cNvSpPr txBox="1"/>
          <p:nvPr/>
        </p:nvSpPr>
        <p:spPr>
          <a:xfrm>
            <a:off x="449989" y="4657974"/>
            <a:ext cx="6817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从出发到收工返回时总共行驶的路程为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1693</Words>
  <Application>Microsoft Office PowerPoint</Application>
  <PresentationFormat>宽屏</PresentationFormat>
  <Paragraphs>157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12</cp:revision>
  <dcterms:created xsi:type="dcterms:W3CDTF">2024-07-31T01:35:33Z</dcterms:created>
  <dcterms:modified xsi:type="dcterms:W3CDTF">2024-07-31T07:11:33Z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