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3" r:id="rId6"/>
    <p:sldId id="376" r:id="rId7"/>
    <p:sldId id="377" r:id="rId8"/>
    <p:sldId id="379" r:id="rId9"/>
    <p:sldId id="382" r:id="rId10"/>
    <p:sldId id="383" r:id="rId11"/>
    <p:sldId id="384" r:id="rId12"/>
    <p:sldId id="385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8" name="yt_shape_14128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27" name="yt_image_1412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0" name="yt_shape_14130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从各式各样的物体外形中抽象出来的图形统称为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几何图形分为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有些立体图形是由一些平面图形围成的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将它们的表面适当剪开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可以展开成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5B4819-AC7A-93EB-E729-B72FB06EEBBA}"/>
              </a:ext>
            </a:extLst>
          </p:cNvPr>
          <p:cNvSpPr txBox="1"/>
          <p:nvPr/>
        </p:nvSpPr>
        <p:spPr>
          <a:xfrm>
            <a:off x="7231907" y="155077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几何图形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AB2E78-60FD-B789-2E84-3E8F4EC90D2F}"/>
              </a:ext>
            </a:extLst>
          </p:cNvPr>
          <p:cNvSpPr txBox="1"/>
          <p:nvPr/>
        </p:nvSpPr>
        <p:spPr>
          <a:xfrm>
            <a:off x="26599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59702F-36F3-7CD0-ADD5-4C2709615C03}"/>
              </a:ext>
            </a:extLst>
          </p:cNvPr>
          <p:cNvSpPr txBox="1"/>
          <p:nvPr/>
        </p:nvSpPr>
        <p:spPr>
          <a:xfrm>
            <a:off x="47935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立体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10895A-7CC4-DB88-7C5E-9D51337E128C}"/>
              </a:ext>
            </a:extLst>
          </p:cNvPr>
          <p:cNvSpPr txBox="1"/>
          <p:nvPr/>
        </p:nvSpPr>
        <p:spPr>
          <a:xfrm>
            <a:off x="11194307" y="2501753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d482a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7507E6-09DE-F151-004E-E97150A8778B}"/>
              </a:ext>
            </a:extLst>
          </p:cNvPr>
          <p:cNvSpPr txBox="1"/>
          <p:nvPr/>
        </p:nvSpPr>
        <p:spPr>
          <a:xfrm>
            <a:off x="695400" y="297724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3" name="yt_shape_14183"/>
          <p:cNvSpPr txBox="1"/>
          <p:nvPr/>
        </p:nvSpPr>
        <p:spPr>
          <a:xfrm>
            <a:off x="540000" y="900000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下面图形都是几何体的展开图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请你填上它们的名称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84" name="yt_image_14184" title="H_88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7877" y="1531667"/>
            <a:ext cx="3836244" cy="112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6" name="yt_shape_14186"/>
          <p:cNvSpPr txBox="1"/>
          <p:nvPr/>
        </p:nvSpPr>
        <p:spPr>
          <a:xfrm>
            <a:off x="540000" y="2708061"/>
            <a:ext cx="562269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3130222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  <a:tabLst>
                <a:tab pos="3130222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5851BB-C8E9-542A-747D-F607211CAB43}"/>
              </a:ext>
            </a:extLst>
          </p:cNvPr>
          <p:cNvSpPr txBox="1"/>
          <p:nvPr/>
        </p:nvSpPr>
        <p:spPr>
          <a:xfrm>
            <a:off x="1211989" y="266125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CBB17C-1D56-6643-F6FC-76BBF1BFF99B}"/>
              </a:ext>
            </a:extLst>
          </p:cNvPr>
          <p:cNvSpPr txBox="1"/>
          <p:nvPr/>
        </p:nvSpPr>
        <p:spPr>
          <a:xfrm>
            <a:off x="4341904" y="266125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035DC0-26FB-B4F5-86C3-FCCA698218A5}"/>
              </a:ext>
            </a:extLst>
          </p:cNvPr>
          <p:cNvSpPr txBox="1"/>
          <p:nvPr/>
        </p:nvSpPr>
        <p:spPr>
          <a:xfrm>
            <a:off x="1211989" y="313674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五棱柱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AC1AEA-02FD-BC4D-BF50-294032DDD891}"/>
              </a:ext>
            </a:extLst>
          </p:cNvPr>
          <p:cNvSpPr txBox="1"/>
          <p:nvPr/>
        </p:nvSpPr>
        <p:spPr>
          <a:xfrm>
            <a:off x="4341904" y="313674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三棱柱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8" name="yt_shape_1418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电视台的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27880,isEnd"/>
              </a:rPr>
              <a:t>号摄像机在不同位置拍摄了四幅图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其中图像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号摄像机所拍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是其中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号摄像机所拍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号摄像机所拍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号摄像机所拍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189" name="yt_image_14189" title="H_196.1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5107" y="2491930"/>
            <a:ext cx="3601785" cy="249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A46F11-D73B-E1EA-982D-968C578B0700}"/>
              </a:ext>
            </a:extLst>
          </p:cNvPr>
          <p:cNvSpPr txBox="1"/>
          <p:nvPr/>
        </p:nvSpPr>
        <p:spPr>
          <a:xfrm>
            <a:off x="2804372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EE2471-9C59-114E-D23E-67C1E5C9EB57}"/>
              </a:ext>
            </a:extLst>
          </p:cNvPr>
          <p:cNvSpPr txBox="1"/>
          <p:nvPr/>
        </p:nvSpPr>
        <p:spPr>
          <a:xfrm>
            <a:off x="7427171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DEC241-9D20-D750-3DA9-BBA2C436ED42}"/>
              </a:ext>
            </a:extLst>
          </p:cNvPr>
          <p:cNvSpPr txBox="1"/>
          <p:nvPr/>
        </p:nvSpPr>
        <p:spPr>
          <a:xfrm>
            <a:off x="11440371" y="132868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5dc6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C2C0D9-CED4-5866-8538-34AD8594BA0C}"/>
              </a:ext>
            </a:extLst>
          </p:cNvPr>
          <p:cNvSpPr txBox="1"/>
          <p:nvPr/>
        </p:nvSpPr>
        <p:spPr>
          <a:xfrm>
            <a:off x="695400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73FF8D-3E3C-E73B-BAAF-A57EB5ACBC40}"/>
              </a:ext>
            </a:extLst>
          </p:cNvPr>
          <p:cNvSpPr txBox="1"/>
          <p:nvPr/>
        </p:nvSpPr>
        <p:spPr>
          <a:xfrm>
            <a:off x="4439816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2" name="yt_shape_14192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91" name="yt_image_14191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4" name="yt_shape_14194"/>
          <p:cNvSpPr txBox="1"/>
          <p:nvPr/>
        </p:nvSpPr>
        <p:spPr>
          <a:xfrm>
            <a:off x="540119" y="154679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把正方体的六个面分别涂上六种不同颜色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d901"/>
              </a:rPr>
              <a:t>并画上朵数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不等的花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各面上的颜色与花的朵数情况列表如下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95" name="yt_table_1419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587722"/>
              </p:ext>
            </p:extLst>
          </p:nvPr>
        </p:nvGraphicFramePr>
        <p:xfrm>
          <a:off x="540000" y="2492896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71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颜色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花的朵数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197" name="yt_shape_14197"/>
          <p:cNvSpPr txBox="1"/>
          <p:nvPr/>
        </p:nvSpPr>
        <p:spPr>
          <a:xfrm>
            <a:off x="540119" y="371183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现将上述大小相同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976be"/>
              </a:rPr>
              <a:t>花朵分布完全一样的四个正方体拼成一个水平放置的长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问长方体的下底面共有多少朵花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198" name="yt_image_14198" title="H_68.6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800" y="4645123"/>
            <a:ext cx="2692398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0" name="yt_shape_14200"/>
          <p:cNvSpPr txBox="1"/>
          <p:nvPr/>
        </p:nvSpPr>
        <p:spPr>
          <a:xfrm>
            <a:off x="540120" y="572985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红与黄、蓝、白、紫均相邻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因此红对绿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黄与蓝、红、白、绿都相邻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8a9e1"/>
              </a:rPr>
              <a:t>因而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黄对紫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蓝与白相对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所以底面的颜色从左至右依次为紫、黄、绿、白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add8d"/>
              </a:rPr>
              <a:t>5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B09E18-6C8E-7D99-D09A-901AB2E12E64}"/>
              </a:ext>
            </a:extLst>
          </p:cNvPr>
          <p:cNvSpPr txBox="1"/>
          <p:nvPr/>
        </p:nvSpPr>
        <p:spPr>
          <a:xfrm>
            <a:off x="450109" y="5373637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红与黄、蓝、白、紫均相邻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因此红对绿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黄与蓝、红、白、绿都相邻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8a9e1"/>
              </a:rPr>
              <a:t>因而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B899FD-BCCD-C6F8-530A-3987EE782B64}"/>
              </a:ext>
            </a:extLst>
          </p:cNvPr>
          <p:cNvSpPr txBox="1"/>
          <p:nvPr/>
        </p:nvSpPr>
        <p:spPr>
          <a:xfrm>
            <a:off x="450109" y="5849125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黄对紫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蓝与白相对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所以底面的颜色从左至右依次为紫、黄、绿、白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add8d"/>
              </a:rPr>
              <a:t>5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CEF3FE-8E74-4B4C-D231-49A5DE4E23DC}"/>
              </a:ext>
            </a:extLst>
          </p:cNvPr>
          <p:cNvSpPr txBox="1"/>
          <p:nvPr/>
        </p:nvSpPr>
        <p:spPr>
          <a:xfrm>
            <a:off x="450109" y="6324613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4" name="yt_shape_14134"/>
          <p:cNvSpPr txBox="1"/>
          <p:nvPr/>
        </p:nvSpPr>
        <p:spPr>
          <a:xfrm>
            <a:off x="3989465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33" name="yt_image_141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9465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6" name="yt_shape_14136"/>
          <p:cNvSpPr txBox="1"/>
          <p:nvPr/>
        </p:nvSpPr>
        <p:spPr>
          <a:xfrm>
            <a:off x="540000" y="1597583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立体图形与平面图形</a:t>
            </a:r>
          </a:p>
        </p:txBody>
      </p:sp>
      <p:sp>
        <p:nvSpPr>
          <p:cNvPr id="14137" name="yt_shape_14137"/>
          <p:cNvSpPr txBox="1"/>
          <p:nvPr/>
        </p:nvSpPr>
        <p:spPr>
          <a:xfrm>
            <a:off x="540000" y="2097148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是平面图形的是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38" name="yt_image_141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28815"/>
            <a:ext cx="4586783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0" name="yt_shape_14140"/>
          <p:cNvSpPr txBox="1"/>
          <p:nvPr/>
        </p:nvSpPr>
        <p:spPr>
          <a:xfrm>
            <a:off x="540000" y="3931493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是圆柱的为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41" name="yt_image_141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563160"/>
            <a:ext cx="4517537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417299">
            <a:extLst>
              <a:ext uri="{FF2B5EF4-FFF2-40B4-BE49-F238E27FC236}">
                <a16:creationId xmlns:a16="http://schemas.microsoft.com/office/drawing/2014/main" id="{9D18F1DE-F9FF-48BC-B228-2A8A09AAD1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DA1D72-0183-B5DB-EC6D-96FD8F707C59}"/>
              </a:ext>
            </a:extLst>
          </p:cNvPr>
          <p:cNvSpPr txBox="1"/>
          <p:nvPr/>
        </p:nvSpPr>
        <p:spPr>
          <a:xfrm>
            <a:off x="60125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EA6025-C2F8-7AB3-58B7-5175DE5C9EDD}"/>
              </a:ext>
            </a:extLst>
          </p:cNvPr>
          <p:cNvSpPr txBox="1"/>
          <p:nvPr/>
        </p:nvSpPr>
        <p:spPr>
          <a:xfrm>
            <a:off x="7231789" y="38846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3" name="yt_shape_14143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永州十九中单元卷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柱体有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锥体有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144" name="yt_image_14144" title="H_72.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3752" y="1995319"/>
            <a:ext cx="4753040" cy="92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6" name="yt_shape_14146"/>
          <p:cNvSpPr txBox="1"/>
          <p:nvPr/>
        </p:nvSpPr>
        <p:spPr>
          <a:xfrm>
            <a:off x="540000" y="2967161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写出下列平面图形的名称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147" name="yt_image_14147" title="H_67.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2098" y="3598828"/>
            <a:ext cx="4787802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9C72B6-E2E2-DA19-3FB8-53B9F0C97F76}"/>
              </a:ext>
            </a:extLst>
          </p:cNvPr>
          <p:cNvSpPr txBox="1"/>
          <p:nvPr/>
        </p:nvSpPr>
        <p:spPr>
          <a:xfrm>
            <a:off x="7841508" y="85319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9C5A1F-BC0A-30EC-4AE3-2721FBD83E41}"/>
              </a:ext>
            </a:extLst>
          </p:cNvPr>
          <p:cNvSpPr txBox="1"/>
          <p:nvPr/>
        </p:nvSpPr>
        <p:spPr>
          <a:xfrm>
            <a:off x="10889508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33a3"/>
              </a:rPr>
              <a:t>⑤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14C49E-CF91-7AE7-4791-BCFAE9C42AEF}"/>
              </a:ext>
            </a:extLst>
          </p:cNvPr>
          <p:cNvSpPr txBox="1"/>
          <p:nvPr/>
        </p:nvSpPr>
        <p:spPr>
          <a:xfrm>
            <a:off x="450109" y="132868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F668FE-EB02-56D7-D606-563247F24D5F}"/>
              </a:ext>
            </a:extLst>
          </p:cNvPr>
          <p:cNvSpPr txBox="1"/>
          <p:nvPr/>
        </p:nvSpPr>
        <p:spPr>
          <a:xfrm>
            <a:off x="1974109" y="132868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F794363-2CFD-74F8-FA6B-3CFB41522F19}"/>
              </a:ext>
            </a:extLst>
          </p:cNvPr>
          <p:cNvSpPr/>
          <p:nvPr/>
        </p:nvSpPr>
        <p:spPr>
          <a:xfrm>
            <a:off x="3719736" y="4221088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CA9B1E1-92B6-7976-AF2D-421818FD7137}"/>
              </a:ext>
            </a:extLst>
          </p:cNvPr>
          <p:cNvSpPr/>
          <p:nvPr/>
        </p:nvSpPr>
        <p:spPr>
          <a:xfrm>
            <a:off x="4871864" y="4221088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E050395-F21E-0A74-78BA-C5F4B19D614E}"/>
              </a:ext>
            </a:extLst>
          </p:cNvPr>
          <p:cNvSpPr/>
          <p:nvPr/>
        </p:nvSpPr>
        <p:spPr>
          <a:xfrm>
            <a:off x="6023992" y="4221088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31A4FFF-6F6F-DA2A-4449-DF829E895A14}"/>
              </a:ext>
            </a:extLst>
          </p:cNvPr>
          <p:cNvSpPr/>
          <p:nvPr/>
        </p:nvSpPr>
        <p:spPr>
          <a:xfrm>
            <a:off x="7824192" y="4221088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9" name="yt_shape_14149"/>
          <p:cNvSpPr txBox="1"/>
          <p:nvPr/>
        </p:nvSpPr>
        <p:spPr>
          <a:xfrm>
            <a:off x="540000" y="900000"/>
            <a:ext cx="744434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从不同方向看立体图形及立体图形的展开图</a:t>
            </a:r>
          </a:p>
        </p:txBody>
      </p:sp>
      <p:sp>
        <p:nvSpPr>
          <p:cNvPr id="14150" name="yt_shape_1415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石鼓广场供游客休息的石板凳如下图所示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7d65"/>
              </a:rPr>
              <a:t>从后面看到的图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51" name="yt_image_1415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11364"/>
            <a:ext cx="4901513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3" name="yt_shape_14153"/>
          <p:cNvSpPr txBox="1"/>
          <p:nvPr/>
        </p:nvSpPr>
        <p:spPr>
          <a:xfrm>
            <a:off x="540000" y="3312937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下列图形能折叠成圆锥的是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54" name="yt_table_14154" title="H_202.0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432235"/>
              </p:ext>
            </p:extLst>
          </p:nvPr>
        </p:nvGraphicFramePr>
        <p:xfrm>
          <a:off x="540056" y="3792240"/>
          <a:ext cx="4764406" cy="2565654"/>
        </p:xfrm>
        <a:graphic>
          <a:graphicData uri="http://schemas.openxmlformats.org/drawingml/2006/table">
            <a:tbl>
              <a:tblPr/>
              <a:tblGrid>
                <a:gridCol w="2778443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  <a:gridCol w="1985963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5400" b="0" i="0" u="none">
                          <a:solidFill>
                            <a:srgbClr val="1EE3CF"/>
                          </a:solidFill>
                          <a:effectLst/>
                          <a:latin typeface="Times New Roman" pitchFamily="54"/>
                          <a:ea typeface="Times New Roman" pitchFamily="5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</a:t>
                      </a:r>
                      <a:r>
                        <a:rPr lang="en-US" altLang="zh-CN" sz="600" b="0" i="0" u="none">
                          <a:solidFill>
                            <a:srgbClr val="1EE3CF"/>
                          </a:solidFill>
                          <a:effectLst/>
                          <a:latin typeface="Times New Roman" pitchFamily="6"/>
                          <a:ea typeface="宋体" pitchFamily="6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500" b="0" i="0" u="none">
                          <a:solidFill>
                            <a:srgbClr val="1EE3CF"/>
                          </a:solidFill>
                          <a:effectLst/>
                          <a:latin typeface="Times New Roman" pitchFamily="45"/>
                          <a:ea typeface="Times New Roman" pitchFamily="45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</a:t>
                      </a:r>
                      <a:r>
                        <a:rPr lang="en-US" altLang="zh-CN" sz="1500" b="0" i="0" u="none">
                          <a:solidFill>
                            <a:srgbClr val="1EE3CF"/>
                          </a:solidFill>
                          <a:effectLst/>
                          <a:latin typeface="Times New Roman" pitchFamily="15"/>
                          <a:ea typeface="宋体" pitchFamily="1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7550" b="0" i="0" u="none">
                          <a:solidFill>
                            <a:srgbClr val="1EE3CF"/>
                          </a:solidFill>
                          <a:effectLst/>
                          <a:latin typeface="Times New Roman" pitchFamily="76"/>
                          <a:ea typeface="Times New Roman" pitchFamily="7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</a:t>
                      </a:r>
                      <a:r>
                        <a:rPr lang="en-US" altLang="zh-CN" sz="1800" b="0" i="0" u="none">
                          <a:solidFill>
                            <a:srgbClr val="1EE3CF"/>
                          </a:solidFill>
                          <a:effectLst/>
                          <a:latin typeface="Times New Roman" pitchFamily="18"/>
                          <a:ea typeface="宋体" pitchFamily="18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6100" b="0" i="0" u="none">
                          <a:solidFill>
                            <a:srgbClr val="1EE3CF"/>
                          </a:solidFill>
                          <a:effectLst/>
                          <a:latin typeface="Times New Roman" pitchFamily="61"/>
                          <a:ea typeface="Times New Roman" pitchFamily="61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</a:t>
                      </a:r>
                      <a:r>
                        <a:rPr lang="en-US" altLang="zh-CN" sz="2300" b="0" i="0" u="none">
                          <a:solidFill>
                            <a:srgbClr val="1EE3CF"/>
                          </a:solidFill>
                          <a:effectLst/>
                          <a:latin typeface="Times New Roman" pitchFamily="23"/>
                          <a:ea typeface="宋体" pitchFamily="2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"/>
                  </a:ext>
                </a:extLst>
              </a:tr>
            </a:tbl>
          </a:graphicData>
        </a:graphic>
      </p:graphicFrame>
      <p:pic>
        <p:nvPicPr>
          <p:cNvPr id="3" name="yt_shape_1722390417383">
            <a:extLst>
              <a:ext uri="{FF2B5EF4-FFF2-40B4-BE49-F238E27FC236}">
                <a16:creationId xmlns:a16="http://schemas.microsoft.com/office/drawing/2014/main" id="{E278AB0A-7543-AE60-D0F0-F2DA84CEF3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pic>
        <p:nvPicPr>
          <p:cNvPr id="5" name="yt_shape_1722390417466">
            <a:extLst>
              <a:ext uri="{FF2B5EF4-FFF2-40B4-BE49-F238E27FC236}">
                <a16:creationId xmlns:a16="http://schemas.microsoft.com/office/drawing/2014/main" id="{C42B37FC-69DC-33C5-919E-D99C36FB38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3935469"/>
            <a:ext cx="876489" cy="783390"/>
          </a:xfrm>
          <a:prstGeom prst="rect">
            <a:avLst/>
          </a:prstGeom>
        </p:spPr>
      </p:pic>
      <p:pic>
        <p:nvPicPr>
          <p:cNvPr id="7" name="yt_shape_1722390417536">
            <a:extLst>
              <a:ext uri="{FF2B5EF4-FFF2-40B4-BE49-F238E27FC236}">
                <a16:creationId xmlns:a16="http://schemas.microsoft.com/office/drawing/2014/main" id="{026C3005-302E-BFEA-C5DA-0ED127C779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099" y="3997314"/>
            <a:ext cx="876492" cy="659700"/>
          </a:xfrm>
          <a:prstGeom prst="rect">
            <a:avLst/>
          </a:prstGeom>
        </p:spPr>
      </p:pic>
      <p:pic>
        <p:nvPicPr>
          <p:cNvPr id="9" name="yt_shape_1722390417607">
            <a:extLst>
              <a:ext uri="{FF2B5EF4-FFF2-40B4-BE49-F238E27FC236}">
                <a16:creationId xmlns:a16="http://schemas.microsoft.com/office/drawing/2014/main" id="{06EAC0AD-724B-E8F5-04EA-2CF70AD578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5067080"/>
            <a:ext cx="906652" cy="1085824"/>
          </a:xfrm>
          <a:prstGeom prst="rect">
            <a:avLst/>
          </a:prstGeom>
        </p:spPr>
      </p:pic>
      <p:pic>
        <p:nvPicPr>
          <p:cNvPr id="11" name="yt_shape_1722390417678">
            <a:extLst>
              <a:ext uri="{FF2B5EF4-FFF2-40B4-BE49-F238E27FC236}">
                <a16:creationId xmlns:a16="http://schemas.microsoft.com/office/drawing/2014/main" id="{B6B25822-29C1-9825-504B-4A83B458D0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62" y="5155126"/>
            <a:ext cx="1028889" cy="90973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7BF5E5-7B6C-98B1-0148-5F8885C92A9C}"/>
              </a:ext>
            </a:extLst>
          </p:cNvPr>
          <p:cNvSpPr txBox="1"/>
          <p:nvPr/>
        </p:nvSpPr>
        <p:spPr>
          <a:xfrm>
            <a:off x="1669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93D506-CD95-819D-AC95-E61C2C2EBC9D}"/>
              </a:ext>
            </a:extLst>
          </p:cNvPr>
          <p:cNvSpPr txBox="1"/>
          <p:nvPr/>
        </p:nvSpPr>
        <p:spPr>
          <a:xfrm>
            <a:off x="7231789" y="32661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000" y="900000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是正方体的表面展开图的是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57" name="yt_image_14157" title="H_78.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720761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F5AADA-41AD-35DF-3E7F-D9AA74A0A1F5}"/>
              </a:ext>
            </a:extLst>
          </p:cNvPr>
          <p:cNvSpPr txBox="1"/>
          <p:nvPr/>
        </p:nvSpPr>
        <p:spPr>
          <a:xfrm>
            <a:off x="6926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9" name="yt_shape_14159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对立体图形的概念认识不足致错</a:t>
            </a:r>
          </a:p>
        </p:txBody>
      </p:sp>
      <p:sp>
        <p:nvSpPr>
          <p:cNvPr id="14160" name="yt_shape_14160"/>
          <p:cNvSpPr txBox="1"/>
          <p:nvPr/>
        </p:nvSpPr>
        <p:spPr>
          <a:xfrm>
            <a:off x="540000" y="1399565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下列哪些图形是柱体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161" name="yt_image_141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5760" y="2031232"/>
            <a:ext cx="4635496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3" name="yt_shape_14163"/>
          <p:cNvSpPr txBox="1"/>
          <p:nvPr/>
        </p:nvSpPr>
        <p:spPr>
          <a:xfrm>
            <a:off x="540000" y="3403036"/>
            <a:ext cx="24285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是柱体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417753">
            <a:extLst>
              <a:ext uri="{FF2B5EF4-FFF2-40B4-BE49-F238E27FC236}">
                <a16:creationId xmlns:a16="http://schemas.microsoft.com/office/drawing/2014/main" id="{F6C5FB00-B448-F3D1-5BF7-602663501C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67770A-4D1A-A09F-14CD-6874A763E22C}"/>
              </a:ext>
            </a:extLst>
          </p:cNvPr>
          <p:cNvSpPr txBox="1"/>
          <p:nvPr/>
        </p:nvSpPr>
        <p:spPr>
          <a:xfrm>
            <a:off x="449989" y="3356230"/>
            <a:ext cx="2585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是柱体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5" name="yt_shape_14165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64" name="yt_image_14164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7" name="yt_shape_14167"/>
          <p:cNvSpPr txBox="1"/>
          <p:nvPr/>
        </p:nvSpPr>
        <p:spPr>
          <a:xfrm>
            <a:off x="540000" y="1597583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如图是一间房子的平面示意图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组成这幅图的简单几何图形是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69" name="yt_table_1416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08790"/>
              </p:ext>
            </p:extLst>
          </p:nvPr>
        </p:nvGraphicFramePr>
        <p:xfrm>
          <a:off x="540056" y="2076886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4"/>
                  </a:ext>
                </a:extLst>
              </a:tr>
            </a:tbl>
          </a:graphicData>
        </a:graphic>
      </p:graphicFrame>
      <p:pic>
        <p:nvPicPr>
          <p:cNvPr id="14168" name="yt_image_14168_skip" title="H_109.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5202" y="2076886"/>
            <a:ext cx="1764669" cy="139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1" name="yt_shape_14171"/>
          <p:cNvSpPr txBox="1"/>
          <p:nvPr/>
        </p:nvSpPr>
        <p:spPr>
          <a:xfrm>
            <a:off x="540120" y="402920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北京冬奥会的奖牌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表达了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天地合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人心同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303d"/>
              </a:rPr>
              <a:t>的中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华文化内涵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将这六个汉字分别写在某正方体的表面上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如图是它的一种展开图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d7e5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则在原正方体中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字所在面相对的面上的汉字是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73" name="yt_table_141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744398"/>
              </p:ext>
            </p:extLst>
          </p:nvPr>
        </p:nvGraphicFramePr>
        <p:xfrm>
          <a:off x="540056" y="5468772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5"/>
                  </a:ext>
                </a:extLst>
              </a:tr>
            </a:tbl>
          </a:graphicData>
        </a:graphic>
      </p:graphicFrame>
      <p:pic>
        <p:nvPicPr>
          <p:cNvPr id="14172" name="yt_image_14172_skip" title="H_84.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20875" y="5468772"/>
            <a:ext cx="1428922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E6AE28-104A-F4D0-3E6A-C7C3B7EB0E3E}"/>
              </a:ext>
            </a:extLst>
          </p:cNvPr>
          <p:cNvSpPr txBox="1"/>
          <p:nvPr/>
        </p:nvSpPr>
        <p:spPr>
          <a:xfrm>
            <a:off x="9670189" y="1550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F14C42-7A38-64E5-990E-385F089853AD}"/>
              </a:ext>
            </a:extLst>
          </p:cNvPr>
          <p:cNvSpPr txBox="1"/>
          <p:nvPr/>
        </p:nvSpPr>
        <p:spPr>
          <a:xfrm>
            <a:off x="8679708" y="49333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5" name="yt_shape_1417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永州市江华县有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神州瑶都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的美誉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盘王节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b56f"/>
              </a:rPr>
              <a:t>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表演长鼓舞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长鼓舞中使用的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内腔挖空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两端相通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两端鼓口为圆形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f74a"/>
              </a:rPr>
              <a:t>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间鼓腰较为细小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如图为类似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a256"/>
              </a:rPr>
              <a:t>从上面看到的图形大致形状是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76" name="yt_image_14176" title="H_165.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72062"/>
            <a:ext cx="4103316" cy="210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B530FA-4DED-1960-F885-476B2C4A11B7}"/>
              </a:ext>
            </a:extLst>
          </p:cNvPr>
          <p:cNvSpPr txBox="1"/>
          <p:nvPr/>
        </p:nvSpPr>
        <p:spPr>
          <a:xfrm>
            <a:off x="10597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8" name="yt_shape_1417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桌面上放着一个长方体和一个圆柱体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fbe8"/>
              </a:rPr>
              <a:t>按如图所示的方式摆放在一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从左面看到的图形是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79" name="yt_image_14179" title="H_75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011799"/>
            <a:ext cx="2076125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81" name="yt_image_14181" title="H_74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988840"/>
            <a:ext cx="4999708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D997B6-CB8D-2584-6C1B-4A5702E7EBA5}"/>
              </a:ext>
            </a:extLst>
          </p:cNvPr>
          <p:cNvSpPr txBox="1"/>
          <p:nvPr/>
        </p:nvSpPr>
        <p:spPr>
          <a:xfrm>
            <a:off x="4412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1032</Words>
  <Application>Microsoft Office PowerPoint</Application>
  <PresentationFormat>宽屏</PresentationFormat>
  <Paragraphs>94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2024-07-31T09:38:30Z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