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9" r:id="rId5"/>
    <p:sldId id="366" r:id="rId6"/>
    <p:sldId id="370" r:id="rId7"/>
    <p:sldId id="367" r:id="rId8"/>
    <p:sldId id="371" r:id="rId9"/>
    <p:sldId id="256" r:id="rId1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4" name="yt_shape_10954"/>
          <p:cNvSpPr txBox="1"/>
          <p:nvPr/>
        </p:nvSpPr>
        <p:spPr>
          <a:xfrm>
            <a:off x="7035284" y="900000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——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题变式与拓展</a:t>
            </a:r>
          </a:p>
        </p:txBody>
      </p:sp>
      <p:sp>
        <p:nvSpPr>
          <p:cNvPr id="10955" name="yt_shape_10955"/>
          <p:cNvSpPr txBox="1"/>
          <p:nvPr/>
        </p:nvSpPr>
        <p:spPr>
          <a:xfrm>
            <a:off x="540119" y="1379303"/>
            <a:ext cx="11492915" cy="290187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【教材母题】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筐西红柿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每筐以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为标准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超过或不足的部分分别用正数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a572"/>
              </a:rPr>
              <a:t>负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称重记录如下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fea47"/>
              </a:rPr>
              <a:t>，－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请用简便方法求这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筐西红柿的总质量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筐西红柿的总质量为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34kg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16B0E10-C2A7-0655-22B6-7BB726CFC599}"/>
              </a:ext>
            </a:extLst>
          </p:cNvPr>
          <p:cNvSpPr txBox="1"/>
          <p:nvPr/>
        </p:nvSpPr>
        <p:spPr>
          <a:xfrm>
            <a:off x="522108" y="2758961"/>
            <a:ext cx="9324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899B40A-0BD3-AC93-159D-87D3A8A6A8CC}"/>
              </a:ext>
            </a:extLst>
          </p:cNvPr>
          <p:cNvSpPr txBox="1"/>
          <p:nvPr/>
        </p:nvSpPr>
        <p:spPr>
          <a:xfrm>
            <a:off x="522108" y="3234449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40B3573-B9C9-FCA6-3F96-AC010B669908}"/>
              </a:ext>
            </a:extLst>
          </p:cNvPr>
          <p:cNvSpPr txBox="1"/>
          <p:nvPr/>
        </p:nvSpPr>
        <p:spPr>
          <a:xfrm>
            <a:off x="522108" y="3709938"/>
            <a:ext cx="520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筐西红柿的总质量为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34kg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" name="yt_shape_10956"/>
          <p:cNvSpPr txBox="1"/>
          <p:nvPr/>
        </p:nvSpPr>
        <p:spPr>
          <a:xfrm>
            <a:off x="540119" y="900000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变式训练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芙蓉区期末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长沙市设立劳动教育必修课程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七年级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班紧扣课程标准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ed19"/>
              </a:rPr>
              <a:t>举行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包馄饨比赛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引导学生亲身体验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全班共分为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个馄饨为基准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7100"/>
              </a:rPr>
              <a:t>超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个的部分记为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个的部分记为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5f898"/>
              </a:rPr>
              <a:t>每个小组所包馄饨的数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记录如下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0958" name="yt_table_10958" title="H_126.7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590902"/>
              </p:ext>
            </p:extLst>
          </p:nvPr>
        </p:nvGraphicFramePr>
        <p:xfrm>
          <a:off x="540000" y="3434885"/>
          <a:ext cx="11111996" cy="160934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521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与基准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的差值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0" name="yt_shape_10960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包馄饨数量最多的小组与数量最少的小组相差多少个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由题意得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包的最多的小组比基准多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0_03064"/>
              </a:rPr>
              <a:t>包的最少的小组比基准</a:t>
            </a:r>
            <a:b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少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即包馄饨数量最多的小组与数量最少的小组相差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本次活动七年级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班一共包了多少个馄饨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平均每组包馄饨多少个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即本次活动七年级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班共包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个馄饨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平均每组包馄饨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5E92140-9AE4-01A4-7711-BB7B7AD26ED7}"/>
              </a:ext>
            </a:extLst>
          </p:cNvPr>
          <p:cNvSpPr txBox="1"/>
          <p:nvPr/>
        </p:nvSpPr>
        <p:spPr>
          <a:xfrm>
            <a:off x="450108" y="1328682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包的最多的小组比基准多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0_03064"/>
              </a:rPr>
              <a:t>包的最少的小组比基准</a:t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245F8D7-3BEF-EC06-A999-8073A685ACBA}"/>
              </a:ext>
            </a:extLst>
          </p:cNvPr>
          <p:cNvSpPr txBox="1"/>
          <p:nvPr/>
        </p:nvSpPr>
        <p:spPr>
          <a:xfrm>
            <a:off x="450108" y="1804170"/>
            <a:ext cx="1494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少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1D037F2-1554-B63C-E899-B80E4AFD2215}"/>
              </a:ext>
            </a:extLst>
          </p:cNvPr>
          <p:cNvSpPr txBox="1"/>
          <p:nvPr/>
        </p:nvSpPr>
        <p:spPr>
          <a:xfrm>
            <a:off x="450108" y="2279658"/>
            <a:ext cx="5952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425EB37-BE93-6778-4EF8-32793A83A3AB}"/>
              </a:ext>
            </a:extLst>
          </p:cNvPr>
          <p:cNvSpPr txBox="1"/>
          <p:nvPr/>
        </p:nvSpPr>
        <p:spPr>
          <a:xfrm>
            <a:off x="450108" y="2755146"/>
            <a:ext cx="78191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即包馄饨数量最多的小组与数量最少的小组相差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2DC8558-B11F-CBE3-F4B6-D9CC3DA66CD7}"/>
              </a:ext>
            </a:extLst>
          </p:cNvPr>
          <p:cNvSpPr txBox="1"/>
          <p:nvPr/>
        </p:nvSpPr>
        <p:spPr>
          <a:xfrm>
            <a:off x="450108" y="3706122"/>
            <a:ext cx="642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BD93B07-9950-CFBB-A525-0856E1C3B5E5}"/>
              </a:ext>
            </a:extLst>
          </p:cNvPr>
          <p:cNvSpPr txBox="1"/>
          <p:nvPr/>
        </p:nvSpPr>
        <p:spPr>
          <a:xfrm>
            <a:off x="450108" y="418161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94CA4AC-98BC-DCA3-A1EB-5299823CD934}"/>
              </a:ext>
            </a:extLst>
          </p:cNvPr>
          <p:cNvSpPr txBox="1"/>
          <p:nvPr/>
        </p:nvSpPr>
        <p:spPr>
          <a:xfrm>
            <a:off x="450108" y="4657098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D610DE9-A843-9535-1519-B00EBD228AE6}"/>
              </a:ext>
            </a:extLst>
          </p:cNvPr>
          <p:cNvSpPr txBox="1"/>
          <p:nvPr/>
        </p:nvSpPr>
        <p:spPr>
          <a:xfrm>
            <a:off x="450108" y="5132586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628A602-B745-5080-4D6B-ECE30305F818}"/>
              </a:ext>
            </a:extLst>
          </p:cNvPr>
          <p:cNvSpPr txBox="1"/>
          <p:nvPr/>
        </p:nvSpPr>
        <p:spPr>
          <a:xfrm>
            <a:off x="450108" y="5608074"/>
            <a:ext cx="8409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即本次活动七年级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班共包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个馄饨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平均每组包馄饨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4" name="yt_shape_10964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箱苹果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以每箱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千克为标准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千克的数记为正数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51f5"/>
              </a:rPr>
              <a:t>千克的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数记为负数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称重记录如下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6a237"/>
              </a:rPr>
              <a:t>，－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箱苹果的总重量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2_8a120"/>
              </a:rPr>
              <a:t>）＋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3_65888"/>
              </a:rPr>
              <a:t>120</a:t>
            </a:r>
            <a:b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箱苹果的总重量是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A87FA91-995D-0301-1C0D-FA239F84D19A}"/>
              </a:ext>
            </a:extLst>
          </p:cNvPr>
          <p:cNvSpPr txBox="1"/>
          <p:nvPr/>
        </p:nvSpPr>
        <p:spPr>
          <a:xfrm>
            <a:off x="450108" y="3230634"/>
            <a:ext cx="11406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2_8a120"/>
              </a:rPr>
              <a:t>）＋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CE78952-794F-3785-5A37-BFF511F6A1C7}"/>
              </a:ext>
            </a:extLst>
          </p:cNvPr>
          <p:cNvSpPr txBox="1"/>
          <p:nvPr/>
        </p:nvSpPr>
        <p:spPr>
          <a:xfrm>
            <a:off x="450108" y="3706122"/>
            <a:ext cx="11330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3_65888"/>
              </a:rPr>
              <a:t>120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6F3DB25-5477-5D03-976F-03183F98396D}"/>
              </a:ext>
            </a:extLst>
          </p:cNvPr>
          <p:cNvSpPr txBox="1"/>
          <p:nvPr/>
        </p:nvSpPr>
        <p:spPr>
          <a:xfrm>
            <a:off x="450108" y="4181610"/>
            <a:ext cx="33691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7894FA5-5D88-466B-9E54-E0B4C5D843DF}"/>
              </a:ext>
            </a:extLst>
          </p:cNvPr>
          <p:cNvSpPr txBox="1"/>
          <p:nvPr/>
        </p:nvSpPr>
        <p:spPr>
          <a:xfrm>
            <a:off x="450108" y="4657098"/>
            <a:ext cx="50455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箱苹果的总重量是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8" name="yt_shape_10968"/>
          <p:cNvSpPr txBox="1"/>
          <p:nvPr/>
        </p:nvSpPr>
        <p:spPr>
          <a:xfrm>
            <a:off x="540000" y="900000"/>
            <a:ext cx="11079956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若每箱苹果的重量标准为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箱中有几箱不合乎标准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因为每箱苹果的重量标准为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所以记为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的不合乎标准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箱中有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箱不合乎标准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25B4816-E01A-26CF-F2B6-28AD90F609B9}"/>
              </a:ext>
            </a:extLst>
          </p:cNvPr>
          <p:cNvSpPr txBox="1"/>
          <p:nvPr/>
        </p:nvSpPr>
        <p:spPr>
          <a:xfrm>
            <a:off x="449989" y="1328682"/>
            <a:ext cx="7800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因为每箱苹果的重量标准为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42C325-B06A-8A21-0ECB-7DC559A58A5B}"/>
              </a:ext>
            </a:extLst>
          </p:cNvPr>
          <p:cNvSpPr txBox="1"/>
          <p:nvPr/>
        </p:nvSpPr>
        <p:spPr>
          <a:xfrm>
            <a:off x="449989" y="1804170"/>
            <a:ext cx="642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所以记为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的不合乎标准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1C434C9-4C90-C159-0C4A-0EA3DEE7E69F}"/>
              </a:ext>
            </a:extLst>
          </p:cNvPr>
          <p:cNvSpPr txBox="1"/>
          <p:nvPr/>
        </p:nvSpPr>
        <p:spPr>
          <a:xfrm>
            <a:off x="449989" y="2279658"/>
            <a:ext cx="444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箱中有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箱不合乎标准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0" name="yt_shape_10970"/>
          <p:cNvSpPr txBox="1"/>
          <p:nvPr/>
        </p:nvSpPr>
        <p:spPr>
          <a:xfrm>
            <a:off x="540119" y="90000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拓展训练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小李靠勤工俭学的收入支付上大学的费用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下面是小李某周的收支情况表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39c1"/>
              </a:rPr>
              <a:t>记收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入为正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支出为负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0972" name="yt_table_10972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1786990"/>
              </p:ext>
            </p:extLst>
          </p:nvPr>
        </p:nvGraphicFramePr>
        <p:xfrm>
          <a:off x="540000" y="2474622"/>
          <a:ext cx="11111997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40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94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73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73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67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6670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670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670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星期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五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六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收入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支出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974" name="yt_shape_10974"/>
          <p:cNvSpPr txBox="1"/>
          <p:nvPr/>
        </p:nvSpPr>
        <p:spPr>
          <a:xfrm>
            <a:off x="540119" y="4445031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到这个周末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小李有多少节余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5f65a"/>
              </a:rPr>
              <a:t>－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到这个周末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小李有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元的节余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4C7D8E6-C18F-848E-AB8A-9643BB946F1B}"/>
              </a:ext>
            </a:extLst>
          </p:cNvPr>
          <p:cNvSpPr txBox="1"/>
          <p:nvPr/>
        </p:nvSpPr>
        <p:spPr>
          <a:xfrm>
            <a:off x="450108" y="4873713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5f65a"/>
              </a:rPr>
              <a:t>－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3F83BFF-7D9A-91FA-C020-05EDF4740D8E}"/>
              </a:ext>
            </a:extLst>
          </p:cNvPr>
          <p:cNvSpPr txBox="1"/>
          <p:nvPr/>
        </p:nvSpPr>
        <p:spPr>
          <a:xfrm>
            <a:off x="450108" y="5349201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C9EA6ED-F910-9D77-D7C5-A679683794DB}"/>
              </a:ext>
            </a:extLst>
          </p:cNvPr>
          <p:cNvSpPr txBox="1"/>
          <p:nvPr/>
        </p:nvSpPr>
        <p:spPr>
          <a:xfrm>
            <a:off x="450108" y="5824689"/>
            <a:ext cx="520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到这个周末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小李有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元的节余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6" name="yt_shape_10976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按以上的支出水平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估计小李一个月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5b832"/>
              </a:rPr>
              <a:t>至少要有多少收入才能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维持正常开支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8505f"/>
              </a:rPr>
              <a:t>｜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小李一个月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天计算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至少要有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元的收入才能维持正常开支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A249874-1A52-1BDC-0797-E2840386E3A6}"/>
              </a:ext>
            </a:extLst>
          </p:cNvPr>
          <p:cNvSpPr txBox="1"/>
          <p:nvPr/>
        </p:nvSpPr>
        <p:spPr>
          <a:xfrm>
            <a:off x="450108" y="1804170"/>
            <a:ext cx="10848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8505f"/>
              </a:rPr>
              <a:t>｜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C4F36B0-D6EE-BE57-4F6F-FCF92143C628}"/>
              </a:ext>
            </a:extLst>
          </p:cNvPr>
          <p:cNvSpPr txBox="1"/>
          <p:nvPr/>
        </p:nvSpPr>
        <p:spPr>
          <a:xfrm>
            <a:off x="450108" y="2279658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D0B5EDE-F68C-DC58-3FDE-F890EA01208C}"/>
              </a:ext>
            </a:extLst>
          </p:cNvPr>
          <p:cNvSpPr txBox="1"/>
          <p:nvPr/>
        </p:nvSpPr>
        <p:spPr>
          <a:xfrm>
            <a:off x="450108" y="2755146"/>
            <a:ext cx="10086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小李一个月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天计算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至少要有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元的收入才能维持正常开支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1309</Words>
  <Application>Microsoft Office PowerPoint</Application>
  <PresentationFormat>宽屏</PresentationFormat>
  <Paragraphs>101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6</cp:revision>
  <dcterms:created xsi:type="dcterms:W3CDTF">2024-07-31T01:35:33Z</dcterms:created>
  <dcterms:modified xsi:type="dcterms:W3CDTF">2024-07-31T07:29:07Z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