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3" r:id="rId5"/>
    <p:sldId id="375" r:id="rId6"/>
    <p:sldId id="379" r:id="rId7"/>
    <p:sldId id="398" r:id="rId8"/>
    <p:sldId id="381" r:id="rId9"/>
    <p:sldId id="383" r:id="rId10"/>
    <p:sldId id="386" r:id="rId11"/>
    <p:sldId id="388" r:id="rId12"/>
    <p:sldId id="390" r:id="rId13"/>
    <p:sldId id="391" r:id="rId14"/>
    <p:sldId id="392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30" name="yt_image_1203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3" name="yt_shape_12033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如果把代数式里的字母用一个数代入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f4e34"/>
              </a:rPr>
              <a:t>那么计算后得出的结果叫作这个代数式的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代数式里的字母可以取各种不同的数值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f099e"/>
              </a:rPr>
              <a:t>但所取的数值必须使代数式和它表示的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实际数量有意义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40000" y="-531440"/>
            <a:ext cx="6117059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31DB7A-9B8D-643D-3364-F28F82C5AC08}"/>
              </a:ext>
            </a:extLst>
          </p:cNvPr>
          <p:cNvSpPr txBox="1"/>
          <p:nvPr/>
        </p:nvSpPr>
        <p:spPr>
          <a:xfrm>
            <a:off x="449989" y="1428460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1C588C-CE3D-C0BF-2C78-2213782ADB2A}"/>
              </a:ext>
            </a:extLst>
          </p:cNvPr>
          <p:cNvSpPr txBox="1"/>
          <p:nvPr/>
        </p:nvSpPr>
        <p:spPr>
          <a:xfrm>
            <a:off x="449989" y="1903948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9A9541-413C-E300-B281-7D8E68F99148}"/>
              </a:ext>
            </a:extLst>
          </p:cNvPr>
          <p:cNvSpPr txBox="1"/>
          <p:nvPr/>
        </p:nvSpPr>
        <p:spPr>
          <a:xfrm>
            <a:off x="449989" y="2379436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5EE2EF-906E-8332-57CE-87DCC29AB662}"/>
              </a:ext>
            </a:extLst>
          </p:cNvPr>
          <p:cNvSpPr txBox="1"/>
          <p:nvPr/>
        </p:nvSpPr>
        <p:spPr>
          <a:xfrm>
            <a:off x="449989" y="2854924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DD2A14-F426-639A-5386-14995EB3FB67}"/>
              </a:ext>
            </a:extLst>
          </p:cNvPr>
          <p:cNvSpPr txBox="1"/>
          <p:nvPr/>
        </p:nvSpPr>
        <p:spPr>
          <a:xfrm>
            <a:off x="449989" y="3330412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5C42A8-235B-7F96-4432-D285173B76BE}"/>
              </a:ext>
            </a:extLst>
          </p:cNvPr>
          <p:cNvSpPr txBox="1"/>
          <p:nvPr/>
        </p:nvSpPr>
        <p:spPr>
          <a:xfrm>
            <a:off x="449989" y="3805900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094" name="yt_image_120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7" name="yt_shape_12097"/>
          <p:cNvSpPr txBox="1"/>
          <p:nvPr/>
        </p:nvSpPr>
        <p:spPr>
          <a:xfrm>
            <a:off x="4172396" y="137842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2098" name="yt_shape_12098"/>
          <p:cNvSpPr txBox="1"/>
          <p:nvPr/>
        </p:nvSpPr>
        <p:spPr>
          <a:xfrm>
            <a:off x="540000" y="185772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2099" name="yt_shape_12099"/>
          <p:cNvSpPr txBox="1"/>
          <p:nvPr/>
        </p:nvSpPr>
        <p:spPr>
          <a:xfrm>
            <a:off x="540120" y="23488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如图是用长度相等的小棒按一定规律摆成的一组图案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0d1,isEnd"/>
              </a:rPr>
              <a:t>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根小棒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根小棒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根小棒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100" name="yt_image_12100" title="H_77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3584" y="3940810"/>
            <a:ext cx="4284831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66FB58-190D-4CD7-F091-948D6BB3DFC5}"/>
              </a:ext>
            </a:extLst>
          </p:cNvPr>
          <p:cNvSpPr txBox="1"/>
          <p:nvPr/>
        </p:nvSpPr>
        <p:spPr>
          <a:xfrm>
            <a:off x="9982856" y="2777562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3d0e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2B3815-BA2E-F5B8-1991-9973E222ECC0}"/>
              </a:ext>
            </a:extLst>
          </p:cNvPr>
          <p:cNvSpPr txBox="1"/>
          <p:nvPr/>
        </p:nvSpPr>
        <p:spPr>
          <a:xfrm>
            <a:off x="450109" y="32530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000" y="836712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观察下列一组图形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103" name="yt_image_12103" title="H_60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2998" y="1468379"/>
            <a:ext cx="4246003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5" name="yt_shape_12105"/>
          <p:cNvSpPr txBox="1"/>
          <p:nvPr/>
        </p:nvSpPr>
        <p:spPr>
          <a:xfrm>
            <a:off x="540000" y="2281379"/>
            <a:ext cx="110671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它们是按照一定规律排列的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依照此规律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7F0068-F67C-7DB9-4B58-FC83046D2EAF}"/>
              </a:ext>
            </a:extLst>
          </p:cNvPr>
          <p:cNvSpPr txBox="1"/>
          <p:nvPr/>
        </p:nvSpPr>
        <p:spPr>
          <a:xfrm>
            <a:off x="8622439" y="2234573"/>
            <a:ext cx="225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98488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如图是用三角形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按一定规律拼成的图案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08" name="yt_image_12108" title="H_53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2534" y="2010970"/>
            <a:ext cx="4586931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0" name="yt_shape_12110"/>
          <p:cNvSpPr txBox="1"/>
          <p:nvPr/>
        </p:nvSpPr>
        <p:spPr>
          <a:xfrm>
            <a:off x="540119" y="2746264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个图案中六边形与三角形的个数各是多少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如果按这样的规律继续拼下去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六边形的个数是多少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b968"/>
              </a:rPr>
              <a:t>三角形的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个数又是多少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能否按这样的规律拼成一个同时含有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个六边形和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f989"/>
              </a:rPr>
              <a:t>说明理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注本题中的六边形指白色的六边形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000" y="900000"/>
            <a:ext cx="100027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个图案中六边形有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六边形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故不能按这样的规律拼成一个同时含有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个六边形和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个三角形的图案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9191D7-DDAC-18EB-E174-1462ACACF6CC}"/>
              </a:ext>
            </a:extLst>
          </p:cNvPr>
          <p:cNvSpPr txBox="1"/>
          <p:nvPr/>
        </p:nvSpPr>
        <p:spPr>
          <a:xfrm>
            <a:off x="449989" y="85319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个图案中六边形有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33FC7-1FA9-D893-0398-F9F10ABF0DF1}"/>
              </a:ext>
            </a:extLst>
          </p:cNvPr>
          <p:cNvSpPr txBox="1"/>
          <p:nvPr/>
        </p:nvSpPr>
        <p:spPr>
          <a:xfrm>
            <a:off x="449989" y="1328682"/>
            <a:ext cx="7781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六边形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A5D606-BAA9-E358-096B-10B817875D0D}"/>
              </a:ext>
            </a:extLst>
          </p:cNvPr>
          <p:cNvSpPr txBox="1"/>
          <p:nvPr/>
        </p:nvSpPr>
        <p:spPr>
          <a:xfrm>
            <a:off x="449989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D329E8-14F1-0B18-F869-ABE3501D9716}"/>
              </a:ext>
            </a:extLst>
          </p:cNvPr>
          <p:cNvSpPr txBox="1"/>
          <p:nvPr/>
        </p:nvSpPr>
        <p:spPr>
          <a:xfrm>
            <a:off x="449989" y="2279658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A7078E-554E-1549-A310-BB287DF003AD}"/>
              </a:ext>
            </a:extLst>
          </p:cNvPr>
          <p:cNvSpPr txBox="1"/>
          <p:nvPr/>
        </p:nvSpPr>
        <p:spPr>
          <a:xfrm>
            <a:off x="449989" y="2755146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故不能按这样的规律拼成一个同时含有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个六边形和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个三角形的图案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108" title="H_53.91">
            <a:extLst>
              <a:ext uri="{FF2B5EF4-FFF2-40B4-BE49-F238E27FC236}">
                <a16:creationId xmlns:a16="http://schemas.microsoft.com/office/drawing/2014/main" id="{BB535F8E-2A28-0082-E08E-109E13FAA50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2534" y="3645024"/>
            <a:ext cx="4586931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6" name="yt_shape_12036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35" name="yt_image_1203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8" name="yt_shape_12038"/>
          <p:cNvSpPr txBox="1"/>
          <p:nvPr/>
        </p:nvSpPr>
        <p:spPr>
          <a:xfrm>
            <a:off x="540000" y="1597583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直接代入求代数式的值</a:t>
            </a:r>
          </a:p>
        </p:txBody>
      </p:sp>
      <p:sp>
        <p:nvSpPr>
          <p:cNvPr id="12039" name="yt_shape_12039"/>
          <p:cNvSpPr txBox="1"/>
          <p:nvPr/>
        </p:nvSpPr>
        <p:spPr>
          <a:xfrm>
            <a:off x="540000" y="2097148"/>
            <a:ext cx="8460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0" name="yt_table_120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320201"/>
              </p:ext>
            </p:extLst>
          </p:nvPr>
        </p:nvGraphicFramePr>
        <p:xfrm>
          <a:off x="540056" y="2576451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sp>
        <p:nvSpPr>
          <p:cNvPr id="12042" name="yt_shape_12042"/>
          <p:cNvSpPr txBox="1"/>
          <p:nvPr/>
        </p:nvSpPr>
        <p:spPr>
          <a:xfrm>
            <a:off x="540000" y="3102622"/>
            <a:ext cx="70596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3" name="yt_table_120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646549"/>
              </p:ext>
            </p:extLst>
          </p:nvPr>
        </p:nvGraphicFramePr>
        <p:xfrm>
          <a:off x="540056" y="358192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12045" name="yt_shape_12045"/>
          <p:cNvSpPr txBox="1"/>
          <p:nvPr/>
        </p:nvSpPr>
        <p:spPr>
          <a:xfrm>
            <a:off x="540000" y="4108096"/>
            <a:ext cx="9449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6" name="yt_table_120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917119"/>
              </p:ext>
            </p:extLst>
          </p:nvPr>
        </p:nvGraphicFramePr>
        <p:xfrm>
          <a:off x="540056" y="4587399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48" name="yt_shape_12048"/>
              <p:cNvSpPr txBox="1"/>
              <p:nvPr/>
            </p:nvSpPr>
            <p:spPr>
              <a:xfrm>
                <a:off x="540000" y="5113570"/>
                <a:ext cx="1079141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048" name="yt_shape_12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13570"/>
                <a:ext cx="10791416" cy="642163"/>
              </a:xfrm>
              <a:prstGeom prst="rect">
                <a:avLst/>
              </a:prstGeom>
              <a:blipFill>
                <a:blip r:embed="rId3"/>
                <a:stretch>
                  <a:fillRect l="-1751" r="-7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72830">
            <a:extLst>
              <a:ext uri="{FF2B5EF4-FFF2-40B4-BE49-F238E27FC236}">
                <a16:creationId xmlns:a16="http://schemas.microsoft.com/office/drawing/2014/main" id="{67B5D1D2-13F6-423D-4EBE-9C1B24EA85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27784D-3CCF-8E4E-228E-DFBF092931E9}"/>
              </a:ext>
            </a:extLst>
          </p:cNvPr>
          <p:cNvSpPr txBox="1"/>
          <p:nvPr/>
        </p:nvSpPr>
        <p:spPr>
          <a:xfrm>
            <a:off x="8016014" y="20503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3DA76A-F7AF-7F25-019F-1ECF15FE14A1}"/>
              </a:ext>
            </a:extLst>
          </p:cNvPr>
          <p:cNvSpPr txBox="1"/>
          <p:nvPr/>
        </p:nvSpPr>
        <p:spPr>
          <a:xfrm>
            <a:off x="6628539" y="30558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14982F-D81D-2206-393E-8886B2B13F3F}"/>
              </a:ext>
            </a:extLst>
          </p:cNvPr>
          <p:cNvSpPr txBox="1"/>
          <p:nvPr/>
        </p:nvSpPr>
        <p:spPr>
          <a:xfrm>
            <a:off x="8995501" y="406129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690231-8876-4101-5219-FEFEAB2513EE}"/>
                  </a:ext>
                </a:extLst>
              </p:cNvPr>
              <p:cNvSpPr txBox="1"/>
              <p:nvPr/>
            </p:nvSpPr>
            <p:spPr>
              <a:xfrm>
                <a:off x="4001227" y="5066764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6" name="文本框 5" descr="{'rangeId': 7, 'hasSerialNum': 1, 'mathAnswerShape': 1}">
                <a:extLst>
                  <a:ext uri="{FF2B5EF4-FFF2-40B4-BE49-F238E27FC236}">
                    <a16:creationId xmlns:a16="http://schemas.microsoft.com/office/drawing/2014/main" id="{E9690231-8876-4101-5219-FEFEAB251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227" y="5066764"/>
                <a:ext cx="661099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E0C2A20-BA90-E549-B480-5549990DA382}"/>
              </a:ext>
            </a:extLst>
          </p:cNvPr>
          <p:cNvCxnSpPr/>
          <p:nvPr/>
        </p:nvCxnSpPr>
        <p:spPr>
          <a:xfrm>
            <a:off x="3738813" y="576857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6F12896-E669-DFDB-9E60-D57B145F30FA}"/>
                  </a:ext>
                </a:extLst>
              </p:cNvPr>
              <p:cNvSpPr txBox="1"/>
              <p:nvPr/>
            </p:nvSpPr>
            <p:spPr>
              <a:xfrm>
                <a:off x="6284052" y="5066764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8" name="文本框 7" descr="{'rangeId': 7, 'hasSerialNum': 1, 'mathAnswerShape': 1}">
                <a:extLst>
                  <a:ext uri="{FF2B5EF4-FFF2-40B4-BE49-F238E27FC236}">
                    <a16:creationId xmlns:a16="http://schemas.microsoft.com/office/drawing/2014/main" id="{06F12896-E669-DFDB-9E60-D57B145F3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052" y="5066764"/>
                <a:ext cx="661099" cy="7295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9A03698-11B2-09DE-113E-3E8B3B928709}"/>
              </a:ext>
            </a:extLst>
          </p:cNvPr>
          <p:cNvCxnSpPr/>
          <p:nvPr/>
        </p:nvCxnSpPr>
        <p:spPr>
          <a:xfrm>
            <a:off x="6021638" y="576857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04129AEA-2B68-BB64-976B-E0B58B0F1C56}"/>
              </a:ext>
            </a:extLst>
          </p:cNvPr>
          <p:cNvSpPr txBox="1"/>
          <p:nvPr/>
        </p:nvSpPr>
        <p:spPr>
          <a:xfrm>
            <a:off x="7757251" y="5066764"/>
            <a:ext cx="12468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CB75DFB-78CF-F87B-2E53-E87415E27940}"/>
                  </a:ext>
                </a:extLst>
              </p:cNvPr>
              <p:cNvSpPr txBox="1"/>
              <p:nvPr/>
            </p:nvSpPr>
            <p:spPr>
              <a:xfrm>
                <a:off x="9717814" y="4869160"/>
                <a:ext cx="14469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00" b="0" i="0" strike="noStrike" kern="1200" cap="none" spc="-10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CB75DFB-78CF-F87B-2E53-E87415E27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7814" y="4869160"/>
                <a:ext cx="1446912" cy="729565"/>
              </a:xfrm>
              <a:prstGeom prst="rect">
                <a:avLst/>
              </a:prstGeom>
              <a:blipFill>
                <a:blip r:embed="rId7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51" name="yt_shape_12051"/>
              <p:cNvSpPr txBox="1"/>
              <p:nvPr/>
            </p:nvSpPr>
            <p:spPr>
              <a:xfrm>
                <a:off x="540000" y="1260040"/>
                <a:ext cx="5349221" cy="2843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51" name="yt_shape_120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0040"/>
                <a:ext cx="5349221" cy="2843792"/>
              </a:xfrm>
              <a:prstGeom prst="rect">
                <a:avLst/>
              </a:prstGeom>
              <a:blipFill>
                <a:blip r:embed="rId2"/>
                <a:stretch>
                  <a:fillRect l="-3535" r="-2623" b="-1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1BA6D2-443A-C08C-C28E-B7A64D71D161}"/>
              </a:ext>
            </a:extLst>
          </p:cNvPr>
          <p:cNvSpPr txBox="1"/>
          <p:nvPr/>
        </p:nvSpPr>
        <p:spPr>
          <a:xfrm>
            <a:off x="449989" y="1967106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FBF157-1429-ADD5-B9EF-C9188DA71101}"/>
              </a:ext>
            </a:extLst>
          </p:cNvPr>
          <p:cNvSpPr txBox="1"/>
          <p:nvPr/>
        </p:nvSpPr>
        <p:spPr>
          <a:xfrm>
            <a:off x="449989" y="244259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9038B7-F86A-03E5-A868-09441005AE95}"/>
              </a:ext>
            </a:extLst>
          </p:cNvPr>
          <p:cNvSpPr txBox="1"/>
          <p:nvPr/>
        </p:nvSpPr>
        <p:spPr>
          <a:xfrm>
            <a:off x="449989" y="2918082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B39FA4-42B4-C99D-01D4-60AAF485226E}"/>
                  </a:ext>
                </a:extLst>
              </p:cNvPr>
              <p:cNvSpPr txBox="1"/>
              <p:nvPr/>
            </p:nvSpPr>
            <p:spPr>
              <a:xfrm>
                <a:off x="449989" y="3393570"/>
                <a:ext cx="27565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B39FA4-42B4-C99D-01D4-60AAF4852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3570"/>
                <a:ext cx="2756599" cy="729565"/>
              </a:xfrm>
              <a:prstGeom prst="rect">
                <a:avLst/>
              </a:prstGeom>
              <a:blipFill>
                <a:blip r:embed="rId3"/>
                <a:stretch>
                  <a:fillRect l="-3540" r="-331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50" name="yt_shape_12050"/>
          <p:cNvSpPr txBox="1"/>
          <p:nvPr/>
        </p:nvSpPr>
        <p:spPr>
          <a:xfrm>
            <a:off x="540000" y="836712"/>
            <a:ext cx="71189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求下列代数式的值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整体代入求代数式的值</a:t>
            </a:r>
          </a:p>
        </p:txBody>
      </p:sp>
      <p:sp>
        <p:nvSpPr>
          <p:cNvPr id="12057" name="yt_shape_12057"/>
          <p:cNvSpPr txBox="1"/>
          <p:nvPr/>
        </p:nvSpPr>
        <p:spPr>
          <a:xfrm>
            <a:off x="540000" y="1399565"/>
            <a:ext cx="67262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8" name="yt_table_120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64590"/>
              </p:ext>
            </p:extLst>
          </p:nvPr>
        </p:nvGraphicFramePr>
        <p:xfrm>
          <a:off x="540056" y="1878868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2060" name="yt_shape_12060"/>
          <p:cNvSpPr txBox="1"/>
          <p:nvPr/>
        </p:nvSpPr>
        <p:spPr>
          <a:xfrm>
            <a:off x="540000" y="2405039"/>
            <a:ext cx="78467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1" name="yt_table_120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481825"/>
              </p:ext>
            </p:extLst>
          </p:nvPr>
        </p:nvGraphicFramePr>
        <p:xfrm>
          <a:off x="540056" y="288434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sp>
        <p:nvSpPr>
          <p:cNvPr id="12063" name="yt_shape_12063"/>
          <p:cNvSpPr txBox="1"/>
          <p:nvPr/>
        </p:nvSpPr>
        <p:spPr>
          <a:xfrm>
            <a:off x="540000" y="3410513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064" name="yt_shape_12064"/>
          <p:cNvSpPr txBox="1"/>
          <p:nvPr/>
        </p:nvSpPr>
        <p:spPr>
          <a:xfrm>
            <a:off x="540000" y="3889816"/>
            <a:ext cx="9452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065" name="yt_shape_12065"/>
          <p:cNvSpPr txBox="1"/>
          <p:nvPr/>
        </p:nvSpPr>
        <p:spPr>
          <a:xfrm>
            <a:off x="540000" y="4369119"/>
            <a:ext cx="87299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90072916">
            <a:extLst>
              <a:ext uri="{FF2B5EF4-FFF2-40B4-BE49-F238E27FC236}">
                <a16:creationId xmlns:a16="http://schemas.microsoft.com/office/drawing/2014/main" id="{84B452D2-9E36-925B-C492-B51918E079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8CD8E3-F4EE-5438-D404-C14FE407CA68}"/>
              </a:ext>
            </a:extLst>
          </p:cNvPr>
          <p:cNvSpPr txBox="1"/>
          <p:nvPr/>
        </p:nvSpPr>
        <p:spPr>
          <a:xfrm>
            <a:off x="629833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F4AF64-637B-C821-8AFE-96EFE69435A1}"/>
              </a:ext>
            </a:extLst>
          </p:cNvPr>
          <p:cNvSpPr txBox="1"/>
          <p:nvPr/>
        </p:nvSpPr>
        <p:spPr>
          <a:xfrm>
            <a:off x="7390539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1B6B55-4436-008E-412F-2521FA8FA308}"/>
              </a:ext>
            </a:extLst>
          </p:cNvPr>
          <p:cNvSpPr txBox="1"/>
          <p:nvPr/>
        </p:nvSpPr>
        <p:spPr>
          <a:xfrm>
            <a:off x="8603389" y="3843010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81350A-E883-07CE-4799-9FCE4ACD0C88}"/>
              </a:ext>
            </a:extLst>
          </p:cNvPr>
          <p:cNvSpPr txBox="1"/>
          <p:nvPr/>
        </p:nvSpPr>
        <p:spPr>
          <a:xfrm>
            <a:off x="8181114" y="43223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6" name="yt_shape_1206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代数式求值的应用</a:t>
            </a:r>
          </a:p>
        </p:txBody>
      </p:sp>
      <p:sp>
        <p:nvSpPr>
          <p:cNvPr id="12067" name="yt_shape_1206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研究表明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运动时心跳速率通常和人的年龄有关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3154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表示一个人的年龄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19b8e"/>
              </a:rPr>
              <a:t>表示正常情况下这个人在运动时所能承受的每分钟心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跳的最高次数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68" name="yt_shape_12068"/>
          <p:cNvSpPr txBox="1"/>
          <p:nvPr/>
        </p:nvSpPr>
        <p:spPr>
          <a:xfrm>
            <a:off x="540119" y="283913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08bc2"/>
              </a:rPr>
              <a:t>岁的少年运动时所能承受的每分钟心跳的最高次数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069" name="yt_shape_12069"/>
          <p:cNvSpPr txBox="1"/>
          <p:nvPr/>
        </p:nvSpPr>
        <p:spPr>
          <a:xfrm>
            <a:off x="540000" y="3782086"/>
            <a:ext cx="984885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岁的少年运动时所能承受的每分钟心跳的最高次数约是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390072994">
            <a:extLst>
              <a:ext uri="{FF2B5EF4-FFF2-40B4-BE49-F238E27FC236}">
                <a16:creationId xmlns:a16="http://schemas.microsoft.com/office/drawing/2014/main" id="{D3510453-89C6-8B46-ABBD-B6355FAC1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E8CA21-378B-B66D-555C-F21D60098C8E}"/>
              </a:ext>
            </a:extLst>
          </p:cNvPr>
          <p:cNvSpPr txBox="1"/>
          <p:nvPr/>
        </p:nvSpPr>
        <p:spPr>
          <a:xfrm>
            <a:off x="449989" y="3735280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767AFC-8516-C1F5-610A-A98C7F4E6781}"/>
              </a:ext>
            </a:extLst>
          </p:cNvPr>
          <p:cNvSpPr txBox="1"/>
          <p:nvPr/>
        </p:nvSpPr>
        <p:spPr>
          <a:xfrm>
            <a:off x="449989" y="421076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7F05AC-1D45-0492-C055-8CBBFA326E87}"/>
              </a:ext>
            </a:extLst>
          </p:cNvPr>
          <p:cNvSpPr txBox="1"/>
          <p:nvPr/>
        </p:nvSpPr>
        <p:spPr>
          <a:xfrm>
            <a:off x="449989" y="468625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72E006-0AC4-7E89-43F2-BD00BD8F0497}"/>
              </a:ext>
            </a:extLst>
          </p:cNvPr>
          <p:cNvSpPr txBox="1"/>
          <p:nvPr/>
        </p:nvSpPr>
        <p:spPr>
          <a:xfrm>
            <a:off x="449989" y="5161744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岁的少年运动时所能承受的每分钟心跳的最高次数约是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0" name="yt_shape_12070"/>
          <p:cNvSpPr txBox="1"/>
          <p:nvPr/>
        </p:nvSpPr>
        <p:spPr>
          <a:xfrm>
            <a:off x="540000" y="900000"/>
            <a:ext cx="1107995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岁的人运动时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每分钟心跳次数为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请问他有危险吗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所以他无危险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4BBCFE-348A-864D-1E9C-EA47CA660884}"/>
              </a:ext>
            </a:extLst>
          </p:cNvPr>
          <p:cNvSpPr txBox="1"/>
          <p:nvPr/>
        </p:nvSpPr>
        <p:spPr>
          <a:xfrm>
            <a:off x="449989" y="1328682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F3033-40DA-01B9-AAB2-370BE2616C55}"/>
              </a:ext>
            </a:extLst>
          </p:cNvPr>
          <p:cNvSpPr txBox="1"/>
          <p:nvPr/>
        </p:nvSpPr>
        <p:spPr>
          <a:xfrm>
            <a:off x="449989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2BA3F1-1037-D5DE-57BC-8166CF692082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DE4A39-8344-0E31-F1CB-3ABFC13A3D60}"/>
              </a:ext>
            </a:extLst>
          </p:cNvPr>
          <p:cNvSpPr txBox="1"/>
          <p:nvPr/>
        </p:nvSpPr>
        <p:spPr>
          <a:xfrm>
            <a:off x="449989" y="275514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所以他无危险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用负数、分数代替字母时未添加括号而出错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73" name="yt_shape_12073"/>
              <p:cNvSpPr txBox="1"/>
              <p:nvPr/>
            </p:nvSpPr>
            <p:spPr>
              <a:xfrm>
                <a:off x="540000" y="1399565"/>
                <a:ext cx="749083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​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3" name="yt_shape_1207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490833" cy="638893"/>
              </a:xfrm>
              <a:prstGeom prst="rect">
                <a:avLst/>
              </a:prstGeom>
              <a:blipFill>
                <a:blip r:embed="rId2"/>
                <a:stretch>
                  <a:fillRect l="-2524" r="-154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390073070">
            <a:extLst>
              <a:ext uri="{FF2B5EF4-FFF2-40B4-BE49-F238E27FC236}">
                <a16:creationId xmlns:a16="http://schemas.microsoft.com/office/drawing/2014/main" id="{FE3E4C4C-D0B5-5EBC-4741-C7EDBCB53B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8692A1-9581-D9E6-06A1-1AB9A8B03377}"/>
                  </a:ext>
                </a:extLst>
              </p:cNvPr>
              <p:cNvSpPr txBox="1"/>
              <p:nvPr/>
            </p:nvSpPr>
            <p:spPr>
              <a:xfrm>
                <a:off x="7106376" y="1352759"/>
                <a:ext cx="78968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B48692A1-9581-D9E6-06A1-1AB9A8B03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6376" y="1352759"/>
                <a:ext cx="789685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EBA84AE-FE03-1A0A-55B0-C27196604F9F}"/>
              </a:ext>
            </a:extLst>
          </p:cNvPr>
          <p:cNvCxnSpPr/>
          <p:nvPr/>
        </p:nvCxnSpPr>
        <p:spPr>
          <a:xfrm>
            <a:off x="6843963" y="2051329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6" name="yt_shape_12076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75" name="yt_image_12075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8" name="yt_shape_12078"/>
          <p:cNvSpPr txBox="1"/>
          <p:nvPr/>
        </p:nvSpPr>
        <p:spPr>
          <a:xfrm>
            <a:off x="540000" y="1597583"/>
            <a:ext cx="10226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9" name="yt_table_120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390426"/>
              </p:ext>
            </p:extLst>
          </p:nvPr>
        </p:nvGraphicFramePr>
        <p:xfrm>
          <a:off x="540056" y="2076886"/>
          <a:ext cx="57248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sp>
        <p:nvSpPr>
          <p:cNvPr id="12081" name="yt_shape_12081"/>
          <p:cNvSpPr txBox="1"/>
          <p:nvPr/>
        </p:nvSpPr>
        <p:spPr>
          <a:xfrm>
            <a:off x="540119" y="30784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北海市期末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每给一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得到某个代数式的相应值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7654"/>
              </a:rPr>
              <a:t>则满足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表中所列条件的代数式是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2" name="yt_table_1208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737880"/>
              </p:ext>
            </p:extLst>
          </p:nvPr>
        </p:nvGraphicFramePr>
        <p:xfrm>
          <a:off x="540000" y="419023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20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7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代数式的值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084" name="yt_table_120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64406"/>
              </p:ext>
            </p:extLst>
          </p:nvPr>
        </p:nvGraphicFramePr>
        <p:xfrm>
          <a:off x="540056" y="5593845"/>
          <a:ext cx="566769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17805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E97335F-E157-1141-CDBC-E477B4A229B8}"/>
              </a:ext>
            </a:extLst>
          </p:cNvPr>
          <p:cNvSpPr txBox="1"/>
          <p:nvPr/>
        </p:nvSpPr>
        <p:spPr>
          <a:xfrm>
            <a:off x="9747786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EB21B2-10AB-F869-C145-508B9247A665}"/>
              </a:ext>
            </a:extLst>
          </p:cNvPr>
          <p:cNvSpPr txBox="1"/>
          <p:nvPr/>
        </p:nvSpPr>
        <p:spPr>
          <a:xfrm>
            <a:off x="4412508" y="3507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6" name="yt_shape_12086"/>
              <p:cNvSpPr txBox="1"/>
              <p:nvPr/>
            </p:nvSpPr>
            <p:spPr>
              <a:xfrm>
                <a:off x="540000" y="900000"/>
                <a:ext cx="9603591" cy="1107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86" name="yt_shape_12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3591" cy="1107932"/>
              </a:xfrm>
              <a:prstGeom prst="rect">
                <a:avLst/>
              </a:prstGeom>
              <a:blipFill>
                <a:blip r:embed="rId2"/>
                <a:stretch>
                  <a:fillRect l="-1968" r="-95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DE75EF-7D50-D9B1-D17E-0150B15C0776}"/>
              </a:ext>
            </a:extLst>
          </p:cNvPr>
          <p:cNvSpPr txBox="1"/>
          <p:nvPr/>
        </p:nvSpPr>
        <p:spPr>
          <a:xfrm>
            <a:off x="9046301" y="853194"/>
            <a:ext cx="942086" cy="7664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089">
            <a:extLst>
              <a:ext uri="{FF2B5EF4-FFF2-40B4-BE49-F238E27FC236}">
                <a16:creationId xmlns:a16="http://schemas.microsoft.com/office/drawing/2014/main" id="{F3E06623-C981-1C78-56D6-0D4E483D929F}"/>
              </a:ext>
            </a:extLst>
          </p:cNvPr>
          <p:cNvSpPr txBox="1"/>
          <p:nvPr/>
        </p:nvSpPr>
        <p:spPr>
          <a:xfrm>
            <a:off x="540000" y="2060848"/>
            <a:ext cx="6117059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2496FA-5F4C-B6E3-819D-FD0BBCC060EB}"/>
              </a:ext>
            </a:extLst>
          </p:cNvPr>
          <p:cNvSpPr txBox="1"/>
          <p:nvPr/>
        </p:nvSpPr>
        <p:spPr>
          <a:xfrm>
            <a:off x="449989" y="2489530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983FF6-F4CE-E6FD-C848-CD177444467B}"/>
              </a:ext>
            </a:extLst>
          </p:cNvPr>
          <p:cNvSpPr txBox="1"/>
          <p:nvPr/>
        </p:nvSpPr>
        <p:spPr>
          <a:xfrm>
            <a:off x="449989" y="2965018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14E475-EE59-A64E-259A-F1ACC4B48984}"/>
              </a:ext>
            </a:extLst>
          </p:cNvPr>
          <p:cNvSpPr txBox="1"/>
          <p:nvPr/>
        </p:nvSpPr>
        <p:spPr>
          <a:xfrm>
            <a:off x="449989" y="3440506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1862</Words>
  <Application>Microsoft Office PowerPoint</Application>
  <PresentationFormat>宽屏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2024-07-31T01:35:33Z</dcterms:created>
  <dcterms:modified xsi:type="dcterms:W3CDTF">2024-07-31T08:02:21Z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