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9" r:id="rId7"/>
    <p:sldId id="373" r:id="rId8"/>
    <p:sldId id="375" r:id="rId9"/>
    <p:sldId id="376" r:id="rId10"/>
    <p:sldId id="379" r:id="rId11"/>
    <p:sldId id="381" r:id="rId12"/>
    <p:sldId id="382" r:id="rId13"/>
    <p:sldId id="385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0" name="yt_shape_13790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89" name="yt_image_1378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2" name="yt_shape_13792"/>
          <p:cNvSpPr txBox="1"/>
          <p:nvPr/>
        </p:nvSpPr>
        <p:spPr>
          <a:xfrm>
            <a:off x="540120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列二元一次方程组解应用题的一般步骤是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分析题意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6b4,isEnd"/>
              </a:rPr>
              <a:t>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3FD212-7D57-EF50-B0E0-30A1800B8372}"/>
              </a:ext>
            </a:extLst>
          </p:cNvPr>
          <p:cNvSpPr txBox="1"/>
          <p:nvPr/>
        </p:nvSpPr>
        <p:spPr>
          <a:xfrm>
            <a:off x="10508508" y="1550777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b1f13"/>
              </a:rPr>
              <a:t>两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9760C-2EFB-7040-7573-E9C7E3D67330}"/>
              </a:ext>
            </a:extLst>
          </p:cNvPr>
          <p:cNvSpPr txBox="1"/>
          <p:nvPr/>
        </p:nvSpPr>
        <p:spPr>
          <a:xfrm>
            <a:off x="450109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11AD34-081C-6682-8DC7-A3E0D4110097}"/>
              </a:ext>
            </a:extLst>
          </p:cNvPr>
          <p:cNvSpPr txBox="1"/>
          <p:nvPr/>
        </p:nvSpPr>
        <p:spPr>
          <a:xfrm>
            <a:off x="3955309" y="2026265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二元一次方程组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259A78-8CEE-31F6-9811-52108FC1A241}"/>
              </a:ext>
            </a:extLst>
          </p:cNvPr>
          <p:cNvSpPr txBox="1"/>
          <p:nvPr/>
        </p:nvSpPr>
        <p:spPr>
          <a:xfrm>
            <a:off x="8070108" y="202626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方程组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30" name="yt_shape_13830"/>
              <p:cNvSpPr txBox="1"/>
              <p:nvPr/>
            </p:nvSpPr>
            <p:spPr>
              <a:xfrm>
                <a:off x="540119" y="900000"/>
                <a:ext cx="11492915" cy="54511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跨学科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某医院用甲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乙两种原料为手术后的病人配制营养品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81b7d"/>
                  </a:rPr>
                  <a:t>已知每克甲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种原料含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单位的蛋白质和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单位的铁质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每克乙种原料含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单位的蛋白质和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b0c9"/>
                  </a:rPr>
                  <a:t>4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单位的铁质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若病人每餐需要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单位的蛋白质和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单位的铁质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则每餐需要甲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d8f3"/>
                  </a:rPr>
                  <a:t>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两种原料各多少克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设每餐需要甲原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料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乙种原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料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每餐需要甲种原料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乙种原料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30" name="yt_shape_13830" descr="{&quot;rangeId&quot;:1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51172"/>
              </a:xfrm>
              <a:prstGeom prst="rect">
                <a:avLst/>
              </a:prstGeom>
              <a:blipFill>
                <a:blip r:embed="rId2"/>
                <a:stretch>
                  <a:fillRect l="-1645" t="-1007" b="-24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2EEBBC-F7E0-38BB-ABB5-6D37DA499B90}"/>
              </a:ext>
            </a:extLst>
          </p:cNvPr>
          <p:cNvSpPr txBox="1"/>
          <p:nvPr/>
        </p:nvSpPr>
        <p:spPr>
          <a:xfrm>
            <a:off x="450108" y="2755146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设每餐需要甲原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C9F063-79CA-5C07-C4BF-79EEB00B0035}"/>
              </a:ext>
            </a:extLst>
          </p:cNvPr>
          <p:cNvSpPr txBox="1"/>
          <p:nvPr/>
        </p:nvSpPr>
        <p:spPr>
          <a:xfrm>
            <a:off x="450108" y="323063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F52F08-1E58-DE2C-6709-B1400EA84113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297999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hasSerialNum': 1, 'pageBreak': True}">
                <a:extLst>
                  <a:ext uri="{FF2B5EF4-FFF2-40B4-BE49-F238E27FC236}">
                    <a16:creationId xmlns:a16="http://schemas.microsoft.com/office/drawing/2014/main" id="{53F52F08-1E58-DE2C-6709-B1400EA84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2979992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FE02F7-7763-DF08-CAB6-61770FD2FC81}"/>
                  </a:ext>
                </a:extLst>
              </p:cNvPr>
              <p:cNvSpPr txBox="1"/>
              <p:nvPr/>
            </p:nvSpPr>
            <p:spPr>
              <a:xfrm>
                <a:off x="450108" y="4766699"/>
                <a:ext cx="21503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, 'pageBreak': True}">
                <a:extLst>
                  <a:ext uri="{FF2B5EF4-FFF2-40B4-BE49-F238E27FC236}">
                    <a16:creationId xmlns:a16="http://schemas.microsoft.com/office/drawing/2014/main" id="{C6FE02F7-7763-DF08-CAB6-61770FD2F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66699"/>
                <a:ext cx="2150301" cy="1154189"/>
              </a:xfrm>
              <a:prstGeom prst="rect">
                <a:avLst/>
              </a:prstGeom>
              <a:blipFill>
                <a:blip r:embed="rId4"/>
                <a:stretch>
                  <a:fillRect l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83442DD-4B25-98A8-94B3-05D52EC65835}"/>
              </a:ext>
            </a:extLst>
          </p:cNvPr>
          <p:cNvSpPr txBox="1"/>
          <p:nvPr/>
        </p:nvSpPr>
        <p:spPr>
          <a:xfrm>
            <a:off x="450108" y="5827276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每餐需要甲种原料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乙种原料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7" name="yt_shape_13837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36" name="yt_image_13836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39" name="yt_shape_13839"/>
              <p:cNvSpPr txBox="1"/>
              <p:nvPr/>
            </p:nvSpPr>
            <p:spPr>
              <a:xfrm>
                <a:off x="540119" y="1597583"/>
                <a:ext cx="11492915" cy="40761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某医用材料厂紧急召回放假的工人生产一次性输液器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90e6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已知甲车间和乙车间共同生产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天可完成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且甲车间比乙车间每天少生产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a16e"/>
                  </a:rPr>
                  <a:t>56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求甲车间和乙车间每天分别生产一次性输液器多少万袋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设甲车间和乙车间每天分别生产一次性输液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器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万袋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万袋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+56=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=336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甲车间和乙车间每天分别生产一次性输液器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万袋、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万袋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839" name="yt_shape_13839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076180"/>
              </a:xfrm>
              <a:prstGeom prst="rect">
                <a:avLst/>
              </a:prstGeom>
              <a:blipFill>
                <a:blip r:embed="rId3"/>
                <a:stretch>
                  <a:fillRect l="-1645" t="-1196" b="-3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DBCF7C7-EDD7-25F4-6FD2-C48972677E60}"/>
              </a:ext>
            </a:extLst>
          </p:cNvPr>
          <p:cNvSpPr txBox="1"/>
          <p:nvPr/>
        </p:nvSpPr>
        <p:spPr>
          <a:xfrm>
            <a:off x="450108" y="3452729"/>
            <a:ext cx="9936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设甲车间和乙车间每天分别生产一次性输液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708E12-FE9B-0CC5-C545-868F9370F908}"/>
                  </a:ext>
                </a:extLst>
              </p:cNvPr>
              <p:cNvSpPr txBox="1"/>
              <p:nvPr/>
            </p:nvSpPr>
            <p:spPr>
              <a:xfrm>
                <a:off x="450108" y="3928217"/>
                <a:ext cx="6415532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+56=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=336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DD708E12-FE9B-0CC5-C545-868F9370F9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28217"/>
                <a:ext cx="6415532" cy="1328560"/>
              </a:xfrm>
              <a:prstGeom prst="rect">
                <a:avLst/>
              </a:prstGeom>
              <a:blipFill>
                <a:blip r:embed="rId4"/>
                <a:stretch>
                  <a:fillRect l="-1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909F276-43C9-D370-06FC-8423281BA5BB}"/>
              </a:ext>
            </a:extLst>
          </p:cNvPr>
          <p:cNvSpPr txBox="1"/>
          <p:nvPr/>
        </p:nvSpPr>
        <p:spPr>
          <a:xfrm>
            <a:off x="450108" y="5163165"/>
            <a:ext cx="886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甲车间和乙车间每天分别生产一次性输液器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万袋、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3" name="yt_shape_13843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甲车间和乙车间准备共同完成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万袋一次性输液器的任务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9c3f"/>
              </a:rPr>
              <a:t>乙车间合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作生产了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情况有变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医用材料厂的领导决定加快速度生产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b344"/>
              </a:rPr>
              <a:t>结果余下的任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务恰好用了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6_3f0e1"/>
              </a:rPr>
              <a:t>求该医用材料厂加快速度生产后的日产量比未加快速度的日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产量多多少万袋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设该医用材料厂加快速度生产后的日产量比未加快速度的日产量多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7d214"/>
              </a:rPr>
              <a:t>m</a:t>
            </a:r>
            <a:b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万袋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该医用材料厂加快速度生产后的日产量比未加快速度的日产量多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955F8F-A153-0CA5-6A32-29625091A6D3}"/>
              </a:ext>
            </a:extLst>
          </p:cNvPr>
          <p:cNvSpPr txBox="1"/>
          <p:nvPr/>
        </p:nvSpPr>
        <p:spPr>
          <a:xfrm>
            <a:off x="450108" y="2755146"/>
            <a:ext cx="1137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设该医用材料厂加快速度生产后的日产量比未加快速度的日产量多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7d214"/>
              </a:rPr>
              <a:t>m</a:t>
            </a:r>
            <a:b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226B58-7E0B-5F35-F07D-92380F98C3E3}"/>
              </a:ext>
            </a:extLst>
          </p:cNvPr>
          <p:cNvSpPr txBox="1"/>
          <p:nvPr/>
        </p:nvSpPr>
        <p:spPr>
          <a:xfrm>
            <a:off x="450108" y="3230634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2D8B14-6956-2D9F-7147-7F79D7887AAD}"/>
              </a:ext>
            </a:extLst>
          </p:cNvPr>
          <p:cNvSpPr txBox="1"/>
          <p:nvPr/>
        </p:nvSpPr>
        <p:spPr>
          <a:xfrm>
            <a:off x="450108" y="3706122"/>
            <a:ext cx="815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68647E-1D4E-C759-5C78-AA493DE66BB7}"/>
              </a:ext>
            </a:extLst>
          </p:cNvPr>
          <p:cNvSpPr txBox="1"/>
          <p:nvPr/>
        </p:nvSpPr>
        <p:spPr>
          <a:xfrm>
            <a:off x="450108" y="4181610"/>
            <a:ext cx="223729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AE2308-278B-8295-953B-754F6788ECDF}"/>
              </a:ext>
            </a:extLst>
          </p:cNvPr>
          <p:cNvSpPr txBox="1"/>
          <p:nvPr/>
        </p:nvSpPr>
        <p:spPr>
          <a:xfrm>
            <a:off x="450108" y="4657098"/>
            <a:ext cx="10684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该医用材料厂加快速度生产后的日产量比未加快速度的日产量多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7" name="yt_shape_13847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846" name="yt_image_13846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849" name="yt_table_13849" title="H_194.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658945"/>
              </p:ext>
            </p:extLst>
          </p:nvPr>
        </p:nvGraphicFramePr>
        <p:xfrm>
          <a:off x="540000" y="1503363"/>
          <a:ext cx="11111999" cy="24688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</a:rPr>
                        <a:t>和差倍分问题中等量关系的建立</a:t>
                      </a:r>
                    </a:p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如有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共有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共需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等字眼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则为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加和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</a:p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如有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几倍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字眼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则要看清几倍之前的变量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然后建立等式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如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是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d7985"/>
                        </a:rPr>
                        <a:t>x</a:t>
                      </a:r>
                      <a:b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则列式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为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</a:p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如有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差几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字眼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则作差建立等式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4" name="yt_shape_13794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93" name="yt_image_1379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6" name="yt_shape_13796"/>
          <p:cNvSpPr txBox="1"/>
          <p:nvPr/>
        </p:nvSpPr>
        <p:spPr>
          <a:xfrm>
            <a:off x="540000" y="1597583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和差倍分问题</a:t>
            </a:r>
          </a:p>
        </p:txBody>
      </p:sp>
      <p:sp>
        <p:nvSpPr>
          <p:cNvPr id="13797" name="yt_shape_13797"/>
          <p:cNvSpPr txBox="1"/>
          <p:nvPr/>
        </p:nvSpPr>
        <p:spPr>
          <a:xfrm>
            <a:off x="540119" y="20971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为了绿化校园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名学生共种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棵树苗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其中男生每人种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女生每人种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0e71"/>
              </a:rPr>
              <a:t>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男生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女生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所列方程组正确的是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98" name="yt_table_13798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0124926"/>
                  </p:ext>
                </p:extLst>
              </p:nvPr>
            </p:nvGraphicFramePr>
            <p:xfrm>
              <a:off x="540056" y="3056583"/>
              <a:ext cx="6839966" cy="2121154"/>
            </p:xfrm>
            <a:graphic>
              <a:graphicData uri="http://schemas.openxmlformats.org/drawingml/2006/table">
                <a:tbl>
                  <a:tblPr/>
                  <a:tblGrid>
                    <a:gridCol w="3886073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  <a:gridCol w="2953893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=78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=78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798" name="yt_table_13798" descr="{&quot;rangeId&quot;:3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0124926"/>
                  </p:ext>
                </p:extLst>
              </p:nvPr>
            </p:nvGraphicFramePr>
            <p:xfrm>
              <a:off x="540056" y="3056583"/>
              <a:ext cx="6839966" cy="2121154"/>
            </p:xfrm>
            <a:graphic>
              <a:graphicData uri="http://schemas.openxmlformats.org/drawingml/2006/table">
                <a:tbl>
                  <a:tblPr/>
                  <a:tblGrid>
                    <a:gridCol w="3886073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  <a:gridCol w="2953893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6019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1546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6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760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1546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356895">
            <a:extLst>
              <a:ext uri="{FF2B5EF4-FFF2-40B4-BE49-F238E27FC236}">
                <a16:creationId xmlns:a16="http://schemas.microsoft.com/office/drawing/2014/main" id="{39E11538-991A-B857-9A88-62D4AAEBC3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DA41AA-B54B-64EC-001D-A99AAD41918E}"/>
              </a:ext>
            </a:extLst>
          </p:cNvPr>
          <p:cNvSpPr txBox="1"/>
          <p:nvPr/>
        </p:nvSpPr>
        <p:spPr>
          <a:xfrm>
            <a:off x="8835282" y="25258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99" name="yt_shape_13799"/>
              <p:cNvSpPr txBox="1"/>
              <p:nvPr/>
            </p:nvSpPr>
            <p:spPr>
              <a:xfrm>
                <a:off x="540119" y="900000"/>
                <a:ext cx="11492915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倍还大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8844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满足的方程组为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99" name="yt_shape_137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51066"/>
              </a:xfrm>
              <a:prstGeom prst="rect">
                <a:avLst/>
              </a:prstGeom>
              <a:blipFill>
                <a:blip r:embed="rId2"/>
                <a:stretch>
                  <a:fillRect l="-1645" t="-3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1607F1-C7EC-15ED-8EF6-D75E71361074}"/>
                  </a:ext>
                </a:extLst>
              </p:cNvPr>
              <p:cNvSpPr txBox="1"/>
              <p:nvPr/>
            </p:nvSpPr>
            <p:spPr>
              <a:xfrm>
                <a:off x="3958483" y="1052736"/>
                <a:ext cx="248443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1607F1-C7EC-15ED-8EF6-D75E713610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8483" y="1052736"/>
                <a:ext cx="2484438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1" name="yt_shape_13801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行程问题</a:t>
            </a:r>
          </a:p>
        </p:txBody>
      </p:sp>
      <p:sp>
        <p:nvSpPr>
          <p:cNvPr id="13802" name="yt_shape_13802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乙两人练习跑步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若乙先跑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秒就能追上乙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若乙先跑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435e"/>
              </a:rPr>
              <a:t>则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秒就能追上乙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乙每秒分别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跑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04af"/>
              </a:rPr>
              <a:t>下列方程组正确的是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803" name="yt_table_13803" title="H_180.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2303475"/>
                  </p:ext>
                </p:extLst>
              </p:nvPr>
            </p:nvGraphicFramePr>
            <p:xfrm>
              <a:off x="540056" y="2281237"/>
              <a:ext cx="8103045" cy="2295525"/>
            </p:xfrm>
            <a:graphic>
              <a:graphicData uri="http://schemas.openxmlformats.org/drawingml/2006/table">
                <a:tbl>
                  <a:tblPr/>
                  <a:tblGrid>
                    <a:gridCol w="4596003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3507042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&amp;5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803" name="yt_table_13803" title="H_180.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2303475"/>
                  </p:ext>
                </p:extLst>
              </p:nvPr>
            </p:nvGraphicFramePr>
            <p:xfrm>
              <a:off x="540056" y="2281237"/>
              <a:ext cx="8103045" cy="2295525"/>
            </p:xfrm>
            <a:graphic>
              <a:graphicData uri="http://schemas.openxmlformats.org/drawingml/2006/table">
                <a:tbl>
                  <a:tblPr/>
                  <a:tblGrid>
                    <a:gridCol w="4596003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3507042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</a:tblGrid>
                  <a:tr h="12349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6393" b="-8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0903" b="-85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8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16667" r="-763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0903" t="-11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356968">
            <a:extLst>
              <a:ext uri="{FF2B5EF4-FFF2-40B4-BE49-F238E27FC236}">
                <a16:creationId xmlns:a16="http://schemas.microsoft.com/office/drawing/2014/main" id="{A24FA2B1-8A23-DF2B-2E37-E69726C799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82AE78-742E-D1B2-FD03-D9AB3201D34F}"/>
              </a:ext>
            </a:extLst>
          </p:cNvPr>
          <p:cNvSpPr txBox="1"/>
          <p:nvPr/>
        </p:nvSpPr>
        <p:spPr>
          <a:xfrm>
            <a:off x="10992544" y="18448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04" name="yt_shape_13804"/>
              <p:cNvSpPr txBox="1"/>
              <p:nvPr/>
            </p:nvSpPr>
            <p:spPr>
              <a:xfrm>
                <a:off x="540119" y="900000"/>
                <a:ext cx="11492915" cy="48603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一艘轮船顺流航行时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每小时航行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逆流航行时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每小时航行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b66d,isEnd"/>
                  </a:rPr>
                  <a:t>则轮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船在静水中的速度是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km/h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雅安市中考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乙二人在一环形场地上从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同时同向匀速跑步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ae40,isEnd"/>
                  </a:rPr>
                  <a:t>甲的速度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是乙的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后两人首次相遇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此时乙还需要跑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才跑完第一圈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296c,isEnd"/>
                  </a:rPr>
                  <a:t>、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乙二人的速度及环形场地的周长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设乙的速度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m/min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则甲的速度为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m/min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环形场地的周长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+300=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故甲的速度为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m/min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m/min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m/min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环形场地的周长为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04" name="yt_shape_138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60370"/>
              </a:xfrm>
              <a:prstGeom prst="rect">
                <a:avLst/>
              </a:prstGeom>
              <a:blipFill>
                <a:blip r:embed="rId2"/>
                <a:stretch>
                  <a:fillRect l="-1645" t="-1129" b="-2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5ED607-2F2A-5D5E-D2EE-3CCD5E833FD2}"/>
              </a:ext>
            </a:extLst>
          </p:cNvPr>
          <p:cNvSpPr txBox="1"/>
          <p:nvPr/>
        </p:nvSpPr>
        <p:spPr>
          <a:xfrm>
            <a:off x="3193308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A78CE6-A5A1-1C55-07BF-8AF0EA910A55}"/>
              </a:ext>
            </a:extLst>
          </p:cNvPr>
          <p:cNvSpPr txBox="1"/>
          <p:nvPr/>
        </p:nvSpPr>
        <p:spPr>
          <a:xfrm>
            <a:off x="450108" y="3230634"/>
            <a:ext cx="10619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设乙的速度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则甲的速度为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环形场地的周长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110D21-ABE7-45F7-2C19-4F5BEA6B28D2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657174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+300=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, 'pageBreak': True}">
                <a:extLst>
                  <a:ext uri="{FF2B5EF4-FFF2-40B4-BE49-F238E27FC236}">
                    <a16:creationId xmlns:a16="http://schemas.microsoft.com/office/drawing/2014/main" id="{12110D21-ABE7-45F7-2C19-4F5BEA6B28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6571742" cy="1154189"/>
              </a:xfrm>
              <a:prstGeom prst="rect">
                <a:avLst/>
              </a:prstGeom>
              <a:blipFill>
                <a:blip r:embed="rId3"/>
                <a:stretch>
                  <a:fillRect l="-1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2A69EEA-651A-93B3-C738-8960DB5BF64D}"/>
              </a:ext>
            </a:extLst>
          </p:cNvPr>
          <p:cNvSpPr txBox="1"/>
          <p:nvPr/>
        </p:nvSpPr>
        <p:spPr>
          <a:xfrm>
            <a:off x="450108" y="4766699"/>
            <a:ext cx="585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故甲的速度为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42A292-2F2B-4A9A-5C74-100F9713E6D2}"/>
              </a:ext>
            </a:extLst>
          </p:cNvPr>
          <p:cNvSpPr txBox="1"/>
          <p:nvPr/>
        </p:nvSpPr>
        <p:spPr>
          <a:xfrm>
            <a:off x="450108" y="5242187"/>
            <a:ext cx="10462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环形场地的周长为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0" name="yt_shape_13810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百分比问题</a:t>
            </a:r>
          </a:p>
        </p:txBody>
      </p:sp>
      <p:sp>
        <p:nvSpPr>
          <p:cNvPr id="13811" name="yt_shape_13811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乙两个工人按计划一个月应生产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个零件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如果甲超额完成计划的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c0c73"/>
              </a:rPr>
              <a:t>％，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乙超额完成计划的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两人一共多生产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个零件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则原计划甲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b43d"/>
              </a:rPr>
              <a:t>乙各生产零件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2" name="yt_table_138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818494"/>
              </p:ext>
            </p:extLst>
          </p:nvPr>
        </p:nvGraphicFramePr>
        <p:xfrm>
          <a:off x="540056" y="2839131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"/>
                  </a:ext>
                </a:extLst>
              </a:tr>
            </a:tbl>
          </a:graphicData>
        </a:graphic>
      </p:graphicFrame>
      <p:pic>
        <p:nvPicPr>
          <p:cNvPr id="3" name="yt_shape_1722390357050">
            <a:extLst>
              <a:ext uri="{FF2B5EF4-FFF2-40B4-BE49-F238E27FC236}">
                <a16:creationId xmlns:a16="http://schemas.microsoft.com/office/drawing/2014/main" id="{2F0D42FE-A035-3D97-6308-A544F8BE81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C6501E-48DC-06F2-6D92-830DD1D8865E}"/>
              </a:ext>
            </a:extLst>
          </p:cNvPr>
          <p:cNvSpPr txBox="1"/>
          <p:nvPr/>
        </p:nvSpPr>
        <p:spPr>
          <a:xfrm>
            <a:off x="16693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14" name="yt_shape_13814"/>
              <p:cNvSpPr txBox="1"/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根据经营情况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公司对某商品在甲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ecc9e"/>
                  </a:rPr>
                  <a:t>乙两地的销售单价进行了如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下调整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甲地上涨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乙地降价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已知销售单价调整前甲地比乙地少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236d"/>
                  </a:rPr>
                  <a:t>调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整后甲地比乙地少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求调整前甲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乙两地该商品的销售单价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设调整前甲、乙两地的销售单价分别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a0850"/>
                  </a:rPr>
                  <a:t>得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zh-CN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5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)−(1+10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%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)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调整前甲地该商品的销售单价为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乙地该商品的销售单价为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14" name="yt_shape_13814" descr="{&quot;rangeId&quot;:1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  <a:blipFill>
                <a:blip r:embed="rId2"/>
                <a:stretch>
                  <a:fillRect l="-1645" t="-1223" b="-3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4D21E6F-D5B1-038C-7BE2-70D03FE592E2}"/>
              </a:ext>
            </a:extLst>
          </p:cNvPr>
          <p:cNvSpPr txBox="1"/>
          <p:nvPr/>
        </p:nvSpPr>
        <p:spPr>
          <a:xfrm>
            <a:off x="450108" y="2279658"/>
            <a:ext cx="9403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设调整前甲、乙两地的销售单价分别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a0850"/>
              </a:rPr>
              <a:t>得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2E7025-C99A-F505-FAF2-F40674DB001B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24795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=10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5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)−(1+10</m:t>
                              </m:r>
                              <m:r>
                                <m:rPr>
                                  <m:nor/>
                                </m:rP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%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)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, 'pageBreak': True}">
                <a:extLst>
                  <a:ext uri="{FF2B5EF4-FFF2-40B4-BE49-F238E27FC236}">
                    <a16:creationId xmlns:a16="http://schemas.microsoft.com/office/drawing/2014/main" id="{B72E7025-C99A-F505-FAF2-F40674DB00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247959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E4BFE5E-EB32-B47B-89F7-4F65678F0A60}"/>
                  </a:ext>
                </a:extLst>
              </p:cNvPr>
              <p:cNvSpPr txBox="1"/>
              <p:nvPr/>
            </p:nvSpPr>
            <p:spPr>
              <a:xfrm>
                <a:off x="450108" y="3815723"/>
                <a:ext cx="21503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, 'pageBreak': True}">
                <a:extLst>
                  <a:ext uri="{FF2B5EF4-FFF2-40B4-BE49-F238E27FC236}">
                    <a16:creationId xmlns:a16="http://schemas.microsoft.com/office/drawing/2014/main" id="{9E4BFE5E-EB32-B47B-89F7-4F65678F0A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5723"/>
                <a:ext cx="2150301" cy="1154189"/>
              </a:xfrm>
              <a:prstGeom prst="rect">
                <a:avLst/>
              </a:prstGeom>
              <a:blipFill>
                <a:blip r:embed="rId4"/>
                <a:stretch>
                  <a:fillRect l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B4A320A-2F9C-E9F8-A817-46EFBE2CB2F3}"/>
              </a:ext>
            </a:extLst>
          </p:cNvPr>
          <p:cNvSpPr txBox="1"/>
          <p:nvPr/>
        </p:nvSpPr>
        <p:spPr>
          <a:xfrm>
            <a:off x="450108" y="4876300"/>
            <a:ext cx="10086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调整前甲地该商品的销售单价为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乙地该商品的销售单价为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1" name="yt_shape_13821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20" name="yt_image_1382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3" name="yt_shape_13823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小明从学校到县城参加运动会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如果他每小时走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a098,isEnd"/>
              </a:rPr>
              <a:t>那么走完预定时间离县城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如果他每小时走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那么比预定时间早半小时就可到达县城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3f22,isEnd"/>
              </a:rPr>
              <a:t>则学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校到县城的距离是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132EC7-995F-0B55-E99D-1DFAEB8727FF}"/>
              </a:ext>
            </a:extLst>
          </p:cNvPr>
          <p:cNvSpPr txBox="1"/>
          <p:nvPr/>
        </p:nvSpPr>
        <p:spPr>
          <a:xfrm>
            <a:off x="2888508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25" name="yt_shape_13825"/>
              <p:cNvSpPr txBox="1"/>
              <p:nvPr/>
            </p:nvSpPr>
            <p:spPr>
              <a:xfrm>
                <a:off x="540119" y="2268152"/>
                <a:ext cx="11492915" cy="40107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设去年每千克螃蟹养殖成本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售价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cfeae"/>
                  </a:rPr>
                  <a:t>得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=30+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zh-CN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20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%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)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−(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10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%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)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=23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今年每千克螃蟹的养殖成本为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售价为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825" name="yt_shape_138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68152"/>
                <a:ext cx="11492915" cy="4010778"/>
              </a:xfrm>
              <a:prstGeom prst="rect">
                <a:avLst/>
              </a:prstGeom>
              <a:blipFill>
                <a:blip r:embed="rId2"/>
                <a:stretch>
                  <a:fillRect l="-1645" t="-1216" b="-3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02126C9-11E7-E374-980F-AC0A47745C9E}"/>
              </a:ext>
            </a:extLst>
          </p:cNvPr>
          <p:cNvSpPr txBox="1"/>
          <p:nvPr/>
        </p:nvSpPr>
        <p:spPr>
          <a:xfrm>
            <a:off x="450108" y="2221346"/>
            <a:ext cx="92509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设去年每千克螃蟹养殖成本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售价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cfeae"/>
              </a:rPr>
              <a:t>得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3AB2CCB-404C-462F-EBED-1E761EFCE6E5}"/>
                  </a:ext>
                </a:extLst>
              </p:cNvPr>
              <p:cNvSpPr txBox="1"/>
              <p:nvPr/>
            </p:nvSpPr>
            <p:spPr>
              <a:xfrm>
                <a:off x="450108" y="2696834"/>
                <a:ext cx="500678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=30+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20</m:t>
                              </m:r>
                              <m:r>
                                <m:rPr>
                                  <m:nor/>
                                </m:rP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%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)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−(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10</m:t>
                              </m:r>
                              <m:r>
                                <m:rPr>
                                  <m:nor/>
                                </m:rP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%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)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=23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3AB2CCB-404C-462F-EBED-1E761EFCE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96834"/>
                <a:ext cx="5006784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3EE8F6-BC99-68B3-A015-05441FF9FB3E}"/>
                  </a:ext>
                </a:extLst>
              </p:cNvPr>
              <p:cNvSpPr txBox="1"/>
              <p:nvPr/>
            </p:nvSpPr>
            <p:spPr>
              <a:xfrm>
                <a:off x="450108" y="3757411"/>
                <a:ext cx="215423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3EE8F6-BC99-68B3-A015-05441FF9FB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57411"/>
                <a:ext cx="2154238" cy="1154189"/>
              </a:xfrm>
              <a:prstGeom prst="rect">
                <a:avLst/>
              </a:prstGeom>
              <a:blipFill>
                <a:blip r:embed="rId4"/>
                <a:stretch>
                  <a:fillRect l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99617D2-9C5A-1A3A-7388-908FEA031E65}"/>
              </a:ext>
            </a:extLst>
          </p:cNvPr>
          <p:cNvSpPr txBox="1"/>
          <p:nvPr/>
        </p:nvSpPr>
        <p:spPr>
          <a:xfrm>
            <a:off x="450108" y="4817988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859470-AF09-C0EA-CE43-0F2FFEECB936}"/>
              </a:ext>
            </a:extLst>
          </p:cNvPr>
          <p:cNvSpPr txBox="1"/>
          <p:nvPr/>
        </p:nvSpPr>
        <p:spPr>
          <a:xfrm>
            <a:off x="450108" y="529347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6AA9FD-ACB7-BB4F-095B-BBBC466540D2}"/>
              </a:ext>
            </a:extLst>
          </p:cNvPr>
          <p:cNvSpPr txBox="1"/>
          <p:nvPr/>
        </p:nvSpPr>
        <p:spPr>
          <a:xfrm>
            <a:off x="450108" y="5768964"/>
            <a:ext cx="719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今年每千克螃蟹的养殖成本为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823">
            <a:extLst>
              <a:ext uri="{FF2B5EF4-FFF2-40B4-BE49-F238E27FC236}">
                <a16:creationId xmlns:a16="http://schemas.microsoft.com/office/drawing/2014/main" id="{CBAF6FD7-4EBC-47C1-7413-0879E9E14767}"/>
              </a:ext>
            </a:extLst>
          </p:cNvPr>
          <p:cNvSpPr txBox="1"/>
          <p:nvPr/>
        </p:nvSpPr>
        <p:spPr>
          <a:xfrm>
            <a:off x="540119" y="836712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小张的农田去年开始实施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稻蟹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去年出售螃蟹每千克获得的利润为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5aa4,isEnd"/>
              </a:rPr>
              <a:t>30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今年每千克螃蟹的养殖成本下降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售价下降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dce8,isEnd"/>
              </a:rPr>
              <a:t>出售螃蟹每千克获得的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求今年每千克螃蟹的养殖成本与售价分别是多少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1832</Words>
  <Application>Microsoft Office PowerPoint</Application>
  <PresentationFormat>宽屏</PresentationFormat>
  <Paragraphs>104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2024-07-31T09:27:04Z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