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2" r:id="rId5"/>
    <p:sldId id="373" r:id="rId6"/>
    <p:sldId id="374" r:id="rId7"/>
    <p:sldId id="379" r:id="rId8"/>
    <p:sldId id="381" r:id="rId9"/>
    <p:sldId id="383" r:id="rId10"/>
    <p:sldId id="385" r:id="rId11"/>
    <p:sldId id="388" r:id="rId12"/>
    <p:sldId id="391" r:id="rId13"/>
    <p:sldId id="397" r:id="rId14"/>
    <p:sldId id="393" r:id="rId15"/>
    <p:sldId id="394" r:id="rId16"/>
    <p:sldId id="396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7" name="yt_shape_12117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16" name="yt_image_12116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9" name="yt_shape_12119"/>
          <p:cNvSpPr txBox="1"/>
          <p:nvPr/>
        </p:nvSpPr>
        <p:spPr>
          <a:xfrm>
            <a:off x="540119" y="1597583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由数与字母及其幂的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组成的代数式叫作单项式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28e6,isEnd"/>
              </a:rPr>
              <a:t>单独一个字母或者一个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数也是单项式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与字母及其幂相乘的数叫作单项式的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0b779,isEnd"/>
              </a:rPr>
              <a:t>所有字母的指数的和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叫作单项式的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几个单项式的和叫作多项式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其中的每个单项式叫作多项式的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5183,isEnd"/>
              </a:rPr>
              <a:t>不含字母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的项叫作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多项式中次数最高的项的次数叫作这个多项式的次数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单项式和多项式统称为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6DBAE6-1672-47AD-2F48-2A0DB17FC6A6}"/>
              </a:ext>
            </a:extLst>
          </p:cNvPr>
          <p:cNvSpPr txBox="1"/>
          <p:nvPr/>
        </p:nvSpPr>
        <p:spPr>
          <a:xfrm>
            <a:off x="357430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56F248-440D-A790-9152-65A9149C6C40}"/>
              </a:ext>
            </a:extLst>
          </p:cNvPr>
          <p:cNvSpPr txBox="1"/>
          <p:nvPr/>
        </p:nvSpPr>
        <p:spPr>
          <a:xfrm>
            <a:off x="7231907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系数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231B14-BC09-6A4C-93D3-B50241C1E99E}"/>
              </a:ext>
            </a:extLst>
          </p:cNvPr>
          <p:cNvSpPr txBox="1"/>
          <p:nvPr/>
        </p:nvSpPr>
        <p:spPr>
          <a:xfrm>
            <a:off x="2278908" y="297724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次数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48CAFB-9C72-8310-FE1B-EFE1EBD34A6D}"/>
              </a:ext>
            </a:extLst>
          </p:cNvPr>
          <p:cNvSpPr txBox="1"/>
          <p:nvPr/>
        </p:nvSpPr>
        <p:spPr>
          <a:xfrm>
            <a:off x="9060707" y="34527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BAC817-DC59-CA56-4E22-7FA5D0D9CA4C}"/>
              </a:ext>
            </a:extLst>
          </p:cNvPr>
          <p:cNvSpPr txBox="1"/>
          <p:nvPr/>
        </p:nvSpPr>
        <p:spPr>
          <a:xfrm>
            <a:off x="1669308" y="392821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常数项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B2BB3B-55C3-B4F4-11D0-569D66D8E8A9}"/>
              </a:ext>
            </a:extLst>
          </p:cNvPr>
          <p:cNvSpPr txBox="1"/>
          <p:nvPr/>
        </p:nvSpPr>
        <p:spPr>
          <a:xfrm>
            <a:off x="3879108" y="440370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整式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70" name="yt_shape_12170"/>
              <p:cNvSpPr txBox="1"/>
              <p:nvPr/>
            </p:nvSpPr>
            <p:spPr>
              <a:xfrm>
                <a:off x="540119" y="900000"/>
                <a:ext cx="11492915" cy="27447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若多项式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的次数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常数项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若多项式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的二次多项式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</a:t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6.004961,H:52.87"/>
                  </a:rPr>
                </a:b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170" name="yt_shape_121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44790"/>
              </a:xfrm>
              <a:prstGeom prst="rect">
                <a:avLst/>
              </a:prstGeom>
              <a:blipFill>
                <a:blip r:embed="rId2"/>
                <a:stretch>
                  <a:fillRect l="-1645" t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0E3E2B6-EE8A-8512-042A-728C29656728}"/>
              </a:ext>
            </a:extLst>
          </p:cNvPr>
          <p:cNvSpPr txBox="1"/>
          <p:nvPr/>
        </p:nvSpPr>
        <p:spPr>
          <a:xfrm>
            <a:off x="9886207" y="8531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E5AAEA-F594-7A2F-4804-1F3E2A26148C}"/>
              </a:ext>
            </a:extLst>
          </p:cNvPr>
          <p:cNvSpPr txBox="1"/>
          <p:nvPr/>
        </p:nvSpPr>
        <p:spPr>
          <a:xfrm>
            <a:off x="450108" y="2000131"/>
            <a:ext cx="6372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B7BE06C-C864-2C06-9BD5-CA72939155B7}"/>
                  </a:ext>
                </a:extLst>
              </p:cNvPr>
              <p:cNvSpPr txBox="1"/>
              <p:nvPr/>
            </p:nvSpPr>
            <p:spPr>
              <a:xfrm>
                <a:off x="1764558" y="1844824"/>
                <a:ext cx="13183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00" b="0" i="0" strike="noStrike" kern="1200" cap="none" spc="-10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B7BE06C-C864-2C06-9BD5-CA72939155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4558" y="1844824"/>
                <a:ext cx="1318324" cy="765061"/>
              </a:xfrm>
              <a:prstGeom prst="rect">
                <a:avLst/>
              </a:prstGeom>
              <a:blipFill>
                <a:blip r:embed="rId3"/>
                <a:stretch>
                  <a:fillRect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74" name="yt_shape_12174"/>
              <p:cNvSpPr txBox="1"/>
              <p:nvPr/>
            </p:nvSpPr>
            <p:spPr>
              <a:xfrm>
                <a:off x="540119" y="900000"/>
                <a:ext cx="11492915" cy="5123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若多项式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的三次三项式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2bb80,isEnd"/>
                  </a:rPr>
                  <a:t>其中二次项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系数为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之间的关系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因为多项式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是关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的三次三项式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fcd9c"/>
                  </a:rPr>
                  <a:t>且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二次项系数不为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之间的关系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因为多项式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是关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的三次三项式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8c5cf"/>
                  </a:rPr>
                  <a:t>二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次项系数为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174" name="yt_shape_121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123390"/>
              </a:xfrm>
              <a:prstGeom prst="rect">
                <a:avLst/>
              </a:prstGeom>
              <a:blipFill>
                <a:blip r:embed="rId2"/>
                <a:stretch>
                  <a:fillRect l="-1645" t="-1071" b="-67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9E34A06-B714-AD69-8BD3-914BB2795E8B}"/>
              </a:ext>
            </a:extLst>
          </p:cNvPr>
          <p:cNvSpPr txBox="1"/>
          <p:nvPr/>
        </p:nvSpPr>
        <p:spPr>
          <a:xfrm>
            <a:off x="450108" y="2302370"/>
            <a:ext cx="11279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因为多项式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的三次三项式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fcd9c"/>
              </a:rPr>
              <a:t>且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62AE99-C7C8-F069-CE4C-044685F9AC64}"/>
              </a:ext>
            </a:extLst>
          </p:cNvPr>
          <p:cNvSpPr txBox="1"/>
          <p:nvPr/>
        </p:nvSpPr>
        <p:spPr>
          <a:xfrm>
            <a:off x="450108" y="277785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二次项系数不为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D78380-8ED0-EA22-4FC2-7344D1ACE709}"/>
              </a:ext>
            </a:extLst>
          </p:cNvPr>
          <p:cNvSpPr txBox="1"/>
          <p:nvPr/>
        </p:nvSpPr>
        <p:spPr>
          <a:xfrm>
            <a:off x="450108" y="3253346"/>
            <a:ext cx="6695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之间的关系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74" name="yt_shape_12174"/>
              <p:cNvSpPr txBox="1"/>
              <p:nvPr/>
            </p:nvSpPr>
            <p:spPr>
              <a:xfrm>
                <a:off x="540119" y="-603448"/>
                <a:ext cx="11492915" cy="5123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是关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的三次三项式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fcd9c"/>
                  </a:rPr>
                  <a:t>且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二次项系数不为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之间的关系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因为多项式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是关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的三次三项式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8c5cf"/>
                  </a:rPr>
                  <a:t>二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次项系数为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174" name="yt_shape_121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-603448"/>
                <a:ext cx="11492915" cy="5123390"/>
              </a:xfrm>
              <a:prstGeom prst="rect">
                <a:avLst/>
              </a:prstGeom>
              <a:blipFill>
                <a:blip r:embed="rId2"/>
                <a:stretch>
                  <a:fillRect l="-1645" t="-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B1946EF-1FE5-084D-C62B-0E6A4D4C2B52}"/>
              </a:ext>
            </a:extLst>
          </p:cNvPr>
          <p:cNvSpPr txBox="1"/>
          <p:nvPr/>
        </p:nvSpPr>
        <p:spPr>
          <a:xfrm>
            <a:off x="450108" y="1565512"/>
            <a:ext cx="11279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因为多项式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的三次三项式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8c5cf"/>
              </a:rPr>
              <a:t>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FF7B28D-16DB-FCD9-873C-75B97479B732}"/>
              </a:ext>
            </a:extLst>
          </p:cNvPr>
          <p:cNvSpPr txBox="1"/>
          <p:nvPr/>
        </p:nvSpPr>
        <p:spPr>
          <a:xfrm>
            <a:off x="450108" y="2041000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次项系数为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D389FC-BD51-74B8-ADB7-A5004C55CE79}"/>
              </a:ext>
            </a:extLst>
          </p:cNvPr>
          <p:cNvSpPr txBox="1"/>
          <p:nvPr/>
        </p:nvSpPr>
        <p:spPr>
          <a:xfrm>
            <a:off x="450108" y="2516488"/>
            <a:ext cx="5010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0D99F6B-86A5-A6C1-A2FE-CD6468E9A31B}"/>
              </a:ext>
            </a:extLst>
          </p:cNvPr>
          <p:cNvSpPr txBox="1"/>
          <p:nvPr/>
        </p:nvSpPr>
        <p:spPr>
          <a:xfrm>
            <a:off x="450108" y="2991976"/>
            <a:ext cx="2877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6C4E5F7-9C1F-1D4B-A125-B27CA2812701}"/>
                  </a:ext>
                </a:extLst>
              </p:cNvPr>
              <p:cNvSpPr txBox="1"/>
              <p:nvPr/>
            </p:nvSpPr>
            <p:spPr>
              <a:xfrm>
                <a:off x="450108" y="3467464"/>
                <a:ext cx="1777747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6C4E5F7-9C1F-1D4B-A125-B27CA28127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67464"/>
                <a:ext cx="1777747" cy="727279"/>
              </a:xfrm>
              <a:prstGeom prst="rect">
                <a:avLst/>
              </a:prstGeom>
              <a:blipFill>
                <a:blip r:embed="rId3"/>
                <a:stretch>
                  <a:fillRect l="-5498" r="-549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75475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0" name="yt_shape_12180"/>
          <p:cNvSpPr txBox="1"/>
          <p:nvPr/>
        </p:nvSpPr>
        <p:spPr>
          <a:xfrm>
            <a:off x="540000" y="900000"/>
            <a:ext cx="731289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按照规律填上所缺的单项式并回答问题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183" name="yt_shape_12183"/>
          <p:cNvSpPr txBox="1"/>
          <p:nvPr/>
        </p:nvSpPr>
        <p:spPr>
          <a:xfrm>
            <a:off x="540000" y="1916832"/>
            <a:ext cx="569386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个单项式为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个单项式为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个单项式为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na</a:t>
            </a:r>
            <a:r>
              <a:rPr lang="en-US" altLang="zh-CN" sz="2400" b="0" i="1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BDACB1-7B2F-59E4-203E-AC4C270CDD2B}"/>
              </a:ext>
            </a:extLst>
          </p:cNvPr>
          <p:cNvSpPr txBox="1"/>
          <p:nvPr/>
        </p:nvSpPr>
        <p:spPr>
          <a:xfrm>
            <a:off x="4650514" y="1328682"/>
            <a:ext cx="12437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DBD7A1-833C-01E9-1189-E11EAC1F1FAA}"/>
              </a:ext>
            </a:extLst>
          </p:cNvPr>
          <p:cNvSpPr txBox="1"/>
          <p:nvPr/>
        </p:nvSpPr>
        <p:spPr>
          <a:xfrm>
            <a:off x="6018939" y="1328682"/>
            <a:ext cx="15485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72B193-1EC5-F689-AB9A-BB082346A46F}"/>
              </a:ext>
            </a:extLst>
          </p:cNvPr>
          <p:cNvSpPr txBox="1"/>
          <p:nvPr/>
        </p:nvSpPr>
        <p:spPr>
          <a:xfrm>
            <a:off x="449989" y="2345514"/>
            <a:ext cx="5815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个单项式为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2DE77A-38AC-2768-999C-C203A02764B2}"/>
              </a:ext>
            </a:extLst>
          </p:cNvPr>
          <p:cNvSpPr txBox="1"/>
          <p:nvPr/>
        </p:nvSpPr>
        <p:spPr>
          <a:xfrm>
            <a:off x="449989" y="2821002"/>
            <a:ext cx="398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个单项式为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7533CF-3DB2-7470-63F2-8CA7106872FC}"/>
              </a:ext>
            </a:extLst>
          </p:cNvPr>
          <p:cNvSpPr txBox="1"/>
          <p:nvPr/>
        </p:nvSpPr>
        <p:spPr>
          <a:xfrm>
            <a:off x="449989" y="3771978"/>
            <a:ext cx="5771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个单项式为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na</a:t>
            </a:r>
            <a:r>
              <a:rPr kumimoji="0" lang="en-US" altLang="zh-CN" sz="2400" b="0" i="1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8" name="yt_shape_12188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87" name="yt_image_1218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0" name="yt_shape_12190"/>
          <p:cNvSpPr txBox="1"/>
          <p:nvPr/>
        </p:nvSpPr>
        <p:spPr>
          <a:xfrm>
            <a:off x="540119" y="154679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一块拼图卡片的长度为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92d4"/>
              </a:rPr>
              <a:t>两块相同的拼图卡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片拼接在一起的长度为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块相同的拼图卡片拼接在一起的长度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块相同的拼图卡片拼在一起的长度为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193" name="yt_image_12193" title="H_102.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844" y="3068960"/>
            <a:ext cx="4774311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5" name="yt_shape_12195"/>
          <p:cNvSpPr txBox="1"/>
          <p:nvPr/>
        </p:nvSpPr>
        <p:spPr>
          <a:xfrm>
            <a:off x="540000" y="4997759"/>
            <a:ext cx="822340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块拼图卡片拼接在一起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求拼图的总长度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块拼图卡片拼接在一起时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拼图的总长度为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68B4E3-A31B-19E4-76DF-C2375FA1530A}"/>
              </a:ext>
            </a:extLst>
          </p:cNvPr>
          <p:cNvSpPr txBox="1"/>
          <p:nvPr/>
        </p:nvSpPr>
        <p:spPr>
          <a:xfrm>
            <a:off x="450108" y="4437112"/>
            <a:ext cx="92764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块相同的拼图卡片拼在一起的长度为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8D200A-C185-A51B-DC1E-4F419ACDCC12}"/>
              </a:ext>
            </a:extLst>
          </p:cNvPr>
          <p:cNvSpPr txBox="1"/>
          <p:nvPr/>
        </p:nvSpPr>
        <p:spPr>
          <a:xfrm>
            <a:off x="449989" y="5426441"/>
            <a:ext cx="7142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D21E8E-3957-496C-E1F5-1462650504AA}"/>
              </a:ext>
            </a:extLst>
          </p:cNvPr>
          <p:cNvSpPr txBox="1"/>
          <p:nvPr/>
        </p:nvSpPr>
        <p:spPr>
          <a:xfrm>
            <a:off x="449989" y="5901929"/>
            <a:ext cx="8323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块拼图卡片拼接在一起时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拼图的总长度为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1" name="yt_shape_12201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200" name="yt_image_12200" title="H_25.4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203" name="yt_table_12203" title="H_119.5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219526"/>
              </p:ext>
            </p:extLst>
          </p:nvPr>
        </p:nvGraphicFramePr>
        <p:xfrm>
          <a:off x="540000" y="1503363"/>
          <a:ext cx="11111999" cy="15179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indent="609523"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单项式的系数包括它前面的符号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注意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是系数中的一部分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  <a:p>
                      <a:pPr indent="609523"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多项式的次数不是所有项的次数之和而是最高次项的次数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6_089d0"/>
                        </a:rPr>
                        <a:t>多项式的每一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项都包括它前面的符号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4" name="yt_shape_12124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23" name="yt_image_12123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6" name="yt_shape_12126"/>
          <p:cNvSpPr txBox="1"/>
          <p:nvPr/>
        </p:nvSpPr>
        <p:spPr>
          <a:xfrm>
            <a:off x="540000" y="1597583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单项式</a:t>
            </a:r>
          </a:p>
        </p:txBody>
      </p:sp>
      <p:sp>
        <p:nvSpPr>
          <p:cNvPr id="12127" name="yt_shape_12127"/>
          <p:cNvSpPr txBox="1"/>
          <p:nvPr/>
        </p:nvSpPr>
        <p:spPr>
          <a:xfrm>
            <a:off x="540000" y="2097148"/>
            <a:ext cx="69955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的系数是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28" name="yt_table_121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14817"/>
              </p:ext>
            </p:extLst>
          </p:nvPr>
        </p:nvGraphicFramePr>
        <p:xfrm>
          <a:off x="540056" y="2576451"/>
          <a:ext cx="8249603" cy="475488"/>
        </p:xfrm>
        <a:graphic>
          <a:graphicData uri="http://schemas.openxmlformats.org/drawingml/2006/table">
            <a:tbl>
              <a:tblPr/>
              <a:tblGrid>
                <a:gridCol w="2252980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</a:tbl>
          </a:graphicData>
        </a:graphic>
      </p:graphicFrame>
      <p:sp>
        <p:nvSpPr>
          <p:cNvPr id="12130" name="yt_shape_12130"/>
          <p:cNvSpPr txBox="1"/>
          <p:nvPr/>
        </p:nvSpPr>
        <p:spPr>
          <a:xfrm>
            <a:off x="540000" y="3102622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不是单项式的是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31" name="yt_table_12131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2682181"/>
                  </p:ext>
                </p:extLst>
              </p:nvPr>
            </p:nvGraphicFramePr>
            <p:xfrm>
              <a:off x="540056" y="3581925"/>
              <a:ext cx="7994650" cy="636080"/>
            </p:xfrm>
            <a:graphic>
              <a:graphicData uri="http://schemas.openxmlformats.org/drawingml/2006/table">
                <a:tbl>
                  <a:tblPr/>
                  <a:tblGrid>
                    <a:gridCol w="2252980">
                      <a:extLst>
                        <a:ext uri="{9D8B030D-6E8A-4147-A177-3AD203B41FA5}">
                          <a16:colId xmlns:a16="http://schemas.microsoft.com/office/drawing/2014/main" val="1040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10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411"/>
                        </a:ext>
                      </a:extLst>
                    </a:gridCol>
                    <a:gridCol w="1235710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131" name="yt_table_12131" descr="{&quot;rangeId&quot;:5,&quot;type&quot;:&quot;Option&quot;}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2682181"/>
                  </p:ext>
                </p:extLst>
              </p:nvPr>
            </p:nvGraphicFramePr>
            <p:xfrm>
              <a:off x="540056" y="3581925"/>
              <a:ext cx="7994650" cy="636080"/>
            </p:xfrm>
            <a:graphic>
              <a:graphicData uri="http://schemas.openxmlformats.org/drawingml/2006/table">
                <a:tbl>
                  <a:tblPr/>
                  <a:tblGrid>
                    <a:gridCol w="2252980">
                      <a:extLst>
                        <a:ext uri="{9D8B030D-6E8A-4147-A177-3AD203B41FA5}">
                          <a16:colId xmlns:a16="http://schemas.microsoft.com/office/drawing/2014/main" val="1040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10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411"/>
                        </a:ext>
                      </a:extLst>
                    </a:gridCol>
                    <a:gridCol w="1235710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3671" r="-13873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4679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90085510">
            <a:extLst>
              <a:ext uri="{FF2B5EF4-FFF2-40B4-BE49-F238E27FC236}">
                <a16:creationId xmlns:a16="http://schemas.microsoft.com/office/drawing/2014/main" id="{0CBFB220-0344-5407-660E-A6A06E4EA1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16479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2BD5CE-71CF-ACD5-FD9D-00DD20CDF16C}"/>
              </a:ext>
            </a:extLst>
          </p:cNvPr>
          <p:cNvSpPr txBox="1"/>
          <p:nvPr/>
        </p:nvSpPr>
        <p:spPr>
          <a:xfrm>
            <a:off x="6565039" y="20503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FDDF30-1840-2602-94AC-688C6C6F4B2B}"/>
              </a:ext>
            </a:extLst>
          </p:cNvPr>
          <p:cNvSpPr txBox="1"/>
          <p:nvPr/>
        </p:nvSpPr>
        <p:spPr>
          <a:xfrm>
            <a:off x="5402989" y="30558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2" name="yt_shape_12132"/>
          <p:cNvSpPr txBox="1"/>
          <p:nvPr/>
        </p:nvSpPr>
        <p:spPr>
          <a:xfrm>
            <a:off x="540000" y="900000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33" name="yt_table_12133" title="H_166.80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0647854"/>
                  </p:ext>
                </p:extLst>
              </p:nvPr>
            </p:nvGraphicFramePr>
            <p:xfrm>
              <a:off x="540056" y="1379303"/>
              <a:ext cx="3983038" cy="2118362"/>
            </p:xfrm>
            <a:graphic>
              <a:graphicData uri="http://schemas.openxmlformats.org/drawingml/2006/table">
                <a:tbl>
                  <a:tblPr/>
                  <a:tblGrid>
                    <a:gridCol w="3983038">
                      <a:extLst>
                        <a:ext uri="{9D8B030D-6E8A-4147-A177-3AD203B41FA5}">
                          <a16:colId xmlns:a16="http://schemas.microsoft.com/office/drawing/2014/main" val="104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数字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是二次单项式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33" name="yt_table_12133" descr="{&quot;rangeId&quot;:6,&quot;type&quot;:&quot;Option&quot;}" title="H_166.80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0647854"/>
                  </p:ext>
                </p:extLst>
              </p:nvPr>
            </p:nvGraphicFramePr>
            <p:xfrm>
              <a:off x="540056" y="1379303"/>
              <a:ext cx="3983038" cy="2118362"/>
            </p:xfrm>
            <a:graphic>
              <a:graphicData uri="http://schemas.openxmlformats.org/drawingml/2006/table">
                <a:tbl>
                  <a:tblPr/>
                  <a:tblGrid>
                    <a:gridCol w="3983038">
                      <a:extLst>
                        <a:ext uri="{9D8B030D-6E8A-4147-A177-3AD203B41FA5}">
                          <a16:colId xmlns:a16="http://schemas.microsoft.com/office/drawing/2014/main" val="10413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509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数字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是二次单项式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0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34615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FE53334-3F5C-6C4C-37CE-B2721BF781D7}"/>
              </a:ext>
            </a:extLst>
          </p:cNvPr>
          <p:cNvSpPr txBox="1"/>
          <p:nvPr/>
        </p:nvSpPr>
        <p:spPr>
          <a:xfrm>
            <a:off x="3878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34" name="yt_shape_12134"/>
              <p:cNvSpPr txBox="1"/>
              <p:nvPr/>
            </p:nvSpPr>
            <p:spPr>
              <a:xfrm>
                <a:off x="540000" y="900000"/>
                <a:ext cx="7391447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34" name="yt_shape_121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91447" cy="1119024"/>
              </a:xfrm>
              <a:prstGeom prst="rect">
                <a:avLst/>
              </a:prstGeom>
              <a:blipFill>
                <a:blip r:embed="rId2"/>
                <a:stretch>
                  <a:fillRect l="-2558" t="-4918" r="-156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D1B6207-5C31-6C4B-CD26-F416869570E4}"/>
              </a:ext>
            </a:extLst>
          </p:cNvPr>
          <p:cNvSpPr txBox="1"/>
          <p:nvPr/>
        </p:nvSpPr>
        <p:spPr>
          <a:xfrm>
            <a:off x="4194902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7C67B2-9139-627F-C582-CE444F8B5FB5}"/>
              </a:ext>
            </a:extLst>
          </p:cNvPr>
          <p:cNvSpPr txBox="1"/>
          <p:nvPr/>
        </p:nvSpPr>
        <p:spPr>
          <a:xfrm>
            <a:off x="6176102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3F8260-530C-0940-D5E5-E46885C2059E}"/>
                  </a:ext>
                </a:extLst>
              </p:cNvPr>
              <p:cNvSpPr txBox="1"/>
              <p:nvPr/>
            </p:nvSpPr>
            <p:spPr>
              <a:xfrm>
                <a:off x="4498114" y="1124744"/>
                <a:ext cx="13183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00" b="0" i="0" strike="noStrike" kern="1200" cap="none" spc="-10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3F8260-530C-0940-D5E5-E46885C20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114" y="1124744"/>
                <a:ext cx="1318324" cy="726326"/>
              </a:xfrm>
              <a:prstGeom prst="rect">
                <a:avLst/>
              </a:prstGeom>
              <a:blipFill>
                <a:blip r:embed="rId3"/>
                <a:stretch>
                  <a:fillRect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29093E8-1F55-5FF1-682E-9B633F93F977}"/>
              </a:ext>
            </a:extLst>
          </p:cNvPr>
          <p:cNvSpPr txBox="1"/>
          <p:nvPr/>
        </p:nvSpPr>
        <p:spPr>
          <a:xfrm>
            <a:off x="6855551" y="1328682"/>
            <a:ext cx="9420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7" name="yt_shape_12137"/>
          <p:cNvSpPr txBox="1"/>
          <p:nvPr/>
        </p:nvSpPr>
        <p:spPr>
          <a:xfrm>
            <a:off x="540000" y="900000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多项式</a:t>
            </a:r>
          </a:p>
        </p:txBody>
      </p:sp>
      <p:sp>
        <p:nvSpPr>
          <p:cNvPr id="12138" name="yt_shape_12138"/>
          <p:cNvSpPr txBox="1"/>
          <p:nvPr/>
        </p:nvSpPr>
        <p:spPr>
          <a:xfrm>
            <a:off x="540000" y="1399565"/>
            <a:ext cx="8284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的次数和常数项分别是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39" name="yt_table_1213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504785"/>
              </p:ext>
            </p:extLst>
          </p:nvPr>
        </p:nvGraphicFramePr>
        <p:xfrm>
          <a:off x="540056" y="1878868"/>
          <a:ext cx="6069330" cy="950976"/>
        </p:xfrm>
        <a:graphic>
          <a:graphicData uri="http://schemas.openxmlformats.org/drawingml/2006/table">
            <a:tbl>
              <a:tblPr/>
              <a:tblGrid>
                <a:gridCol w="4138930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</a:tbl>
          </a:graphicData>
        </a:graphic>
      </p:graphicFrame>
      <p:sp>
        <p:nvSpPr>
          <p:cNvPr id="12141" name="yt_shape_12141"/>
          <p:cNvSpPr txBox="1"/>
          <p:nvPr/>
        </p:nvSpPr>
        <p:spPr>
          <a:xfrm>
            <a:off x="540000" y="2880422"/>
            <a:ext cx="62052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的各项分别是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42" name="yt_table_121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487588"/>
              </p:ext>
            </p:extLst>
          </p:nvPr>
        </p:nvGraphicFramePr>
        <p:xfrm>
          <a:off x="540056" y="3359725"/>
          <a:ext cx="7363143" cy="950976"/>
        </p:xfrm>
        <a:graphic>
          <a:graphicData uri="http://schemas.openxmlformats.org/drawingml/2006/table">
            <a:tbl>
              <a:tblPr/>
              <a:tblGrid>
                <a:gridCol w="4138930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  <a:gridCol w="3224213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</a:tbl>
          </a:graphicData>
        </a:graphic>
      </p:graphicFrame>
      <p:sp>
        <p:nvSpPr>
          <p:cNvPr id="12144" name="yt_shape_12144"/>
          <p:cNvSpPr txBox="1"/>
          <p:nvPr/>
        </p:nvSpPr>
        <p:spPr>
          <a:xfrm>
            <a:off x="540119" y="436127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最高次项的系数是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c517,isEnd"/>
              </a:rPr>
              <a:t>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085594">
            <a:extLst>
              <a:ext uri="{FF2B5EF4-FFF2-40B4-BE49-F238E27FC236}">
                <a16:creationId xmlns:a16="http://schemas.microsoft.com/office/drawing/2014/main" id="{B6193ED0-F26D-2D70-A6C3-54CFF0167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55D416-7A7E-C008-1487-F7C99F51933B}"/>
              </a:ext>
            </a:extLst>
          </p:cNvPr>
          <p:cNvSpPr txBox="1"/>
          <p:nvPr/>
        </p:nvSpPr>
        <p:spPr>
          <a:xfrm>
            <a:off x="7841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A19F64-DA8B-D51F-E7FC-E402D626EE42}"/>
              </a:ext>
            </a:extLst>
          </p:cNvPr>
          <p:cNvSpPr txBox="1"/>
          <p:nvPr/>
        </p:nvSpPr>
        <p:spPr>
          <a:xfrm>
            <a:off x="5764939" y="28336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05F432-F582-78B1-78D0-EC76439F9EEE}"/>
              </a:ext>
            </a:extLst>
          </p:cNvPr>
          <p:cNvSpPr txBox="1"/>
          <p:nvPr/>
        </p:nvSpPr>
        <p:spPr>
          <a:xfrm>
            <a:off x="4372821" y="4314473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B0D083-4AB6-3AA9-88CC-39C402CFDEB3}"/>
              </a:ext>
            </a:extLst>
          </p:cNvPr>
          <p:cNvSpPr txBox="1"/>
          <p:nvPr/>
        </p:nvSpPr>
        <p:spPr>
          <a:xfrm>
            <a:off x="5592021" y="4314473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CE87BB-EC69-BDBD-CCCB-ED822B26A905}"/>
              </a:ext>
            </a:extLst>
          </p:cNvPr>
          <p:cNvSpPr txBox="1"/>
          <p:nvPr/>
        </p:nvSpPr>
        <p:spPr>
          <a:xfrm>
            <a:off x="9859221" y="4314473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0B41EE-A141-5192-F9A1-D8DA696F4820}"/>
              </a:ext>
            </a:extLst>
          </p:cNvPr>
          <p:cNvSpPr txBox="1"/>
          <p:nvPr/>
        </p:nvSpPr>
        <p:spPr>
          <a:xfrm>
            <a:off x="1364508" y="478996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6" name="yt_shape_12146"/>
          <p:cNvSpPr txBox="1"/>
          <p:nvPr/>
        </p:nvSpPr>
        <p:spPr>
          <a:xfrm>
            <a:off x="540000" y="1404056"/>
            <a:ext cx="677108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的次数是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常数项是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的次数是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常数项是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的次数是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常数项是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101E74-34F9-28EE-63DD-C92BAC5693BA}"/>
              </a:ext>
            </a:extLst>
          </p:cNvPr>
          <p:cNvSpPr txBox="1"/>
          <p:nvPr/>
        </p:nvSpPr>
        <p:spPr>
          <a:xfrm>
            <a:off x="449989" y="1832738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的次数是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常数项是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26814E-C417-9565-6FC1-8AE605790AA4}"/>
              </a:ext>
            </a:extLst>
          </p:cNvPr>
          <p:cNvSpPr txBox="1"/>
          <p:nvPr/>
        </p:nvSpPr>
        <p:spPr>
          <a:xfrm>
            <a:off x="449989" y="2783714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的次数是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常数项是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8E5169-002D-715C-07A5-23B5886BE434}"/>
              </a:ext>
            </a:extLst>
          </p:cNvPr>
          <p:cNvSpPr txBox="1"/>
          <p:nvPr/>
        </p:nvSpPr>
        <p:spPr>
          <a:xfrm>
            <a:off x="449989" y="3734690"/>
            <a:ext cx="6749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的次数是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常数项是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145" name="yt_shape_12145"/>
          <p:cNvSpPr txBox="1"/>
          <p:nvPr/>
        </p:nvSpPr>
        <p:spPr>
          <a:xfrm>
            <a:off x="540000" y="836712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说出下列多项式的次数和常数项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2" name="yt_shape_12152"/>
          <p:cNvSpPr txBox="1"/>
          <p:nvPr/>
        </p:nvSpPr>
        <p:spPr>
          <a:xfrm>
            <a:off x="540000" y="900000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53" name="yt_shape_12153"/>
              <p:cNvSpPr txBox="1"/>
              <p:nvPr/>
            </p:nvSpPr>
            <p:spPr>
              <a:xfrm>
                <a:off x="540000" y="1399565"/>
                <a:ext cx="9312101" cy="735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整式有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153" name="yt_shape_12153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312101" cy="735201"/>
              </a:xfrm>
              <a:prstGeom prst="rect">
                <a:avLst/>
              </a:prstGeom>
              <a:blipFill>
                <a:blip r:embed="rId2"/>
                <a:stretch>
                  <a:fillRect l="-2030" r="-104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155" name="yt_table_1215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827483"/>
              </p:ext>
            </p:extLst>
          </p:nvPr>
        </p:nvGraphicFramePr>
        <p:xfrm>
          <a:off x="540056" y="218555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</a:tbl>
          </a:graphicData>
        </a:graphic>
      </p:graphicFrame>
      <p:pic>
        <p:nvPicPr>
          <p:cNvPr id="3" name="yt_shape_1722390085680">
            <a:extLst>
              <a:ext uri="{FF2B5EF4-FFF2-40B4-BE49-F238E27FC236}">
                <a16:creationId xmlns:a16="http://schemas.microsoft.com/office/drawing/2014/main" id="{F842B610-DE96-5A01-FBBA-7C2A52B247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C4B124-3338-0AEF-19C9-C698496466E7}"/>
              </a:ext>
            </a:extLst>
          </p:cNvPr>
          <p:cNvSpPr txBox="1"/>
          <p:nvPr/>
        </p:nvSpPr>
        <p:spPr>
          <a:xfrm>
            <a:off x="8859231" y="1352759"/>
            <a:ext cx="383285" cy="8217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7" name="yt_shape_12157"/>
          <p:cNvSpPr txBox="1"/>
          <p:nvPr/>
        </p:nvSpPr>
        <p:spPr>
          <a:xfrm>
            <a:off x="540000" y="900000"/>
            <a:ext cx="652101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对多项式的有关概念理解不透而出错</a:t>
            </a:r>
          </a:p>
        </p:txBody>
      </p:sp>
      <p:sp>
        <p:nvSpPr>
          <p:cNvPr id="12158" name="yt_shape_12158"/>
          <p:cNvSpPr txBox="1"/>
          <p:nvPr/>
        </p:nvSpPr>
        <p:spPr>
          <a:xfrm>
            <a:off x="540000" y="1399565"/>
            <a:ext cx="107705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是自然数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是三次三项式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085754">
            <a:extLst>
              <a:ext uri="{FF2B5EF4-FFF2-40B4-BE49-F238E27FC236}">
                <a16:creationId xmlns:a16="http://schemas.microsoft.com/office/drawing/2014/main" id="{161B58BA-2C40-ECF5-00E4-631A9A1308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9A8D8B-46D2-FD8E-D09B-D4AB098A3B79}"/>
              </a:ext>
            </a:extLst>
          </p:cNvPr>
          <p:cNvSpPr txBox="1"/>
          <p:nvPr/>
        </p:nvSpPr>
        <p:spPr>
          <a:xfrm>
            <a:off x="9287601" y="1352759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0" name="yt_shape_12160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59" name="yt_image_12159" title="H_50.94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2" name="yt_shape_12162"/>
          <p:cNvSpPr txBox="1"/>
          <p:nvPr/>
        </p:nvSpPr>
        <p:spPr>
          <a:xfrm>
            <a:off x="540000" y="1597583"/>
            <a:ext cx="96033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63" name="yt_table_1216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711208"/>
              </p:ext>
            </p:extLst>
          </p:nvPr>
        </p:nvGraphicFramePr>
        <p:xfrm>
          <a:off x="540056" y="2076886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这个多项式是五次四项式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四次项的系数是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常数项是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五次项是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165" name="yt_shape_12165"/>
              <p:cNvSpPr txBox="1"/>
              <p:nvPr/>
            </p:nvSpPr>
            <p:spPr>
              <a:xfrm>
                <a:off x="540119" y="4029206"/>
                <a:ext cx="11492915" cy="18049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下列说法正确的个数有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都是单项式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的次数是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单项式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ca9f4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的系数为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2165" name="yt_shape_12165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29206"/>
                <a:ext cx="11492915" cy="1804918"/>
              </a:xfrm>
              <a:prstGeom prst="rect">
                <a:avLst/>
              </a:prstGeom>
              <a:blipFill>
                <a:blip r:embed="rId3"/>
                <a:stretch>
                  <a:fillRect l="-1645" t="-3041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168" name="yt_table_1216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981993"/>
              </p:ext>
            </p:extLst>
          </p:nvPr>
        </p:nvGraphicFramePr>
        <p:xfrm>
          <a:off x="540056" y="5884083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9A6B792-D0A6-42FD-13FD-1FCD03BFEE4E}"/>
              </a:ext>
            </a:extLst>
          </p:cNvPr>
          <p:cNvSpPr txBox="1"/>
          <p:nvPr/>
        </p:nvSpPr>
        <p:spPr>
          <a:xfrm>
            <a:off x="9147711" y="15507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854393-73D7-C853-93E2-6068D3CA73CC}"/>
              </a:ext>
            </a:extLst>
          </p:cNvPr>
          <p:cNvSpPr txBox="1"/>
          <p:nvPr/>
        </p:nvSpPr>
        <p:spPr>
          <a:xfrm>
            <a:off x="4641108" y="3982400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1761</Words>
  <Application>Microsoft Office PowerPoint</Application>
  <PresentationFormat>宽屏</PresentationFormat>
  <Paragraphs>147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12</cp:revision>
  <dcterms:created xsi:type="dcterms:W3CDTF">2024-07-31T01:35:33Z</dcterms:created>
  <dcterms:modified xsi:type="dcterms:W3CDTF">2024-07-31T08:04:47Z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