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70" r:id="rId6"/>
    <p:sldId id="372" r:id="rId7"/>
    <p:sldId id="376" r:id="rId8"/>
    <p:sldId id="378" r:id="rId9"/>
    <p:sldId id="380" r:id="rId10"/>
    <p:sldId id="384" r:id="rId11"/>
    <p:sldId id="385" r:id="rId12"/>
    <p:sldId id="386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5" name="yt_shape_13285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84" name="yt_image_1328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7" name="yt_shape_13287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路的一侧栽树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且两端各栽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并且相邻两棵树的间隔相等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00d7,isEnd"/>
              </a:rPr>
              <a:t>则栽树的棵数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分段的段数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50535D-B422-B22A-D709-31E110014A09}"/>
              </a:ext>
            </a:extLst>
          </p:cNvPr>
          <p:cNvSpPr txBox="1"/>
          <p:nvPr/>
        </p:nvSpPr>
        <p:spPr>
          <a:xfrm>
            <a:off x="2583709" y="20262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yt_shape_1332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学校组织植树活动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已知在甲处植树的有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在乙处植树的有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83f9"/>
              </a:rPr>
              <a:t>在丙处植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现调来若干人去支援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丙三处植树的人数之比为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179"/>
              </a:rPr>
              <a:t>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知支援丙处的人数是支援乙处人数的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求支援甲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丙三处的各有多少人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设乙处支援后的总人数为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丙处支援后的总人数为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支援甲、乙、丙三处各有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2FDFBA-426F-79D3-5E65-8CF83293839F}"/>
              </a:ext>
            </a:extLst>
          </p:cNvPr>
          <p:cNvSpPr txBox="1"/>
          <p:nvPr/>
        </p:nvSpPr>
        <p:spPr>
          <a:xfrm>
            <a:off x="450108" y="2279658"/>
            <a:ext cx="841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设乙处支援后的总人数为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丙处支援后的总人数为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D1C48F-E0A5-F3C5-7B9D-A8DF785EDA32}"/>
              </a:ext>
            </a:extLst>
          </p:cNvPr>
          <p:cNvSpPr txBox="1"/>
          <p:nvPr/>
        </p:nvSpPr>
        <p:spPr>
          <a:xfrm>
            <a:off x="450108" y="275514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90E633-A5AF-F9DB-0065-0CD821EC0C1E}"/>
              </a:ext>
            </a:extLst>
          </p:cNvPr>
          <p:cNvSpPr txBox="1"/>
          <p:nvPr/>
        </p:nvSpPr>
        <p:spPr>
          <a:xfrm>
            <a:off x="450108" y="323063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D6ACA5-6156-96B9-0A41-EF19514F1EF9}"/>
              </a:ext>
            </a:extLst>
          </p:cNvPr>
          <p:cNvSpPr txBox="1"/>
          <p:nvPr/>
        </p:nvSpPr>
        <p:spPr>
          <a:xfrm>
            <a:off x="450108" y="3706122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3512A8-33FE-19C0-E646-371C27925F6E}"/>
              </a:ext>
            </a:extLst>
          </p:cNvPr>
          <p:cNvSpPr txBox="1"/>
          <p:nvPr/>
        </p:nvSpPr>
        <p:spPr>
          <a:xfrm>
            <a:off x="450108" y="4181610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支援甲、乙、丙三处各有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31" name="yt_image_1333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4" name="yt_shape_13334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某校综合实践小分队成一列在野外拓展训练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d18"/>
              </a:rPr>
              <a:t>在队伍中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的队长数了一下他前后的人数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发现他前面人数是他后面的三倍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他往前超了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a0c"/>
              </a:rPr>
              <a:t>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发现他前面的人数和他后面的人数一样多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这列队伍一共有多少名学生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设开始队长后面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这列队伍一共有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1F3348-C9DC-4CB4-2068-95AC0FDECD65}"/>
              </a:ext>
            </a:extLst>
          </p:cNvPr>
          <p:cNvSpPr txBox="1"/>
          <p:nvPr/>
        </p:nvSpPr>
        <p:spPr>
          <a:xfrm>
            <a:off x="450108" y="3452729"/>
            <a:ext cx="696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设开始队长后面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81CDBD-1E5A-144E-8A00-D43A21C3ECA7}"/>
              </a:ext>
            </a:extLst>
          </p:cNvPr>
          <p:cNvSpPr txBox="1"/>
          <p:nvPr/>
        </p:nvSpPr>
        <p:spPr>
          <a:xfrm>
            <a:off x="450108" y="3928217"/>
            <a:ext cx="226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834D60-4524-30CA-809A-027FA65E6151}"/>
              </a:ext>
            </a:extLst>
          </p:cNvPr>
          <p:cNvSpPr txBox="1"/>
          <p:nvPr/>
        </p:nvSpPr>
        <p:spPr>
          <a:xfrm>
            <a:off x="450108" y="440370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202CA8-4E82-FCEF-4A4B-AC669850CFD7}"/>
              </a:ext>
            </a:extLst>
          </p:cNvPr>
          <p:cNvSpPr txBox="1"/>
          <p:nvPr/>
        </p:nvSpPr>
        <p:spPr>
          <a:xfrm>
            <a:off x="450108" y="487919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FF4339-44EE-4B83-6128-EB32AE41B520}"/>
              </a:ext>
            </a:extLst>
          </p:cNvPr>
          <p:cNvSpPr txBox="1"/>
          <p:nvPr/>
        </p:nvSpPr>
        <p:spPr>
          <a:xfrm>
            <a:off x="450108" y="5354681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这列队伍一共有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7" name="yt_shape_1333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这列队伍要过一座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米的大桥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为拓展训练和安全需要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de23"/>
              </a:rPr>
              <a:t>相邻两个学生保持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相同的间距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队伍行进速度为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从第一位学生刚上桥到全体通过大桥用了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a3c"/>
              </a:rPr>
              <a:t>90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请问相邻两个学生间距离为多少米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不考虑学生身材的大小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设相邻两个学生间距离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相邻两个学生间距离为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45138B-08BE-8A61-FFC5-B659234A9F33}"/>
              </a:ext>
            </a:extLst>
          </p:cNvPr>
          <p:cNvSpPr txBox="1"/>
          <p:nvPr/>
        </p:nvSpPr>
        <p:spPr>
          <a:xfrm>
            <a:off x="450108" y="2279658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设相邻两个学生间距离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0ADD70-465B-B87C-B413-2EDEB8A81F01}"/>
              </a:ext>
            </a:extLst>
          </p:cNvPr>
          <p:cNvSpPr txBox="1"/>
          <p:nvPr/>
        </p:nvSpPr>
        <p:spPr>
          <a:xfrm>
            <a:off x="450108" y="275514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6368DA-62EC-4823-D8A3-E77771F75A17}"/>
              </a:ext>
            </a:extLst>
          </p:cNvPr>
          <p:cNvSpPr txBox="1"/>
          <p:nvPr/>
        </p:nvSpPr>
        <p:spPr>
          <a:xfrm>
            <a:off x="450108" y="32306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563A91-F41D-1388-B0F0-A69C32E9E840}"/>
              </a:ext>
            </a:extLst>
          </p:cNvPr>
          <p:cNvSpPr txBox="1"/>
          <p:nvPr/>
        </p:nvSpPr>
        <p:spPr>
          <a:xfrm>
            <a:off x="450108" y="370612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相邻两个学生间距离为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9" name="yt_shape_1328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88" name="yt_image_132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1" name="yt_shape_13291"/>
          <p:cNvSpPr txBox="1"/>
          <p:nvPr/>
        </p:nvSpPr>
        <p:spPr>
          <a:xfrm>
            <a:off x="540000" y="1597583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植树问题</a:t>
            </a:r>
          </a:p>
        </p:txBody>
      </p:sp>
      <p:sp>
        <p:nvSpPr>
          <p:cNvPr id="13292" name="yt_shape_13292"/>
          <p:cNvSpPr txBox="1"/>
          <p:nvPr/>
        </p:nvSpPr>
        <p:spPr>
          <a:xfrm>
            <a:off x="540119" y="209714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某县对城区主干道进行绿化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计划把某段公路的一侧全部栽上桂花树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48ff"/>
              </a:rPr>
              <a:t>要求路的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两端各栽一棵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并且每两棵树的间隔相等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则树苗缺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e3cc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果每隔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则树苗多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设原有树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38bae"/>
              </a:rPr>
              <a:t>则根据题意列出方程正确的是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3" name="yt_table_132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196188"/>
              </p:ext>
            </p:extLst>
          </p:nvPr>
        </p:nvGraphicFramePr>
        <p:xfrm>
          <a:off x="540056" y="4016846"/>
          <a:ext cx="5380038" cy="1901952"/>
        </p:xfrm>
        <a:graphic>
          <a:graphicData uri="http://schemas.openxmlformats.org/drawingml/2006/table">
            <a:tbl>
              <a:tblPr/>
              <a:tblGrid>
                <a:gridCol w="5380038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</a:tbl>
          </a:graphicData>
        </a:graphic>
      </p:graphicFrame>
      <p:pic>
        <p:nvPicPr>
          <p:cNvPr id="3" name="yt_shape_1722390270468">
            <a:extLst>
              <a:ext uri="{FF2B5EF4-FFF2-40B4-BE49-F238E27FC236}">
                <a16:creationId xmlns:a16="http://schemas.microsoft.com/office/drawing/2014/main" id="{42CC8EA8-5A82-1D55-220F-5B596A9D7D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92BB2A-0C46-C79E-6CAB-EFF35A4ACFED}"/>
              </a:ext>
            </a:extLst>
          </p:cNvPr>
          <p:cNvSpPr txBox="1"/>
          <p:nvPr/>
        </p:nvSpPr>
        <p:spPr>
          <a:xfrm>
            <a:off x="1059708" y="34768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5" name="yt_shape_13295"/>
          <p:cNvSpPr txBox="1"/>
          <p:nvPr/>
        </p:nvSpPr>
        <p:spPr>
          <a:xfrm>
            <a:off x="540119" y="900000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某道路一侧原有路灯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两端都有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相邻两盏灯的距离为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5d03,isEnd"/>
              </a:rPr>
              <a:t>现计划全部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更换为新型的节能灯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且相邻两盏灯的距离变为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则需要换的新型节能灯有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两叠规格相同的杯子整齐地叠放在桌面上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请根据图中给出的数据信息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ac07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pic>
        <p:nvPicPr>
          <p:cNvPr id="13297" name="yt_image_13297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9098" y="3282521"/>
            <a:ext cx="2993803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9" name="yt_shape_13299"/>
          <p:cNvSpPr txBox="1"/>
          <p:nvPr/>
        </p:nvSpPr>
        <p:spPr>
          <a:xfrm>
            <a:off x="540119" y="430921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按如图所示叠放一起时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相邻两个杯子杯口之间的高度相差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个杯子按如图所示整齐叠放在桌面上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c654e,isEnd"/>
              </a:rPr>
              <a:t>这些杯子的顶部距离桌面的距离为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个杯子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2EEF1A-F1D0-5E7C-4205-114CAE56DC2B}"/>
              </a:ext>
            </a:extLst>
          </p:cNvPr>
          <p:cNvSpPr txBox="1"/>
          <p:nvPr/>
        </p:nvSpPr>
        <p:spPr>
          <a:xfrm>
            <a:off x="11049846" y="132868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f189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15740C-DC18-33C3-1EA4-15BC94F83090}"/>
              </a:ext>
            </a:extLst>
          </p:cNvPr>
          <p:cNvSpPr txBox="1"/>
          <p:nvPr/>
        </p:nvSpPr>
        <p:spPr>
          <a:xfrm>
            <a:off x="450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FAA2A-2D3E-68BC-C26A-BD696667EEA4}"/>
              </a:ext>
            </a:extLst>
          </p:cNvPr>
          <p:cNvSpPr txBox="1"/>
          <p:nvPr/>
        </p:nvSpPr>
        <p:spPr>
          <a:xfrm>
            <a:off x="9136907" y="426240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91F5EF-4133-2979-3332-AF027DF76EF7}"/>
              </a:ext>
            </a:extLst>
          </p:cNvPr>
          <p:cNvSpPr txBox="1"/>
          <p:nvPr/>
        </p:nvSpPr>
        <p:spPr>
          <a:xfrm>
            <a:off x="2345583" y="52133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" name="yt_shape_13301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调配问题</a:t>
            </a:r>
          </a:p>
        </p:txBody>
      </p:sp>
      <p:sp>
        <p:nvSpPr>
          <p:cNvPr id="13302" name="yt_shape_1330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已知甲地有化肥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乙地有化肥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为了使甲地存化肥数是乙地的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996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需要从甲地运化肥到乙地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设从甲地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吨化肥到乙地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03" name="yt_table_133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520508"/>
              </p:ext>
            </p:extLst>
          </p:nvPr>
        </p:nvGraphicFramePr>
        <p:xfrm>
          <a:off x="540056" y="2359000"/>
          <a:ext cx="4160838" cy="1901952"/>
        </p:xfrm>
        <a:graphic>
          <a:graphicData uri="http://schemas.openxmlformats.org/drawingml/2006/table">
            <a:tbl>
              <a:tblPr/>
              <a:tblGrid>
                <a:gridCol w="4160838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</a:tbl>
          </a:graphicData>
        </a:graphic>
      </p:graphicFrame>
      <p:pic>
        <p:nvPicPr>
          <p:cNvPr id="3" name="yt_shape_1722390270550">
            <a:extLst>
              <a:ext uri="{FF2B5EF4-FFF2-40B4-BE49-F238E27FC236}">
                <a16:creationId xmlns:a16="http://schemas.microsoft.com/office/drawing/2014/main" id="{A5154F55-87C5-E2AA-4D63-9133AC4DC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CAEB7F-D73B-951E-7BA7-56CE1427FFF8}"/>
              </a:ext>
            </a:extLst>
          </p:cNvPr>
          <p:cNvSpPr txBox="1"/>
          <p:nvPr/>
        </p:nvSpPr>
        <p:spPr>
          <a:xfrm>
            <a:off x="1043389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5" name="yt_shape_1330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乙两车间各生产不同型号的产品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乙车间人数比甲车间少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82c,isEnd"/>
              </a:rPr>
              <a:t>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品上市后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甲车间的产品成为爆款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于是又从乙车间调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人支援甲车间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29c2,isEnd"/>
              </a:rPr>
              <a:t>这时甲车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间的人数是乙车间剩余人数的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求原来乙车间有多少人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若设乙车间原来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2f06,isEn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乙两厂共同加工一批产品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91cd,isEnd"/>
              </a:rPr>
              <a:t>为了赶制这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批产品又调来了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要使甲厂的人数比乙厂人数的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18c,isEnd"/>
              </a:rPr>
              <a:t>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两厂各调多少名工人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设应往甲厂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名工人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则往乙厂调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名工人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cb8c0,isEnd"/>
              </a:rPr>
              <a:t>3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故应往甲厂调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名工人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往乙厂调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名工人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370FBD-9ECD-CB3D-F05B-845BE44E7376}"/>
              </a:ext>
            </a:extLst>
          </p:cNvPr>
          <p:cNvSpPr txBox="1"/>
          <p:nvPr/>
        </p:nvSpPr>
        <p:spPr>
          <a:xfrm>
            <a:off x="2583708" y="227965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439588-47AC-0D8D-E61A-88F8C613B799}"/>
              </a:ext>
            </a:extLst>
          </p:cNvPr>
          <p:cNvSpPr txBox="1"/>
          <p:nvPr/>
        </p:nvSpPr>
        <p:spPr>
          <a:xfrm>
            <a:off x="450108" y="4181610"/>
            <a:ext cx="11309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设应往甲厂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则往乙厂调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b8c0"/>
              </a:rPr>
              <a:t>3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D4808B-CC40-05B2-2090-8E72E8091DA5}"/>
              </a:ext>
            </a:extLst>
          </p:cNvPr>
          <p:cNvSpPr txBox="1"/>
          <p:nvPr/>
        </p:nvSpPr>
        <p:spPr>
          <a:xfrm>
            <a:off x="450108" y="4657098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8C0384-DCD9-4027-E7F1-7334B2F67179}"/>
              </a:ext>
            </a:extLst>
          </p:cNvPr>
          <p:cNvSpPr txBox="1"/>
          <p:nvPr/>
        </p:nvSpPr>
        <p:spPr>
          <a:xfrm>
            <a:off x="450108" y="5132586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故应往甲厂调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往乙厂调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8" name="yt_shape_13308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没弄清数量关系而出错</a:t>
            </a:r>
          </a:p>
        </p:txBody>
      </p:sp>
      <p:sp>
        <p:nvSpPr>
          <p:cNvPr id="13309" name="yt_shape_13309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每人每天能生产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个螺柱或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个螺母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5404"/>
              </a:rPr>
              <a:t>若要使每天生产的螺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柱和螺母按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则应安排多少名工人生产螺柱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设应安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名工人生产螺柱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f8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其他工人生产螺母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所列方程正确的为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10" name="yt_table_133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056642"/>
              </p:ext>
            </p:extLst>
          </p:nvPr>
        </p:nvGraphicFramePr>
        <p:xfrm>
          <a:off x="540056" y="2839131"/>
          <a:ext cx="4160838" cy="1901952"/>
        </p:xfrm>
        <a:graphic>
          <a:graphicData uri="http://schemas.openxmlformats.org/drawingml/2006/table">
            <a:tbl>
              <a:tblPr/>
              <a:tblGrid>
                <a:gridCol w="4160838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</a:tbl>
          </a:graphicData>
        </a:graphic>
      </p:graphicFrame>
      <p:pic>
        <p:nvPicPr>
          <p:cNvPr id="3" name="yt_shape_1722390270631">
            <a:extLst>
              <a:ext uri="{FF2B5EF4-FFF2-40B4-BE49-F238E27FC236}">
                <a16:creationId xmlns:a16="http://schemas.microsoft.com/office/drawing/2014/main" id="{3CC687C5-44E5-B7F5-927F-00479A7A29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74A237-C561-70B0-AA94-B9D200BCA2A8}"/>
              </a:ext>
            </a:extLst>
          </p:cNvPr>
          <p:cNvSpPr txBox="1"/>
          <p:nvPr/>
        </p:nvSpPr>
        <p:spPr>
          <a:xfrm>
            <a:off x="62413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yt_shape_13313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12" name="yt_image_13312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yt_shape_13315"/>
          <p:cNvSpPr txBox="1"/>
          <p:nvPr/>
        </p:nvSpPr>
        <p:spPr>
          <a:xfrm>
            <a:off x="540120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某眼镜厂有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每名工人每天可生产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片镜片或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个镜架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edf2"/>
              </a:rPr>
              <a:t>应如何分配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工人生产镜片和镜架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才能使每天生产的产品成套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片镜片和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7628"/>
              </a:rPr>
              <a:t>个镜架组成一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小宇列出的方程为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9316"/>
              </a:rPr>
              <a:t>代表的数据是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16" name="yt_table_133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99989"/>
              </p:ext>
            </p:extLst>
          </p:nvPr>
        </p:nvGraphicFramePr>
        <p:xfrm>
          <a:off x="540056" y="3517281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生产镜架的人数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生产镜片的人数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生产镜架的天数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生产镜片的天数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CB6405C-409F-9FD3-C929-289759B8DF53}"/>
              </a:ext>
            </a:extLst>
          </p:cNvPr>
          <p:cNvSpPr txBox="1"/>
          <p:nvPr/>
        </p:nvSpPr>
        <p:spPr>
          <a:xfrm>
            <a:off x="1059709" y="29772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18" name="yt_shape_13318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甲和乙两个人的钱数之比是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如果甲给乙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则甲和乙的钱数之比是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fb29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求甲原来有多少钱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如果设甲原来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1850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某链条每节长为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每两节链条相连接部分重叠的圆的直径为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b982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按这种连接方式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总长度为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的链条共有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8" name="yt_shape_13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21" name="yt_image_13321" title="H_85.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2516" y="3500915"/>
            <a:ext cx="4846966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D5BCB7-0F27-E48B-835E-4A4AEF436F4F}"/>
                  </a:ext>
                </a:extLst>
              </p:cNvPr>
              <p:cNvSpPr txBox="1"/>
              <p:nvPr/>
            </p:nvSpPr>
            <p:spPr>
              <a:xfrm>
                <a:off x="8300296" y="1328682"/>
                <a:ext cx="35011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0f80e"/>
                  </a:rPr>
                  <a:t>）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66D5BCB7-0F27-E48B-835E-4A4AEF436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0296" y="1328682"/>
                <a:ext cx="3501136" cy="769062"/>
              </a:xfrm>
              <a:prstGeom prst="rect">
                <a:avLst/>
              </a:prstGeom>
              <a:blipFill>
                <a:blip r:embed="rId4"/>
                <a:stretch>
                  <a:fillRect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3023FB9-9A9A-3123-938E-B8A168612663}"/>
              </a:ext>
            </a:extLst>
          </p:cNvPr>
          <p:cNvSpPr txBox="1"/>
          <p:nvPr/>
        </p:nvSpPr>
        <p:spPr>
          <a:xfrm>
            <a:off x="450108" y="2004132"/>
            <a:ext cx="11881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5059CF-28A5-00C7-540D-7AA8C1C7E219}"/>
              </a:ext>
            </a:extLst>
          </p:cNvPr>
          <p:cNvSpPr txBox="1"/>
          <p:nvPr/>
        </p:nvSpPr>
        <p:spPr>
          <a:xfrm>
            <a:off x="6460383" y="2955108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yt_shape_13323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臭豆腐是长沙的特色名小吃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某臭豆腐厂有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名工人生产臭豆腐料包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65b"/>
              </a:rPr>
              <a:t>已知每袋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料包里有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个汤料包和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个配料包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每名工人每小时可以加工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个汤料包或者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3aa1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配料包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为使每天加工生产出的汤料包和配料包刚好配套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cbcb"/>
              </a:rPr>
              <a:t>请问安排多少名工人去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加工汤料包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人加工汤料包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安排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人加工汤料包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D9E9E0-90A3-55C7-B1F2-23494A6506B1}"/>
              </a:ext>
            </a:extLst>
          </p:cNvPr>
          <p:cNvSpPr txBox="1"/>
          <p:nvPr/>
        </p:nvSpPr>
        <p:spPr>
          <a:xfrm>
            <a:off x="450108" y="2755146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人加工汤料包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B0D199-D16B-60C2-CB58-859D7892076A}"/>
              </a:ext>
            </a:extLst>
          </p:cNvPr>
          <p:cNvSpPr txBox="1"/>
          <p:nvPr/>
        </p:nvSpPr>
        <p:spPr>
          <a:xfrm>
            <a:off x="450108" y="323063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F8F071-2994-6734-4665-5D93B404EFFC}"/>
              </a:ext>
            </a:extLst>
          </p:cNvPr>
          <p:cNvSpPr txBox="1"/>
          <p:nvPr/>
        </p:nvSpPr>
        <p:spPr>
          <a:xfrm>
            <a:off x="450108" y="370612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091FA2-4072-F981-F872-E098FFA3872C}"/>
              </a:ext>
            </a:extLst>
          </p:cNvPr>
          <p:cNvSpPr txBox="1"/>
          <p:nvPr/>
        </p:nvSpPr>
        <p:spPr>
          <a:xfrm>
            <a:off x="450108" y="4181610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人加工汤料包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2022</Words>
  <Application>Microsoft Office PowerPoint</Application>
  <PresentationFormat>宽屏</PresentationFormat>
  <Paragraphs>100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2024-07-31T08:54:04Z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