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3" r:id="rId6"/>
    <p:sldId id="377" r:id="rId7"/>
    <p:sldId id="380" r:id="rId8"/>
    <p:sldId id="381" r:id="rId9"/>
    <p:sldId id="388" r:id="rId10"/>
    <p:sldId id="391" r:id="rId11"/>
    <p:sldId id="392" r:id="rId12"/>
    <p:sldId id="393" r:id="rId13"/>
    <p:sldId id="397" r:id="rId14"/>
    <p:sldId id="394" r:id="rId15"/>
    <p:sldId id="39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0" name="yt_image_1000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119" y="1597583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在具有相反意义的两种量中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把其中一种意义的量用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da0e,isEnd"/>
              </a:rPr>
              <a:t>把与它意义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相反的量用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的自然数和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或小数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在正数前面添上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的数就是负数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也不是负数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统称为整数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正分数和负分数统称为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1445,isEnd"/>
              </a:rPr>
              <a:t>整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数和分数统称为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0E11D2-821F-1BF2-9B86-36294B30717C}"/>
              </a:ext>
            </a:extLst>
          </p:cNvPr>
          <p:cNvSpPr txBox="1"/>
          <p:nvPr/>
        </p:nvSpPr>
        <p:spPr>
          <a:xfrm>
            <a:off x="78415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8B2F28-5934-369A-18C4-59E2A932B1F0}"/>
              </a:ext>
            </a:extLst>
          </p:cNvPr>
          <p:cNvSpPr txBox="1"/>
          <p:nvPr/>
        </p:nvSpPr>
        <p:spPr>
          <a:xfrm>
            <a:off x="19741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5D57A4-DB91-D56E-7EA1-3E21F029FEF8}"/>
              </a:ext>
            </a:extLst>
          </p:cNvPr>
          <p:cNvSpPr txBox="1"/>
          <p:nvPr/>
        </p:nvSpPr>
        <p:spPr>
          <a:xfrm>
            <a:off x="1440708" y="250175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24546E-2576-1F9B-F5F3-AAFA1BA7C6D9}"/>
              </a:ext>
            </a:extLst>
          </p:cNvPr>
          <p:cNvSpPr txBox="1"/>
          <p:nvPr/>
        </p:nvSpPr>
        <p:spPr>
          <a:xfrm>
            <a:off x="37267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C2E7E4-C55A-5C8A-EF98-AA378F126777}"/>
              </a:ext>
            </a:extLst>
          </p:cNvPr>
          <p:cNvSpPr txBox="1"/>
          <p:nvPr/>
        </p:nvSpPr>
        <p:spPr>
          <a:xfrm>
            <a:off x="10432307" y="2501753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eec55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FE9F03-6511-1D8D-18AB-FAF43AD7162B}"/>
              </a:ext>
            </a:extLst>
          </p:cNvPr>
          <p:cNvSpPr txBox="1"/>
          <p:nvPr/>
        </p:nvSpPr>
        <p:spPr>
          <a:xfrm>
            <a:off x="10776520" y="249289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AB5F41-E1B1-274C-0FB9-911F2AA480ED}"/>
              </a:ext>
            </a:extLst>
          </p:cNvPr>
          <p:cNvSpPr txBox="1"/>
          <p:nvPr/>
        </p:nvSpPr>
        <p:spPr>
          <a:xfrm>
            <a:off x="2639616" y="297724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600560-6D55-EF5D-CD89-22A0B1858F51}"/>
              </a:ext>
            </a:extLst>
          </p:cNvPr>
          <p:cNvSpPr txBox="1"/>
          <p:nvPr/>
        </p:nvSpPr>
        <p:spPr>
          <a:xfrm>
            <a:off x="8904312" y="2977241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73b1d"/>
              </a:rPr>
              <a:t>非负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数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66D230-782D-AA16-24AA-38F5B2C84294}"/>
              </a:ext>
            </a:extLst>
          </p:cNvPr>
          <p:cNvSpPr txBox="1"/>
          <p:nvPr/>
        </p:nvSpPr>
        <p:spPr>
          <a:xfrm>
            <a:off x="2050308" y="342900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AA8CC92-5E27-4687-0E10-0EFC2EE343D6}"/>
              </a:ext>
            </a:extLst>
          </p:cNvPr>
          <p:cNvSpPr txBox="1"/>
          <p:nvPr/>
        </p:nvSpPr>
        <p:spPr>
          <a:xfrm>
            <a:off x="3269508" y="342900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EB18AD9-AD43-A178-EDB2-AC81144F1C76}"/>
              </a:ext>
            </a:extLst>
          </p:cNvPr>
          <p:cNvSpPr txBox="1"/>
          <p:nvPr/>
        </p:nvSpPr>
        <p:spPr>
          <a:xfrm>
            <a:off x="9670307" y="342900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1ED45DF-E92A-3C97-5783-7F61A2FA43FC}"/>
              </a:ext>
            </a:extLst>
          </p:cNvPr>
          <p:cNvSpPr txBox="1"/>
          <p:nvPr/>
        </p:nvSpPr>
        <p:spPr>
          <a:xfrm>
            <a:off x="2583708" y="3904488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0" name="yt_shape_10060"/>
          <p:cNvSpPr txBox="1"/>
          <p:nvPr/>
        </p:nvSpPr>
        <p:spPr>
          <a:xfrm>
            <a:off x="540000" y="900000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将下列各数填入对应的圈中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61" name="yt_shape_10061"/>
              <p:cNvSpPr txBox="1"/>
              <p:nvPr/>
            </p:nvSpPr>
            <p:spPr>
              <a:xfrm>
                <a:off x="540000" y="1379303"/>
                <a:ext cx="730315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1" name="yt_shape_10061" descr="{&quot;rangeId&quot;:22,&quot;color&quot;:&quot;B&quot;,&quot;⇞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303153" cy="642163"/>
              </a:xfrm>
              <a:prstGeom prst="rect">
                <a:avLst/>
              </a:prstGeom>
              <a:blipFill>
                <a:blip r:embed="rId2"/>
                <a:stretch>
                  <a:fillRect l="-2588" r="-1503" b="-28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63" name="yt_image_100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6222" y="2224618"/>
            <a:ext cx="4839555" cy="37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BA176BD1-7141-6B0A-5E26-B00195D36C7D}"/>
              </a:ext>
            </a:extLst>
          </p:cNvPr>
          <p:cNvSpPr/>
          <p:nvPr/>
        </p:nvSpPr>
        <p:spPr>
          <a:xfrm>
            <a:off x="4583832" y="270892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48" name="矩形 10047">
            <a:extLst>
              <a:ext uri="{FF2B5EF4-FFF2-40B4-BE49-F238E27FC236}">
                <a16:creationId xmlns:a16="http://schemas.microsoft.com/office/drawing/2014/main" id="{1486712C-9DCC-6023-EF5B-AF8A4DBEE766}"/>
              </a:ext>
            </a:extLst>
          </p:cNvPr>
          <p:cNvSpPr/>
          <p:nvPr/>
        </p:nvSpPr>
        <p:spPr>
          <a:xfrm>
            <a:off x="5735960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49" name="矩形 10048">
            <a:extLst>
              <a:ext uri="{FF2B5EF4-FFF2-40B4-BE49-F238E27FC236}">
                <a16:creationId xmlns:a16="http://schemas.microsoft.com/office/drawing/2014/main" id="{AF1C7033-6E10-6A5E-842B-FDECABF94AE9}"/>
              </a:ext>
            </a:extLst>
          </p:cNvPr>
          <p:cNvSpPr/>
          <p:nvPr/>
        </p:nvSpPr>
        <p:spPr>
          <a:xfrm>
            <a:off x="6744072" y="2564904"/>
            <a:ext cx="11521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50" name="矩形 10049">
            <a:extLst>
              <a:ext uri="{FF2B5EF4-FFF2-40B4-BE49-F238E27FC236}">
                <a16:creationId xmlns:a16="http://schemas.microsoft.com/office/drawing/2014/main" id="{CC23D25D-4952-B755-E899-FEC21D55B06B}"/>
              </a:ext>
            </a:extLst>
          </p:cNvPr>
          <p:cNvSpPr/>
          <p:nvPr/>
        </p:nvSpPr>
        <p:spPr>
          <a:xfrm>
            <a:off x="4511824" y="472514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51" name="矩形 10050">
            <a:extLst>
              <a:ext uri="{FF2B5EF4-FFF2-40B4-BE49-F238E27FC236}">
                <a16:creationId xmlns:a16="http://schemas.microsoft.com/office/drawing/2014/main" id="{DAF237F9-D517-8542-1BED-8EA0EA775969}"/>
              </a:ext>
            </a:extLst>
          </p:cNvPr>
          <p:cNvSpPr/>
          <p:nvPr/>
        </p:nvSpPr>
        <p:spPr>
          <a:xfrm>
            <a:off x="5807968" y="486916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52" name="矩形 10051">
            <a:extLst>
              <a:ext uri="{FF2B5EF4-FFF2-40B4-BE49-F238E27FC236}">
                <a16:creationId xmlns:a16="http://schemas.microsoft.com/office/drawing/2014/main" id="{E4135F0A-E67F-8DCE-1534-2B79CE04FF6F}"/>
              </a:ext>
            </a:extLst>
          </p:cNvPr>
          <p:cNvSpPr/>
          <p:nvPr/>
        </p:nvSpPr>
        <p:spPr>
          <a:xfrm>
            <a:off x="6744072" y="4581128"/>
            <a:ext cx="122413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0048" grpId="0" animBg="1"/>
      <p:bldP spid="10049" grpId="0" animBg="1"/>
      <p:bldP spid="10050" grpId="0" animBg="1"/>
      <p:bldP spid="10051" grpId="0" animBg="1"/>
      <p:bldP spid="100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5" name="yt_shape_10065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合家福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年上半年的营业额与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49321"/>
              </a:rPr>
              <a:t>年同月营业额相比的增长率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066" name="yt_table_10066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96035"/>
              </p:ext>
            </p:extLst>
          </p:nvPr>
        </p:nvGraphicFramePr>
        <p:xfrm>
          <a:off x="540000" y="1995319"/>
          <a:ext cx="11111996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31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比上年同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月增长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68" name="yt_shape_10068"/>
          <p:cNvSpPr txBox="1"/>
          <p:nvPr/>
        </p:nvSpPr>
        <p:spPr>
          <a:xfrm>
            <a:off x="540119" y="387430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合家福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年上半年的营业额与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年同月营业额相比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cbcc"/>
              </a:rPr>
              <a:t>哪几个月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是增长的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增长的月份是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55070A-8A11-258E-5109-F9825EE0D0BD}"/>
              </a:ext>
            </a:extLst>
          </p:cNvPr>
          <p:cNvSpPr txBox="1"/>
          <p:nvPr/>
        </p:nvSpPr>
        <p:spPr>
          <a:xfrm>
            <a:off x="450108" y="5253967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增长的月份是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1" name="yt_shape_10071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年同月增长率是负数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表示什么意思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月的营业额比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月的营业额减少了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月的营业额比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月的营业额减少了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年上半年与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年上半年同月份相比营业额没有增长的是哪几个月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年上半年与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年上半年同月份相比营业额没有增长的月份是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f4f0d"/>
              </a:rPr>
              <a:t>1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30C950-1FF0-B813-52AE-F16E8E80613C}"/>
              </a:ext>
            </a:extLst>
          </p:cNvPr>
          <p:cNvSpPr txBox="1"/>
          <p:nvPr/>
        </p:nvSpPr>
        <p:spPr>
          <a:xfrm>
            <a:off x="450108" y="1328682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月的营业额比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月的营业额减少了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68A0E9-8065-FD1F-978A-9147E42A6CF3}"/>
              </a:ext>
            </a:extLst>
          </p:cNvPr>
          <p:cNvSpPr txBox="1"/>
          <p:nvPr/>
        </p:nvSpPr>
        <p:spPr>
          <a:xfrm>
            <a:off x="450108" y="1804170"/>
            <a:ext cx="917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月的营业额比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月的营业额减少了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74095B-FCC4-E83E-8F03-78118A9C8D3E}"/>
              </a:ext>
            </a:extLst>
          </p:cNvPr>
          <p:cNvSpPr txBox="1"/>
          <p:nvPr/>
        </p:nvSpPr>
        <p:spPr>
          <a:xfrm>
            <a:off x="450108" y="2755146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年上半年与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年上半年同月份相比营业额没有增长的月份是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f4f0d"/>
              </a:rPr>
              <a:t>1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DD4B65-0899-9AE6-0AB7-40E6309D95BA}"/>
              </a:ext>
            </a:extLst>
          </p:cNvPr>
          <p:cNvSpPr txBox="1"/>
          <p:nvPr/>
        </p:nvSpPr>
        <p:spPr>
          <a:xfrm>
            <a:off x="450108" y="3230634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6" name="yt_shape_10076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75" name="yt_image_1007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8" name="yt_shape_10078"/>
          <p:cNvSpPr txBox="1"/>
          <p:nvPr/>
        </p:nvSpPr>
        <p:spPr>
          <a:xfrm>
            <a:off x="540000" y="1597583"/>
            <a:ext cx="1049005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将一串有理数按规律排列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处的数是正数还是负数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处的数是正数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81" name="yt_image_10081" title="H_44.0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6041" y="2708553"/>
            <a:ext cx="3385958" cy="55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3" name="yt_shape_10083"/>
          <p:cNvSpPr txBox="1"/>
          <p:nvPr/>
        </p:nvSpPr>
        <p:spPr>
          <a:xfrm>
            <a:off x="540000" y="3318144"/>
            <a:ext cx="1026723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负数排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个数是正数还是负数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排在对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个数是负数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排在对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DCA42F-E44B-44C2-D1C9-C738CE7AC228}"/>
              </a:ext>
            </a:extLst>
          </p:cNvPr>
          <p:cNvSpPr txBox="1"/>
          <p:nvPr/>
        </p:nvSpPr>
        <p:spPr>
          <a:xfrm>
            <a:off x="449989" y="2501753"/>
            <a:ext cx="4118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处的数是正数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A83FEB-2335-D648-6FA4-039827959873}"/>
              </a:ext>
            </a:extLst>
          </p:cNvPr>
          <p:cNvSpPr txBox="1"/>
          <p:nvPr/>
        </p:nvSpPr>
        <p:spPr>
          <a:xfrm>
            <a:off x="449989" y="3746826"/>
            <a:ext cx="473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负数排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0B916C-58DE-7CA5-568B-71DF11E694DD}"/>
              </a:ext>
            </a:extLst>
          </p:cNvPr>
          <p:cNvSpPr txBox="1"/>
          <p:nvPr/>
        </p:nvSpPr>
        <p:spPr>
          <a:xfrm>
            <a:off x="449989" y="4697802"/>
            <a:ext cx="686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个数是负数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排在对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2" name="yt_shape_1009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091" name="yt_image_10091" title="H_25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094" name="yt_table_10094" title="H_119.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093648"/>
              </p:ext>
            </p:extLst>
          </p:nvPr>
        </p:nvGraphicFramePr>
        <p:xfrm>
          <a:off x="540000" y="1503363"/>
          <a:ext cx="11111999" cy="1517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是正数与负数的分界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的意义已不仅表示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没有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如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0℃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7_558ce"/>
                        </a:rPr>
                        <a:t>表示标准大气压</a:t>
                      </a:r>
                      <a:b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下水结成冰的温度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海拔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米表示海平面的平均高度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增长率是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7_45041"/>
                        </a:rPr>
                        <a:t>表示既没有增长</a:t>
                      </a:r>
                      <a:b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</a:b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也没有下降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7" name="yt_shape_10007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6" name="yt_image_1000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9" name="yt_shape_10009"/>
          <p:cNvSpPr txBox="1"/>
          <p:nvPr/>
        </p:nvSpPr>
        <p:spPr>
          <a:xfrm>
            <a:off x="540000" y="1597583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具有相反意义的量</a:t>
            </a:r>
          </a:p>
        </p:txBody>
      </p:sp>
      <p:sp>
        <p:nvSpPr>
          <p:cNvPr id="10010" name="yt_shape_10010"/>
          <p:cNvSpPr txBox="1"/>
          <p:nvPr/>
        </p:nvSpPr>
        <p:spPr>
          <a:xfrm>
            <a:off x="540000" y="2097148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长沙广益中学单元卷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下列不是具有相反意义的量是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1" name="yt_table_100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740396"/>
              </p:ext>
            </p:extLst>
          </p:nvPr>
        </p:nvGraphicFramePr>
        <p:xfrm>
          <a:off x="540056" y="2576451"/>
          <a:ext cx="4368800" cy="1901952"/>
        </p:xfrm>
        <a:graphic>
          <a:graphicData uri="http://schemas.openxmlformats.org/drawingml/2006/table">
            <a:tbl>
              <a:tblPr/>
              <a:tblGrid>
                <a:gridCol w="4368800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前进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米和后退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收入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元和支出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向东走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米和向北走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克和不足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722389789137">
            <a:extLst>
              <a:ext uri="{FF2B5EF4-FFF2-40B4-BE49-F238E27FC236}">
                <a16:creationId xmlns:a16="http://schemas.microsoft.com/office/drawing/2014/main" id="{B73D90E6-DC2A-15EE-FFC8-5AB471175E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6B6675-C338-1119-780B-C6A4A3C0F0CE}"/>
              </a:ext>
            </a:extLst>
          </p:cNvPr>
          <p:cNvSpPr txBox="1"/>
          <p:nvPr/>
        </p:nvSpPr>
        <p:spPr>
          <a:xfrm>
            <a:off x="8755789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3" name="yt_shape_10013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用正数和负数表示具有相反意义的量</a:t>
            </a:r>
          </a:p>
        </p:txBody>
      </p:sp>
      <p:sp>
        <p:nvSpPr>
          <p:cNvPr id="10014" name="yt_shape_10014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中国是最早使用正负数表示具有相反意义的量的国家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c6af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若向东走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则向西走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米可记作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5" name="yt_table_100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63049"/>
              </p:ext>
            </p:extLst>
          </p:nvPr>
        </p:nvGraphicFramePr>
        <p:xfrm>
          <a:off x="540056" y="2359000"/>
          <a:ext cx="46755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017" name="yt_shape_10017"/>
          <p:cNvSpPr txBox="1"/>
          <p:nvPr/>
        </p:nvSpPr>
        <p:spPr>
          <a:xfrm>
            <a:off x="540000" y="3360554"/>
            <a:ext cx="90265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若将体温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则体温为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应记为</a:t>
            </a:r>
          </a:p>
        </p:txBody>
      </p:sp>
      <p:sp>
        <p:nvSpPr>
          <p:cNvPr id="10018" name="yt_shape_10018"/>
          <p:cNvSpPr txBox="1"/>
          <p:nvPr/>
        </p:nvSpPr>
        <p:spPr>
          <a:xfrm>
            <a:off x="9552384" y="3403798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789215">
            <a:extLst>
              <a:ext uri="{FF2B5EF4-FFF2-40B4-BE49-F238E27FC236}">
                <a16:creationId xmlns:a16="http://schemas.microsoft.com/office/drawing/2014/main" id="{0430E0C8-02F4-2851-1DC0-488A34A521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7508E8-2CF9-1ADB-DC22-08EC8A14E281}"/>
              </a:ext>
            </a:extLst>
          </p:cNvPr>
          <p:cNvSpPr txBox="1"/>
          <p:nvPr/>
        </p:nvSpPr>
        <p:spPr>
          <a:xfrm>
            <a:off x="746050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42A66A-BB40-0775-4BE7-4CB9E2A7D43B}"/>
              </a:ext>
            </a:extLst>
          </p:cNvPr>
          <p:cNvSpPr txBox="1"/>
          <p:nvPr/>
        </p:nvSpPr>
        <p:spPr>
          <a:xfrm>
            <a:off x="9462373" y="3356992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9" name="yt_shape_10019"/>
          <p:cNvSpPr txBox="1"/>
          <p:nvPr/>
        </p:nvSpPr>
        <p:spPr>
          <a:xfrm>
            <a:off x="540000" y="900000"/>
            <a:ext cx="35971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、正数和负数</a:t>
            </a:r>
          </a:p>
        </p:txBody>
      </p:sp>
      <p:sp>
        <p:nvSpPr>
          <p:cNvPr id="10020" name="yt_shape_10020"/>
          <p:cNvSpPr txBox="1"/>
          <p:nvPr/>
        </p:nvSpPr>
        <p:spPr>
          <a:xfrm>
            <a:off x="540000" y="1399565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下列各数为负数的是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1" name="yt_table_10021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6031563"/>
                  </p:ext>
                </p:extLst>
              </p:nvPr>
            </p:nvGraphicFramePr>
            <p:xfrm>
              <a:off x="540056" y="1878868"/>
              <a:ext cx="8625968" cy="46463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21" name="yt_table_10021" descr="{&quot;rangeId&quot;:9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6031563"/>
                  </p:ext>
                </p:extLst>
              </p:nvPr>
            </p:nvGraphicFramePr>
            <p:xfrm>
              <a:off x="540056" y="1878868"/>
              <a:ext cx="8625968" cy="46463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18341" t="-649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22" name="yt_shape_10022"/>
              <p:cNvSpPr txBox="1"/>
              <p:nvPr/>
            </p:nvSpPr>
            <p:spPr>
              <a:xfrm>
                <a:off x="540000" y="2394183"/>
                <a:ext cx="789479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22" name="yt_shape_1002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4183"/>
                <a:ext cx="7894790" cy="638893"/>
              </a:xfrm>
              <a:prstGeom prst="rect">
                <a:avLst/>
              </a:prstGeom>
              <a:blipFill>
                <a:blip r:embed="rId3"/>
                <a:stretch>
                  <a:fillRect l="-2394" r="-131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24" name="yt_table_100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633581"/>
              </p:ext>
            </p:extLst>
          </p:nvPr>
        </p:nvGraphicFramePr>
        <p:xfrm>
          <a:off x="540056" y="308386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26" name="yt_shape_10026"/>
              <p:cNvSpPr txBox="1"/>
              <p:nvPr/>
            </p:nvSpPr>
            <p:spPr>
              <a:xfrm>
                <a:off x="540000" y="3610035"/>
                <a:ext cx="683841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正数一共有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26" name="yt_shape_10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0035"/>
                <a:ext cx="6838410" cy="641201"/>
              </a:xfrm>
              <a:prstGeom prst="rect">
                <a:avLst/>
              </a:prstGeom>
              <a:blipFill>
                <a:blip r:embed="rId4"/>
                <a:stretch>
                  <a:fillRect l="-2765" r="-178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89789299">
            <a:extLst>
              <a:ext uri="{FF2B5EF4-FFF2-40B4-BE49-F238E27FC236}">
                <a16:creationId xmlns:a16="http://schemas.microsoft.com/office/drawing/2014/main" id="{9971BCCE-80AD-B7C6-B7D0-2EE1DEDC97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5846CA-F2F8-89FB-9B8F-45C4AF2F6F71}"/>
              </a:ext>
            </a:extLst>
          </p:cNvPr>
          <p:cNvSpPr txBox="1"/>
          <p:nvPr/>
        </p:nvSpPr>
        <p:spPr>
          <a:xfrm>
            <a:off x="6317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2A117A-6B0C-28D9-681C-A4DEE2800BC2}"/>
              </a:ext>
            </a:extLst>
          </p:cNvPr>
          <p:cNvSpPr txBox="1"/>
          <p:nvPr/>
        </p:nvSpPr>
        <p:spPr>
          <a:xfrm>
            <a:off x="7455626" y="2347377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3597B6-F935-560A-85ED-3C6399F7B58E}"/>
              </a:ext>
            </a:extLst>
          </p:cNvPr>
          <p:cNvSpPr txBox="1"/>
          <p:nvPr/>
        </p:nvSpPr>
        <p:spPr>
          <a:xfrm>
            <a:off x="6003064" y="3563229"/>
            <a:ext cx="9420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8" name="yt_shape_10028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有理数的分类</a:t>
            </a:r>
          </a:p>
        </p:txBody>
      </p:sp>
      <p:sp>
        <p:nvSpPr>
          <p:cNvPr id="10029" name="yt_shape_10029"/>
          <p:cNvSpPr txBox="1"/>
          <p:nvPr/>
        </p:nvSpPr>
        <p:spPr>
          <a:xfrm>
            <a:off x="540000" y="1399565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正整数是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0" name="yt_table_100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996675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032" name="yt_shape_10032"/>
          <p:cNvSpPr txBox="1"/>
          <p:nvPr/>
        </p:nvSpPr>
        <p:spPr>
          <a:xfrm>
            <a:off x="540000" y="2405039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33" name="yt_table_10033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4019151"/>
                  </p:ext>
                </p:extLst>
              </p:nvPr>
            </p:nvGraphicFramePr>
            <p:xfrm>
              <a:off x="540056" y="2884342"/>
              <a:ext cx="4978400" cy="1909066"/>
            </p:xfrm>
            <a:graphic>
              <a:graphicData uri="http://schemas.openxmlformats.org/drawingml/2006/table">
                <a:tbl>
                  <a:tblPr/>
                  <a:tblGrid>
                    <a:gridCol w="4978400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既是正数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也是负数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正整数和正分数统称为有理数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都是非负数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33" name="yt_table_10033" descr="{&quot;rangeId&quot;:14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4019151"/>
                  </p:ext>
                </p:extLst>
              </p:nvPr>
            </p:nvGraphicFramePr>
            <p:xfrm>
              <a:off x="540056" y="2884342"/>
              <a:ext cx="4978400" cy="1909066"/>
            </p:xfrm>
            <a:graphic>
              <a:graphicData uri="http://schemas.openxmlformats.org/drawingml/2006/table">
                <a:tbl>
                  <a:tblPr/>
                  <a:tblGrid>
                    <a:gridCol w="4978400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既是正数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也是负数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正整数和正分数统称为有理数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389789380">
            <a:extLst>
              <a:ext uri="{FF2B5EF4-FFF2-40B4-BE49-F238E27FC236}">
                <a16:creationId xmlns:a16="http://schemas.microsoft.com/office/drawing/2014/main" id="{023BE8B8-10B6-5710-4B1A-0FB503C4FF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0DAA15-6B0B-EA13-F1E6-419715CCF7F0}"/>
              </a:ext>
            </a:extLst>
          </p:cNvPr>
          <p:cNvSpPr txBox="1"/>
          <p:nvPr/>
        </p:nvSpPr>
        <p:spPr>
          <a:xfrm>
            <a:off x="6622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58A574-323B-5EAC-AA9E-ED21950D9119}"/>
              </a:ext>
            </a:extLst>
          </p:cNvPr>
          <p:cNvSpPr txBox="1"/>
          <p:nvPr/>
        </p:nvSpPr>
        <p:spPr>
          <a:xfrm>
            <a:off x="3878989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34" name="yt_shape_10034"/>
              <p:cNvSpPr txBox="1"/>
              <p:nvPr/>
            </p:nvSpPr>
            <p:spPr>
              <a:xfrm>
                <a:off x="540000" y="900000"/>
                <a:ext cx="9241312" cy="2548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北塔区校级月考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把下列各数对应的序号填在相应的括号里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负有理数集合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正分数集合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非正整数集合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34" name="yt_shape_10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41312" cy="2548711"/>
              </a:xfrm>
              <a:prstGeom prst="rect">
                <a:avLst/>
              </a:prstGeom>
              <a:blipFill>
                <a:blip r:embed="rId2"/>
                <a:stretch>
                  <a:fillRect l="-2045" t="-2153" r="-105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1C2D0D0-1596-818D-29F4-630F9193756B}"/>
              </a:ext>
            </a:extLst>
          </p:cNvPr>
          <p:cNvSpPr txBox="1"/>
          <p:nvPr/>
        </p:nvSpPr>
        <p:spPr>
          <a:xfrm>
            <a:off x="2729639" y="200190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①③⑥⑧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5F8E38-4F8C-2A6D-2380-63B61421D3A7}"/>
              </a:ext>
            </a:extLst>
          </p:cNvPr>
          <p:cNvSpPr txBox="1"/>
          <p:nvPr/>
        </p:nvSpPr>
        <p:spPr>
          <a:xfrm>
            <a:off x="2424839" y="247739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B56558-C7E0-1F6B-149A-4F00A14D4416}"/>
              </a:ext>
            </a:extLst>
          </p:cNvPr>
          <p:cNvSpPr txBox="1"/>
          <p:nvPr/>
        </p:nvSpPr>
        <p:spPr>
          <a:xfrm>
            <a:off x="2729639" y="295288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0" name="yt_shape_10040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对正数和负数的概念理解不透彻</a:t>
            </a:r>
          </a:p>
        </p:txBody>
      </p:sp>
      <p:sp>
        <p:nvSpPr>
          <p:cNvPr id="10041" name="yt_shape_10041"/>
          <p:cNvSpPr txBox="1"/>
          <p:nvPr/>
        </p:nvSpPr>
        <p:spPr>
          <a:xfrm>
            <a:off x="540000" y="1399565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0042" name="yt_shape_10042"/>
          <p:cNvSpPr txBox="1"/>
          <p:nvPr/>
        </p:nvSpPr>
        <p:spPr>
          <a:xfrm>
            <a:off x="540000" y="1878868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既不是正数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也不是负数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043" name="yt_shape_10043"/>
          <p:cNvSpPr txBox="1"/>
          <p:nvPr/>
        </p:nvSpPr>
        <p:spPr>
          <a:xfrm>
            <a:off x="540000" y="2358171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一个数不是正数就是负数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044" name="yt_shape_10044"/>
          <p:cNvSpPr txBox="1"/>
          <p:nvPr/>
        </p:nvSpPr>
        <p:spPr>
          <a:xfrm>
            <a:off x="540000" y="2820995"/>
            <a:ext cx="29318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表示没有温度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045" name="yt_shape_10045"/>
          <p:cNvSpPr txBox="1"/>
          <p:nvPr/>
        </p:nvSpPr>
        <p:spPr>
          <a:xfrm>
            <a:off x="540000" y="3300298"/>
            <a:ext cx="46551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一定是负数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89789468">
            <a:extLst>
              <a:ext uri="{FF2B5EF4-FFF2-40B4-BE49-F238E27FC236}">
                <a16:creationId xmlns:a16="http://schemas.microsoft.com/office/drawing/2014/main" id="{BD759A34-5BF5-AC2D-FCBE-F67FBCD89A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71C018-161D-815E-F2EF-460C9619EB56}"/>
              </a:ext>
            </a:extLst>
          </p:cNvPr>
          <p:cNvSpPr txBox="1"/>
          <p:nvPr/>
        </p:nvSpPr>
        <p:spPr>
          <a:xfrm>
            <a:off x="3421789" y="135275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7" name="yt_shape_10047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46" name="yt_image_10046" title="H_50.94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9" name="yt_shape_10049"/>
          <p:cNvSpPr txBox="1"/>
          <p:nvPr/>
        </p:nvSpPr>
        <p:spPr>
          <a:xfrm>
            <a:off x="540000" y="1597583"/>
            <a:ext cx="101532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向东走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接着又向东走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50" name="yt_table_100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381609"/>
              </p:ext>
            </p:extLst>
          </p:nvPr>
        </p:nvGraphicFramePr>
        <p:xfrm>
          <a:off x="540056" y="2076886"/>
          <a:ext cx="5740718" cy="950976"/>
        </p:xfrm>
        <a:graphic>
          <a:graphicData uri="http://schemas.openxmlformats.org/drawingml/2006/table">
            <a:tbl>
              <a:tblPr/>
              <a:tblGrid>
                <a:gridCol w="342138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319338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向东走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向西走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向西走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回到原地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52" name="yt_shape_10052"/>
              <p:cNvSpPr txBox="1"/>
              <p:nvPr/>
            </p:nvSpPr>
            <p:spPr>
              <a:xfrm>
                <a:off x="540119" y="3078440"/>
                <a:ext cx="11492915" cy="19107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衡阳成章实验中学月考卷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在生产图纸上通常用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8eaab"/>
                  </a:rPr>
                  <a:t>来表示轴的加工要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表示直径是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是指直径大于等于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8751"/>
                  </a:rPr>
                  <a:t>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且小于等于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的产品都属于合格产品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现加工一批轴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b78c"/>
                  </a:rPr>
                  <a:t>尺寸要求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04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03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那么下列轴的直径中合格的是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0052" name="yt_shape_10052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78440"/>
                <a:ext cx="11492915" cy="1910716"/>
              </a:xfrm>
              <a:prstGeom prst="rect">
                <a:avLst/>
              </a:prstGeom>
              <a:blipFill>
                <a:blip r:embed="rId3"/>
                <a:stretch>
                  <a:fillRect l="-1645" t="-2236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54" name="yt_table_100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229895"/>
              </p:ext>
            </p:extLst>
          </p:nvPr>
        </p:nvGraphicFramePr>
        <p:xfrm>
          <a:off x="540056" y="5039944"/>
          <a:ext cx="5537518" cy="950976"/>
        </p:xfrm>
        <a:graphic>
          <a:graphicData uri="http://schemas.openxmlformats.org/drawingml/2006/table">
            <a:tbl>
              <a:tblPr/>
              <a:tblGrid>
                <a:gridCol w="3421380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116138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0DF2315-F34C-D5DA-62A4-2AC8B9361BBA}"/>
              </a:ext>
            </a:extLst>
          </p:cNvPr>
          <p:cNvSpPr txBox="1"/>
          <p:nvPr/>
        </p:nvSpPr>
        <p:spPr>
          <a:xfrm>
            <a:off x="9674761" y="15507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FAA5FB-428E-3D25-CE1A-8441ACD27CA7}"/>
              </a:ext>
            </a:extLst>
          </p:cNvPr>
          <p:cNvSpPr txBox="1"/>
          <p:nvPr/>
        </p:nvSpPr>
        <p:spPr>
          <a:xfrm>
            <a:off x="6915931" y="4482038"/>
            <a:ext cx="383286" cy="5354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6" name="yt_shape_10056"/>
              <p:cNvSpPr txBox="1"/>
              <p:nvPr/>
            </p:nvSpPr>
            <p:spPr>
              <a:xfrm>
                <a:off x="540000" y="900000"/>
                <a:ext cx="7694414" cy="15969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请按要求填出相应的两个有理数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既是正数也是分数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既不是负数也不是分数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6" name="yt_shape_10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94414" cy="1596976"/>
              </a:xfrm>
              <a:prstGeom prst="rect">
                <a:avLst/>
              </a:prstGeom>
              <a:blipFill>
                <a:blip r:embed="rId2"/>
                <a:stretch>
                  <a:fillRect l="-2456" t="-3435" r="-1426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855885-12A8-C3F3-83B9-03353C8E90F8}"/>
                  </a:ext>
                </a:extLst>
              </p:cNvPr>
              <p:cNvSpPr txBox="1"/>
              <p:nvPr/>
            </p:nvSpPr>
            <p:spPr>
              <a:xfrm>
                <a:off x="4307614" y="1141547"/>
                <a:ext cx="3323336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855885-12A8-C3F3-83B9-03353C8E90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7614" y="1141547"/>
                <a:ext cx="3323336" cy="775285"/>
              </a:xfrm>
              <a:prstGeom prst="rect">
                <a:avLst/>
              </a:prstGeom>
              <a:blipFill>
                <a:blip r:embed="rId3"/>
                <a:stretch>
                  <a:fillRect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75F1390-8FA3-BD7C-8B23-95DD1A63E1AA}"/>
              </a:ext>
            </a:extLst>
          </p:cNvPr>
          <p:cNvSpPr txBox="1"/>
          <p:nvPr/>
        </p:nvSpPr>
        <p:spPr>
          <a:xfrm>
            <a:off x="4564789" y="2010355"/>
            <a:ext cx="3532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1504</Words>
  <Application>Microsoft Office PowerPoint</Application>
  <PresentationFormat>宽屏</PresentationFormat>
  <Paragraphs>144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14</cp:revision>
  <dcterms:created xsi:type="dcterms:W3CDTF">2024-07-31T01:35:33Z</dcterms:created>
  <dcterms:modified xsi:type="dcterms:W3CDTF">2024-07-31T06:59:42Z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