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3" r:id="rId6"/>
    <p:sldId id="377" r:id="rId7"/>
    <p:sldId id="379" r:id="rId8"/>
    <p:sldId id="381" r:id="rId9"/>
    <p:sldId id="383" r:id="rId10"/>
    <p:sldId id="386" r:id="rId11"/>
    <p:sldId id="388" r:id="rId12"/>
    <p:sldId id="390" r:id="rId13"/>
    <p:sldId id="391" r:id="rId14"/>
    <p:sldId id="39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3" name="yt_shape_13213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12" name="yt_image_1321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5" name="yt_shape_13215"/>
          <p:cNvSpPr txBox="1"/>
          <p:nvPr/>
        </p:nvSpPr>
        <p:spPr>
          <a:xfrm>
            <a:off x="540000" y="1597583"/>
            <a:ext cx="884857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设未知数的方法有两种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相遇问题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乙的路程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追及问题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快者的路程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追及时相差的路程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7A2539-7BDD-B98C-77E0-FD5CEA02C16E}"/>
              </a:ext>
            </a:extLst>
          </p:cNvPr>
          <p:cNvSpPr txBox="1"/>
          <p:nvPr/>
        </p:nvSpPr>
        <p:spPr>
          <a:xfrm>
            <a:off x="4183789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直接法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02B5F8-8007-1E8C-9BCD-8B92E3157B6E}"/>
              </a:ext>
            </a:extLst>
          </p:cNvPr>
          <p:cNvSpPr txBox="1"/>
          <p:nvPr/>
        </p:nvSpPr>
        <p:spPr>
          <a:xfrm>
            <a:off x="6012589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间接法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6C5F37-A42A-C92B-055F-41DFE25C1A8B}"/>
              </a:ext>
            </a:extLst>
          </p:cNvPr>
          <p:cNvSpPr txBox="1"/>
          <p:nvPr/>
        </p:nvSpPr>
        <p:spPr>
          <a:xfrm>
            <a:off x="1745389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速度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1424E9-E826-BFEB-3371-0F170FDF328C}"/>
              </a:ext>
            </a:extLst>
          </p:cNvPr>
          <p:cNvSpPr txBox="1"/>
          <p:nvPr/>
        </p:nvSpPr>
        <p:spPr>
          <a:xfrm>
            <a:off x="4183789" y="2977241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慢者的路程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61" name="yt_shape_13261"/>
              <p:cNvSpPr txBox="1"/>
              <p:nvPr/>
            </p:nvSpPr>
            <p:spPr>
              <a:xfrm>
                <a:off x="540000" y="2556184"/>
                <a:ext cx="7003520" cy="20317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设甲、乙两个码头的距离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25+5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甲、乙两个码头的距离是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61" name="yt_shape_132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6184"/>
                <a:ext cx="7003520" cy="2031710"/>
              </a:xfrm>
              <a:prstGeom prst="rect">
                <a:avLst/>
              </a:prstGeom>
              <a:blipFill>
                <a:blip r:embed="rId2"/>
                <a:stretch>
                  <a:fillRect l="-2700" t="-2395" r="-1742" b="-8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997079-0110-F6C8-F093-999F08A1CA81}"/>
              </a:ext>
            </a:extLst>
          </p:cNvPr>
          <p:cNvSpPr txBox="1"/>
          <p:nvPr/>
        </p:nvSpPr>
        <p:spPr>
          <a:xfrm>
            <a:off x="449989" y="2509378"/>
            <a:ext cx="711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设甲、乙两个码头的距离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1A6D431-DA0F-E944-0360-51B86F74687F}"/>
                  </a:ext>
                </a:extLst>
              </p:cNvPr>
              <p:cNvSpPr txBox="1"/>
              <p:nvPr/>
            </p:nvSpPr>
            <p:spPr>
              <a:xfrm>
                <a:off x="449989" y="2984866"/>
                <a:ext cx="2485136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25+5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1A6D431-DA0F-E944-0360-51B86F7468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84866"/>
                <a:ext cx="2485136" cy="730327"/>
              </a:xfrm>
              <a:prstGeom prst="rect">
                <a:avLst/>
              </a:prstGeom>
              <a:blipFill>
                <a:blip r:embed="rId3"/>
                <a:stretch>
                  <a:fillRect r="-393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D1398F2-3D90-9FE1-A991-49F561DC31AD}"/>
              </a:ext>
            </a:extLst>
          </p:cNvPr>
          <p:cNvSpPr txBox="1"/>
          <p:nvPr/>
        </p:nvSpPr>
        <p:spPr>
          <a:xfrm>
            <a:off x="449989" y="3621581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3D2E32-F005-5D3C-202D-AE370489EDCD}"/>
              </a:ext>
            </a:extLst>
          </p:cNvPr>
          <p:cNvSpPr txBox="1"/>
          <p:nvPr/>
        </p:nvSpPr>
        <p:spPr>
          <a:xfrm>
            <a:off x="449989" y="4097069"/>
            <a:ext cx="5209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甲、乙两个码头的距离是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259">
            <a:extLst>
              <a:ext uri="{FF2B5EF4-FFF2-40B4-BE49-F238E27FC236}">
                <a16:creationId xmlns:a16="http://schemas.microsoft.com/office/drawing/2014/main" id="{34D1A641-906E-D044-CBE7-E4AAA24E4A30}"/>
              </a:ext>
            </a:extLst>
          </p:cNvPr>
          <p:cNvSpPr txBox="1"/>
          <p:nvPr/>
        </p:nvSpPr>
        <p:spPr>
          <a:xfrm>
            <a:off x="540119" y="1052736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页思考变式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一艘船在静水中的速度为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水流速度为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59f,isEnd"/>
              </a:rPr>
              <a:t>千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这艘船从甲码头到乙码头顺流航行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再返回到甲码头共用了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2a02,isEnd"/>
              </a:rPr>
              <a:t>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乙两个码头的距离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66" name="yt_shape_13266"/>
              <p:cNvSpPr txBox="1"/>
              <p:nvPr/>
            </p:nvSpPr>
            <p:spPr>
              <a:xfrm>
                <a:off x="540119" y="900198"/>
                <a:ext cx="11492915" cy="53835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小明和他哥哥早晨起来沿长为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的环形跑道练习跑步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53136"/>
                  </a:rPr>
                  <a:t>圈用的时间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和他哥哥跑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圈用的时间相等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两人同时同地同向出发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结果经过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4791c"/>
                  </a:rPr>
                  <a:t>秒他们第一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次相遇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若他们两人同时同地反向出发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则经过几秒他们第一次相遇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设小明的速度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则他哥哥的速度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则小明的哥哥的速度为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他们第一次相遇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他们第一次相遇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66" name="yt_shape_13266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5383525"/>
              </a:xfrm>
              <a:prstGeom prst="rect">
                <a:avLst/>
              </a:prstGeom>
              <a:blipFill>
                <a:blip r:embed="rId2"/>
                <a:stretch>
                  <a:fillRect l="-1645" t="-1586" b="-2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6F367A8-E9C0-72BA-AD53-4F3AA4FD90E5}"/>
                  </a:ext>
                </a:extLst>
              </p:cNvPr>
              <p:cNvSpPr txBox="1"/>
              <p:nvPr/>
            </p:nvSpPr>
            <p:spPr>
              <a:xfrm>
                <a:off x="450108" y="2170128"/>
                <a:ext cx="7334948" cy="7143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设小明的速度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m/s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则他哥哥的速度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m/s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mathAnswerShape': 1}">
                <a:extLst>
                  <a:ext uri="{FF2B5EF4-FFF2-40B4-BE49-F238E27FC236}">
                    <a16:creationId xmlns:a16="http://schemas.microsoft.com/office/drawing/2014/main" id="{66F367A8-E9C0-72BA-AD53-4F3AA4FD90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70128"/>
                <a:ext cx="7334948" cy="714325"/>
              </a:xfrm>
              <a:prstGeom prst="rect">
                <a:avLst/>
              </a:prstGeom>
              <a:blipFill>
                <a:blip r:embed="rId3"/>
                <a:stretch>
                  <a:fillRect l="-1330" r="-1081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F0E0C1-1621-091F-4F41-9D5E30E9F124}"/>
                  </a:ext>
                </a:extLst>
              </p:cNvPr>
              <p:cNvSpPr txBox="1"/>
              <p:nvPr/>
            </p:nvSpPr>
            <p:spPr>
              <a:xfrm>
                <a:off x="450108" y="2790841"/>
                <a:ext cx="4931473" cy="7143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mathAnswerShape': 1}">
                <a:extLst>
                  <a:ext uri="{FF2B5EF4-FFF2-40B4-BE49-F238E27FC236}">
                    <a16:creationId xmlns:a16="http://schemas.microsoft.com/office/drawing/2014/main" id="{C9F0E0C1-1621-091F-4F41-9D5E30E9F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90841"/>
                <a:ext cx="4931473" cy="714324"/>
              </a:xfrm>
              <a:prstGeom prst="rect">
                <a:avLst/>
              </a:prstGeom>
              <a:blipFill>
                <a:blip r:embed="rId4"/>
                <a:stretch>
                  <a:fillRect l="-1978" r="-1854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6AA71B4-BA91-097B-FAAB-7744AA1D2E96}"/>
              </a:ext>
            </a:extLst>
          </p:cNvPr>
          <p:cNvSpPr txBox="1"/>
          <p:nvPr/>
        </p:nvSpPr>
        <p:spPr>
          <a:xfrm>
            <a:off x="450108" y="3411553"/>
            <a:ext cx="17818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DD3AF8-D56F-BAE0-475C-7EACB53A3300}"/>
                  </a:ext>
                </a:extLst>
              </p:cNvPr>
              <p:cNvSpPr txBox="1"/>
              <p:nvPr/>
            </p:nvSpPr>
            <p:spPr>
              <a:xfrm>
                <a:off x="450108" y="3850465"/>
                <a:ext cx="5872861" cy="7143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则小明的哥哥的速度为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m/s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mathAnswerShape': 1}">
                <a:extLst>
                  <a:ext uri="{FF2B5EF4-FFF2-40B4-BE49-F238E27FC236}">
                    <a16:creationId xmlns:a16="http://schemas.microsoft.com/office/drawing/2014/main" id="{B5DD3AF8-D56F-BAE0-475C-7EACB53A33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50465"/>
                <a:ext cx="5872861" cy="714325"/>
              </a:xfrm>
              <a:prstGeom prst="rect">
                <a:avLst/>
              </a:prstGeom>
              <a:blipFill>
                <a:blip r:embed="rId5"/>
                <a:stretch>
                  <a:fillRect l="-1661" r="-1454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B3A018A-B8A6-21FE-AC69-E5CFD2826F92}"/>
              </a:ext>
            </a:extLst>
          </p:cNvPr>
          <p:cNvSpPr txBox="1"/>
          <p:nvPr/>
        </p:nvSpPr>
        <p:spPr>
          <a:xfrm>
            <a:off x="450108" y="4471178"/>
            <a:ext cx="37297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他们第一次相遇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0640D9-4B7F-3479-AE72-91BC58C1ECCD}"/>
              </a:ext>
            </a:extLst>
          </p:cNvPr>
          <p:cNvSpPr txBox="1"/>
          <p:nvPr/>
        </p:nvSpPr>
        <p:spPr>
          <a:xfrm>
            <a:off x="450108" y="4910090"/>
            <a:ext cx="45250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5844AD-A355-DA3A-BC5A-4B5D81CA059A}"/>
              </a:ext>
            </a:extLst>
          </p:cNvPr>
          <p:cNvSpPr txBox="1"/>
          <p:nvPr/>
        </p:nvSpPr>
        <p:spPr>
          <a:xfrm>
            <a:off x="450108" y="5349002"/>
            <a:ext cx="17818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8814B1C-6BB0-5632-622A-A456D8824732}"/>
              </a:ext>
            </a:extLst>
          </p:cNvPr>
          <p:cNvSpPr txBox="1"/>
          <p:nvPr/>
        </p:nvSpPr>
        <p:spPr>
          <a:xfrm>
            <a:off x="450108" y="5787914"/>
            <a:ext cx="4109148" cy="4905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他们第一次相遇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3" name="yt_shape_13273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272" name="yt_image_132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5" name="yt_shape_13275"/>
          <p:cNvSpPr txBox="1"/>
          <p:nvPr/>
        </p:nvSpPr>
        <p:spPr>
          <a:xfrm>
            <a:off x="3793382" y="1378425"/>
            <a:ext cx="46052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</p:txBody>
      </p:sp>
      <p:sp>
        <p:nvSpPr>
          <p:cNvPr id="13276" name="yt_shape_13276"/>
          <p:cNvSpPr txBox="1"/>
          <p:nvPr/>
        </p:nvSpPr>
        <p:spPr>
          <a:xfrm>
            <a:off x="540119" y="1857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一列慢车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一列快车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e8f9"/>
              </a:rPr>
              <a:t>从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277" name="yt_shape_13277"/>
          <p:cNvSpPr txBox="1"/>
          <p:nvPr/>
        </p:nvSpPr>
        <p:spPr>
          <a:xfrm>
            <a:off x="540119" y="28171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相向而行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278" name="yt_shape_13278"/>
          <p:cNvSpPr txBox="1"/>
          <p:nvPr/>
        </p:nvSpPr>
        <p:spPr>
          <a:xfrm>
            <a:off x="540119" y="37765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两车同时开出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同向而行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小时后快车追上慢车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279" name="yt_shape_13279"/>
          <p:cNvSpPr txBox="1"/>
          <p:nvPr/>
        </p:nvSpPr>
        <p:spPr>
          <a:xfrm>
            <a:off x="540119" y="473603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两车同时开出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背向而行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822478-55D3-83B5-3E54-D51384D63A46}"/>
              </a:ext>
            </a:extLst>
          </p:cNvPr>
          <p:cNvSpPr txBox="1"/>
          <p:nvPr/>
        </p:nvSpPr>
        <p:spPr>
          <a:xfrm>
            <a:off x="9062296" y="2770357"/>
            <a:ext cx="246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1f9d3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721CE0-5B32-ADDF-1DAF-CB08284CD965}"/>
              </a:ext>
            </a:extLst>
          </p:cNvPr>
          <p:cNvSpPr txBox="1"/>
          <p:nvPr/>
        </p:nvSpPr>
        <p:spPr>
          <a:xfrm>
            <a:off x="450108" y="324584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165C86-C65D-7133-F67E-94EF83219357}"/>
              </a:ext>
            </a:extLst>
          </p:cNvPr>
          <p:cNvSpPr txBox="1"/>
          <p:nvPr/>
        </p:nvSpPr>
        <p:spPr>
          <a:xfrm>
            <a:off x="10586296" y="372979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1725c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4C1F33-B103-E4E7-04AC-D85C00301661}"/>
              </a:ext>
            </a:extLst>
          </p:cNvPr>
          <p:cNvSpPr txBox="1"/>
          <p:nvPr/>
        </p:nvSpPr>
        <p:spPr>
          <a:xfrm>
            <a:off x="450108" y="4205280"/>
            <a:ext cx="2774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D1AB7B-4A67-265D-2BA8-D16BEE499E46}"/>
              </a:ext>
            </a:extLst>
          </p:cNvPr>
          <p:cNvSpPr txBox="1"/>
          <p:nvPr/>
        </p:nvSpPr>
        <p:spPr>
          <a:xfrm>
            <a:off x="11500696" y="468922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2bde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D824F7-2E93-EB1F-850D-C13E7DE68EAF}"/>
              </a:ext>
            </a:extLst>
          </p:cNvPr>
          <p:cNvSpPr txBox="1"/>
          <p:nvPr/>
        </p:nvSpPr>
        <p:spPr>
          <a:xfrm>
            <a:off x="450108" y="5164715"/>
            <a:ext cx="3688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82" name="yt_shape_13282"/>
              <p:cNvSpPr txBox="1"/>
              <p:nvPr/>
            </p:nvSpPr>
            <p:spPr>
              <a:xfrm>
                <a:off x="540119" y="900000"/>
                <a:ext cx="11492915" cy="32422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慢车先开出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两车相向而行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ec257"/>
                  </a:rPr>
                  <a:t>问慢车开出多少小时后两车相距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设慢车开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两车相距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则慢车开出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小时或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小时后两车相距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82" name="yt_shape_13282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42298"/>
              </a:xfrm>
              <a:prstGeom prst="rect">
                <a:avLst/>
              </a:prstGeom>
              <a:blipFill>
                <a:blip r:embed="rId2"/>
                <a:stretch>
                  <a:fillRect l="-1645" t="-1692" b="-2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40B8B50-EEB7-EC9E-A424-90DA8BA569F2}"/>
              </a:ext>
            </a:extLst>
          </p:cNvPr>
          <p:cNvSpPr txBox="1"/>
          <p:nvPr/>
        </p:nvSpPr>
        <p:spPr>
          <a:xfrm>
            <a:off x="450108" y="1804170"/>
            <a:ext cx="620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设慢车开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两车相距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04D671-09BD-94B7-C0ED-13A4233C8BE9}"/>
              </a:ext>
            </a:extLst>
          </p:cNvPr>
          <p:cNvSpPr txBox="1"/>
          <p:nvPr/>
        </p:nvSpPr>
        <p:spPr>
          <a:xfrm>
            <a:off x="450108" y="2279658"/>
            <a:ext cx="10549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976587-DFDA-025A-866E-158EEFAD9787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2997899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mathAnswerShape': 1}">
                <a:extLst>
                  <a:ext uri="{FF2B5EF4-FFF2-40B4-BE49-F238E27FC236}">
                    <a16:creationId xmlns:a16="http://schemas.microsoft.com/office/drawing/2014/main" id="{F0976587-DFDA-025A-866E-158EEFAD97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2997899" cy="767538"/>
              </a:xfrm>
              <a:prstGeom prst="rect">
                <a:avLst/>
              </a:prstGeom>
              <a:blipFill>
                <a:blip r:embed="rId3"/>
                <a:stretch>
                  <a:fillRect l="-3252" r="-304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CA531B-120C-72D7-BF04-01B3EC00EF78}"/>
                  </a:ext>
                </a:extLst>
              </p:cNvPr>
              <p:cNvSpPr txBox="1"/>
              <p:nvPr/>
            </p:nvSpPr>
            <p:spPr>
              <a:xfrm>
                <a:off x="450108" y="3429072"/>
                <a:ext cx="6499923" cy="7286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则慢车开出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小时或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小时后两车相距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, 'mathAnswerShape': 1}">
                <a:extLst>
                  <a:ext uri="{FF2B5EF4-FFF2-40B4-BE49-F238E27FC236}">
                    <a16:creationId xmlns:a16="http://schemas.microsoft.com/office/drawing/2014/main" id="{19CA531B-120C-72D7-BF04-01B3EC00EF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9072"/>
                <a:ext cx="6499923" cy="728675"/>
              </a:xfrm>
              <a:prstGeom prst="rect">
                <a:avLst/>
              </a:prstGeom>
              <a:blipFill>
                <a:blip r:embed="rId4"/>
                <a:stretch>
                  <a:fillRect l="-1501" r="-150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0" name="yt_shape_13220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19" name="yt_image_1321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2" name="yt_shape_13222"/>
          <p:cNvSpPr txBox="1"/>
          <p:nvPr/>
        </p:nvSpPr>
        <p:spPr>
          <a:xfrm>
            <a:off x="540000" y="1597583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相遇问题</a:t>
            </a:r>
          </a:p>
        </p:txBody>
      </p:sp>
      <p:sp>
        <p:nvSpPr>
          <p:cNvPr id="13223" name="yt_shape_13223"/>
          <p:cNvSpPr txBox="1"/>
          <p:nvPr/>
        </p:nvSpPr>
        <p:spPr>
          <a:xfrm>
            <a:off x="540119" y="20971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小明和小刚从相距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千米的两地同时相向而行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小明每小时走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b062"/>
              </a:rPr>
              <a:t>小时后两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人相遇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设小刚的速度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24" name="yt_table_132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48776"/>
              </p:ext>
            </p:extLst>
          </p:nvPr>
        </p:nvGraphicFramePr>
        <p:xfrm>
          <a:off x="540056" y="3056583"/>
          <a:ext cx="8073073" cy="950976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2940050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"/>
                  </a:ext>
                </a:extLst>
              </a:tr>
            </a:tbl>
          </a:graphicData>
        </a:graphic>
      </p:graphicFrame>
      <p:sp>
        <p:nvSpPr>
          <p:cNvPr id="13226" name="yt_shape_13226"/>
          <p:cNvSpPr txBox="1"/>
          <p:nvPr/>
        </p:nvSpPr>
        <p:spPr>
          <a:xfrm>
            <a:off x="540119" y="405813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米的环形跑道上练习长跑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他们同时同地反向跑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982e"/>
              </a:rPr>
              <a:t>6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而他们首次相遇时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两人都跑了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27" name="yt_table_132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20288"/>
              </p:ext>
            </p:extLst>
          </p:nvPr>
        </p:nvGraphicFramePr>
        <p:xfrm>
          <a:off x="540056" y="5017572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"/>
                  </a:ext>
                </a:extLst>
              </a:tr>
            </a:tbl>
          </a:graphicData>
        </a:graphic>
      </p:graphicFrame>
      <p:pic>
        <p:nvPicPr>
          <p:cNvPr id="3" name="yt_shape_1722390260428">
            <a:extLst>
              <a:ext uri="{FF2B5EF4-FFF2-40B4-BE49-F238E27FC236}">
                <a16:creationId xmlns:a16="http://schemas.microsoft.com/office/drawing/2014/main" id="{4B8FB023-750B-D724-559A-46B3FE37C0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19A90E-3C19-4795-6779-DFE113CE23C6}"/>
              </a:ext>
            </a:extLst>
          </p:cNvPr>
          <p:cNvSpPr txBox="1"/>
          <p:nvPr/>
        </p:nvSpPr>
        <p:spPr>
          <a:xfrm>
            <a:off x="7012832" y="25258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058CBB-E50E-0100-9DF9-88F7971EA526}"/>
              </a:ext>
            </a:extLst>
          </p:cNvPr>
          <p:cNvSpPr txBox="1"/>
          <p:nvPr/>
        </p:nvSpPr>
        <p:spPr>
          <a:xfrm>
            <a:off x="9000382" y="44868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9" name="yt_shape_13229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电气机车和磁浮列车从相距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千米的两地同时出发相对而行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aa7,isEnd"/>
              </a:rPr>
              <a:t>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浮列车的速度比电气机车速度的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小时后两车相遇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e77c,isEnd"/>
              </a:rPr>
              <a:t>则电气机车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设电气机车的速度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则磁浮列车的速度为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电气机车的速度为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2690AF-5182-6660-E363-1451E12BCD48}"/>
              </a:ext>
            </a:extLst>
          </p:cNvPr>
          <p:cNvSpPr txBox="1"/>
          <p:nvPr/>
        </p:nvSpPr>
        <p:spPr>
          <a:xfrm>
            <a:off x="8079632" y="2279658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F7138A-E11F-B1EB-559C-F2C5F5207E1B}"/>
              </a:ext>
            </a:extLst>
          </p:cNvPr>
          <p:cNvSpPr txBox="1"/>
          <p:nvPr/>
        </p:nvSpPr>
        <p:spPr>
          <a:xfrm>
            <a:off x="3193308" y="2755146"/>
            <a:ext cx="41343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ECE896-E5B9-1C28-B850-9FBDBB72A415}"/>
              </a:ext>
            </a:extLst>
          </p:cNvPr>
          <p:cNvSpPr txBox="1"/>
          <p:nvPr/>
        </p:nvSpPr>
        <p:spPr>
          <a:xfrm>
            <a:off x="1594696" y="323063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097BE1-99C0-1090-55C1-BBA28A34D15E}"/>
              </a:ext>
            </a:extLst>
          </p:cNvPr>
          <p:cNvSpPr txBox="1"/>
          <p:nvPr/>
        </p:nvSpPr>
        <p:spPr>
          <a:xfrm>
            <a:off x="3498108" y="37061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3" name="yt_shape_13233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追及问题</a:t>
            </a:r>
          </a:p>
        </p:txBody>
      </p:sp>
      <p:sp>
        <p:nvSpPr>
          <p:cNvPr id="13234" name="yt_shape_1323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乙两人驾车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甲先出发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半小时后乙以每小时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178e"/>
              </a:rPr>
              <a:t>千米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的速度追赶甲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若乙行走了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小时后追上甲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则甲的速度为每小时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35" name="yt_table_132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060189"/>
              </p:ext>
            </p:extLst>
          </p:nvPr>
        </p:nvGraphicFramePr>
        <p:xfrm>
          <a:off x="540056" y="2359000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</a:tbl>
          </a:graphicData>
        </a:graphic>
      </p:graphicFrame>
      <p:sp>
        <p:nvSpPr>
          <p:cNvPr id="13237" name="yt_shape_13237"/>
          <p:cNvSpPr txBox="1"/>
          <p:nvPr/>
        </p:nvSpPr>
        <p:spPr>
          <a:xfrm>
            <a:off x="540119" y="33605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自行车每小时行驶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汽车每小时行驶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两车同时同向行驶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c9a6,isEnd"/>
              </a:rPr>
              <a:t>如果自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行车在汽车前面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那么汽车用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小时可以追上自行车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260513">
            <a:extLst>
              <a:ext uri="{FF2B5EF4-FFF2-40B4-BE49-F238E27FC236}">
                <a16:creationId xmlns:a16="http://schemas.microsoft.com/office/drawing/2014/main" id="{A9CF99F1-BEE0-722F-A734-42B63F5A56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C2F5BB-F81C-88E6-800D-6645C0802C99}"/>
              </a:ext>
            </a:extLst>
          </p:cNvPr>
          <p:cNvSpPr txBox="1"/>
          <p:nvPr/>
        </p:nvSpPr>
        <p:spPr>
          <a:xfrm>
            <a:off x="989890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AEBF95-42E3-1B30-2BE4-0C7498C75DCE}"/>
              </a:ext>
            </a:extLst>
          </p:cNvPr>
          <p:cNvSpPr txBox="1"/>
          <p:nvPr/>
        </p:nvSpPr>
        <p:spPr>
          <a:xfrm>
            <a:off x="5326908" y="378923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39" name="yt_shape_13239"/>
              <p:cNvSpPr txBox="1"/>
              <p:nvPr/>
            </p:nvSpPr>
            <p:spPr>
              <a:xfrm>
                <a:off x="540000" y="1771242"/>
                <a:ext cx="4752135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设学校离家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学校离家有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39" name="yt_shape_132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1242"/>
                <a:ext cx="4752135" cy="1590692"/>
              </a:xfrm>
              <a:prstGeom prst="rect">
                <a:avLst/>
              </a:prstGeom>
              <a:blipFill>
                <a:blip r:embed="rId2"/>
                <a:stretch>
                  <a:fillRect l="-3979" t="-3462" r="-308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EC4923-49A1-E3BB-0190-ADAD8123FEF9}"/>
              </a:ext>
            </a:extLst>
          </p:cNvPr>
          <p:cNvSpPr txBox="1"/>
          <p:nvPr/>
        </p:nvSpPr>
        <p:spPr>
          <a:xfrm>
            <a:off x="449989" y="1724436"/>
            <a:ext cx="339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设学校离家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51B07A-0DE2-26A0-56AD-1EC77526E2FF}"/>
                  </a:ext>
                </a:extLst>
              </p:cNvPr>
              <p:cNvSpPr txBox="1"/>
              <p:nvPr/>
            </p:nvSpPr>
            <p:spPr>
              <a:xfrm>
                <a:off x="449989" y="2199924"/>
                <a:ext cx="48862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51B07A-0DE2-26A0-56AD-1EC77526E2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9924"/>
                <a:ext cx="4886261" cy="769062"/>
              </a:xfrm>
              <a:prstGeom prst="rect">
                <a:avLst/>
              </a:prstGeom>
              <a:blipFill>
                <a:blip r:embed="rId3"/>
                <a:stretch>
                  <a:fillRect l="-1998" r="-212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28D4B78-1894-DEC1-FB49-E8CFAA8FE305}"/>
              </a:ext>
            </a:extLst>
          </p:cNvPr>
          <p:cNvSpPr txBox="1"/>
          <p:nvPr/>
        </p:nvSpPr>
        <p:spPr>
          <a:xfrm>
            <a:off x="449989" y="2875374"/>
            <a:ext cx="30074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学校离家有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238" name="yt_shape_13238"/>
          <p:cNvSpPr txBox="1"/>
          <p:nvPr/>
        </p:nvSpPr>
        <p:spPr>
          <a:xfrm>
            <a:off x="540119" y="8423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兄弟两人由家里步行去学校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弟弟每小时走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哥哥每小时走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7444"/>
              </a:rPr>
              <a:t>哥哥晚出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结果两人同时到校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学校离家有多远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2" name="yt_shape_13242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航行、飞行问题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43" name="yt_shape_13243"/>
              <p:cNvSpPr txBox="1"/>
              <p:nvPr/>
            </p:nvSpPr>
            <p:spPr>
              <a:xfrm>
                <a:off x="540119" y="1399565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一架飞机在甲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乙两城之间飞行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顺风需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逆风需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14e47,isEnd"/>
                  </a:rPr>
                  <a:t>已知风速为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设飞机在无风时的速度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en-US" altLang="zh-CN" sz="2400" b="0" i="1" u="sng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9.754961,H:52.87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43" name="yt_shape_132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260595">
            <a:extLst>
              <a:ext uri="{FF2B5EF4-FFF2-40B4-BE49-F238E27FC236}">
                <a16:creationId xmlns:a16="http://schemas.microsoft.com/office/drawing/2014/main" id="{A176089E-E8CC-3A62-473D-A0FBB26873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5157987-9801-C881-8A00-40320BA2FF00}"/>
                  </a:ext>
                </a:extLst>
              </p:cNvPr>
              <p:cNvSpPr txBox="1"/>
              <p:nvPr/>
            </p:nvSpPr>
            <p:spPr>
              <a:xfrm>
                <a:off x="8668596" y="1844824"/>
                <a:ext cx="3050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_⨹_1_0dda6"/>
                  </a:rPr>
                  <a:t>x</a:t>
                </a:r>
                <a:b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5157987-9801-C881-8A00-40320BA2FF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8596" y="1844824"/>
                <a:ext cx="3050286" cy="765061"/>
              </a:xfrm>
              <a:prstGeom prst="rect">
                <a:avLst/>
              </a:prstGeom>
              <a:blipFill>
                <a:blip r:embed="rId4"/>
                <a:stretch>
                  <a:fillRect t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86DF1FC-49FE-5BB4-1E57-5E8569C68370}"/>
              </a:ext>
            </a:extLst>
          </p:cNvPr>
          <p:cNvSpPr txBox="1"/>
          <p:nvPr/>
        </p:nvSpPr>
        <p:spPr>
          <a:xfrm>
            <a:off x="450108" y="249969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5" name="yt_shape_13245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考虑问题不全而出错</a:t>
            </a:r>
          </a:p>
        </p:txBody>
      </p:sp>
      <p:sp>
        <p:nvSpPr>
          <p:cNvPr id="13246" name="yt_shape_13246"/>
          <p:cNvSpPr txBox="1"/>
          <p:nvPr/>
        </p:nvSpPr>
        <p:spPr>
          <a:xfrm>
            <a:off x="540119" y="13995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某人乘船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地顺流而下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然后又逆流而上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共乘船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b382"/>
              </a:rPr>
              <a:t>已知轮船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在静水中的速度为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水流速度为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2km/h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0a32"/>
              </a:rPr>
              <a:t>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47" name="yt_shape_13247"/>
              <p:cNvSpPr txBox="1"/>
              <p:nvPr/>
            </p:nvSpPr>
            <p:spPr>
              <a:xfrm>
                <a:off x="540000" y="2822652"/>
                <a:ext cx="4424288" cy="2765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两地的距离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地的下游时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地的上游时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47" name="yt_shape_13247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22652"/>
                <a:ext cx="4424288" cy="2765629"/>
              </a:xfrm>
              <a:prstGeom prst="rect">
                <a:avLst/>
              </a:prstGeom>
              <a:blipFill>
                <a:blip r:embed="rId2"/>
                <a:stretch>
                  <a:fillRect l="-4276" t="-1762" r="-3034" b="-2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49" name="yt_shape_13249"/>
          <p:cNvSpPr txBox="1"/>
          <p:nvPr/>
        </p:nvSpPr>
        <p:spPr>
          <a:xfrm>
            <a:off x="540000" y="5639069"/>
            <a:ext cx="55079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两地的距离为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260670">
            <a:extLst>
              <a:ext uri="{FF2B5EF4-FFF2-40B4-BE49-F238E27FC236}">
                <a16:creationId xmlns:a16="http://schemas.microsoft.com/office/drawing/2014/main" id="{9A6880F8-0634-B5C6-A513-5AB27F5E7B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4FD455-5408-356E-3FE1-85E9A56CF0AA}"/>
              </a:ext>
            </a:extLst>
          </p:cNvPr>
          <p:cNvSpPr txBox="1"/>
          <p:nvPr/>
        </p:nvSpPr>
        <p:spPr>
          <a:xfrm>
            <a:off x="449989" y="2775846"/>
            <a:ext cx="456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两地的距离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BE18D2-A520-6A54-7A94-513EF0F6E8CD}"/>
              </a:ext>
            </a:extLst>
          </p:cNvPr>
          <p:cNvSpPr txBox="1"/>
          <p:nvPr/>
        </p:nvSpPr>
        <p:spPr>
          <a:xfrm>
            <a:off x="449989" y="3251334"/>
            <a:ext cx="350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地的下游时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B68191-940E-2F89-8035-608529AD717A}"/>
                  </a:ext>
                </a:extLst>
              </p:cNvPr>
              <p:cNvSpPr txBox="1"/>
              <p:nvPr/>
            </p:nvSpPr>
            <p:spPr>
              <a:xfrm>
                <a:off x="449989" y="3726823"/>
                <a:ext cx="4296092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mathAnswerShape': 1}">
                <a:extLst>
                  <a:ext uri="{FF2B5EF4-FFF2-40B4-BE49-F238E27FC236}">
                    <a16:creationId xmlns:a16="http://schemas.microsoft.com/office/drawing/2014/main" id="{1DB68191-940E-2F89-8035-608529AD71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6823"/>
                <a:ext cx="4296092" cy="769316"/>
              </a:xfrm>
              <a:prstGeom prst="rect">
                <a:avLst/>
              </a:prstGeom>
              <a:blipFill>
                <a:blip r:embed="rId4"/>
                <a:stretch>
                  <a:fillRect r="-212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03C9159-E6EE-E924-6DDC-F036FE201CF3}"/>
              </a:ext>
            </a:extLst>
          </p:cNvPr>
          <p:cNvSpPr txBox="1"/>
          <p:nvPr/>
        </p:nvSpPr>
        <p:spPr>
          <a:xfrm>
            <a:off x="449989" y="4402526"/>
            <a:ext cx="350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地的上游时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DAF9A25-E4A6-0FC5-E1B0-B61C62F45146}"/>
                  </a:ext>
                </a:extLst>
              </p:cNvPr>
              <p:cNvSpPr txBox="1"/>
              <p:nvPr/>
            </p:nvSpPr>
            <p:spPr>
              <a:xfrm>
                <a:off x="449989" y="4878014"/>
                <a:ext cx="3838892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3, 'mathAnswerShape': 1}">
                <a:extLst>
                  <a:ext uri="{FF2B5EF4-FFF2-40B4-BE49-F238E27FC236}">
                    <a16:creationId xmlns:a16="http://schemas.microsoft.com/office/drawing/2014/main" id="{FDAF9A25-E4A6-0FC5-E1B0-B61C62F451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8014"/>
                <a:ext cx="3838892" cy="730326"/>
              </a:xfrm>
              <a:prstGeom prst="rect">
                <a:avLst/>
              </a:prstGeom>
              <a:blipFill>
                <a:blip r:embed="rId5"/>
                <a:stretch>
                  <a:fillRect r="-238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015719D-9C50-1A0E-AD9D-1C6F71A89262}"/>
              </a:ext>
            </a:extLst>
          </p:cNvPr>
          <p:cNvSpPr txBox="1"/>
          <p:nvPr/>
        </p:nvSpPr>
        <p:spPr>
          <a:xfrm>
            <a:off x="449989" y="5592263"/>
            <a:ext cx="5634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两地的距离为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1" name="yt_shape_13251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50" name="yt_image_13250" title="H_50.9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3" name="yt_shape_13253"/>
          <p:cNvSpPr txBox="1"/>
          <p:nvPr/>
        </p:nvSpPr>
        <p:spPr>
          <a:xfrm>
            <a:off x="540119" y="15975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乙两人在一条笔直的跑道上练习跑步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已知甲跑完全程需要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3613"/>
              </a:rPr>
              <a:t>乙跑完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全程需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如果两人分别从跑道的两端同时出发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0fdc"/>
              </a:rPr>
              <a:t>那么两人相遇所需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的时间是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54" name="yt_table_132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062458"/>
              </p:ext>
            </p:extLst>
          </p:nvPr>
        </p:nvGraphicFramePr>
        <p:xfrm>
          <a:off x="540056" y="3037149"/>
          <a:ext cx="6844348" cy="950976"/>
        </p:xfrm>
        <a:graphic>
          <a:graphicData uri="http://schemas.openxmlformats.org/drawingml/2006/table">
            <a:tbl>
              <a:tblPr/>
              <a:tblGrid>
                <a:gridCol w="4761548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</a:tbl>
          </a:graphicData>
        </a:graphic>
      </p:graphicFrame>
      <p:sp>
        <p:nvSpPr>
          <p:cNvPr id="13256" name="yt_shape_13256"/>
          <p:cNvSpPr txBox="1"/>
          <p:nvPr/>
        </p:nvSpPr>
        <p:spPr>
          <a:xfrm>
            <a:off x="540120" y="40387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一列火车长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的速度通过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8937"/>
              </a:rPr>
              <a:t>从火车进入隧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道口算起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到这列火车完全通过隧道所需时间是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57" name="yt_table_132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608336"/>
              </p:ext>
            </p:extLst>
          </p:nvPr>
        </p:nvGraphicFramePr>
        <p:xfrm>
          <a:off x="540056" y="4998138"/>
          <a:ext cx="8590916" cy="475488"/>
        </p:xfrm>
        <a:graphic>
          <a:graphicData uri="http://schemas.openxmlformats.org/drawingml/2006/table">
            <a:tbl>
              <a:tblPr/>
              <a:tblGrid>
                <a:gridCol w="2389505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2372043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2372043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924A0C1-74A0-9894-0E9E-BC601DC48645}"/>
              </a:ext>
            </a:extLst>
          </p:cNvPr>
          <p:cNvSpPr txBox="1"/>
          <p:nvPr/>
        </p:nvSpPr>
        <p:spPr>
          <a:xfrm>
            <a:off x="2278908" y="25017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B9E81B-7069-2C10-4426-9B7EF78D5BA1}"/>
              </a:ext>
            </a:extLst>
          </p:cNvPr>
          <p:cNvSpPr txBox="1"/>
          <p:nvPr/>
        </p:nvSpPr>
        <p:spPr>
          <a:xfrm>
            <a:off x="7460508" y="44673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9" name="yt_shape_13259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是我国古代内容极为丰富的数学名著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书中有如下问题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ac73,isEnd"/>
              </a:rPr>
              <a:t>：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今有善行者行一百步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不善行者行六十步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今不善行者先行一百步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d393,isEnd"/>
              </a:rPr>
              <a:t>善行者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追之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问几何步及之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其意思为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速度快的人走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速度慢的人只走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ca23,isEnd"/>
              </a:rPr>
              <a:t>60</a:t>
            </a:r>
            <a:b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现速度慢的人先走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速度快的人去追赶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则速度快的人要走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100" b="0" i="0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步才能追上速度慢的人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67B58B-D66E-95BA-3D18-566C1C125078}"/>
              </a:ext>
            </a:extLst>
          </p:cNvPr>
          <p:cNvSpPr txBox="1"/>
          <p:nvPr/>
        </p:nvSpPr>
        <p:spPr>
          <a:xfrm>
            <a:off x="10356107" y="2279658"/>
            <a:ext cx="1361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1985</Words>
  <Application>Microsoft Office PowerPoint</Application>
  <PresentationFormat>宽屏</PresentationFormat>
  <Paragraphs>133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2024-07-31T08:52:48Z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