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3" r:id="rId6"/>
    <p:sldId id="374" r:id="rId7"/>
    <p:sldId id="378" r:id="rId8"/>
    <p:sldId id="379" r:id="rId9"/>
    <p:sldId id="381" r:id="rId10"/>
    <p:sldId id="383" r:id="rId11"/>
    <p:sldId id="384" r:id="rId12"/>
    <p:sldId id="388" r:id="rId13"/>
    <p:sldId id="389" r:id="rId14"/>
    <p:sldId id="390" r:id="rId15"/>
    <p:sldId id="398" r:id="rId16"/>
    <p:sldId id="400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2" name="yt_shape_10202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01" name="yt_image_1020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4" name="yt_shape_10204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如果两个数只有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那么其中的一个数叫作另一个数的相反数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9f60,isEnd"/>
              </a:rPr>
              <a:t>或者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说它们互为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一个正数的相反数是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一个负数的相反数是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8A7BA7-AF67-2D4C-C4A6-8EE17422E4EF}"/>
              </a:ext>
            </a:extLst>
          </p:cNvPr>
          <p:cNvSpPr txBox="1"/>
          <p:nvPr/>
        </p:nvSpPr>
        <p:spPr>
          <a:xfrm>
            <a:off x="29647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2C1E0A-2C7D-D642-275E-F74F944547F3}"/>
              </a:ext>
            </a:extLst>
          </p:cNvPr>
          <p:cNvSpPr txBox="1"/>
          <p:nvPr/>
        </p:nvSpPr>
        <p:spPr>
          <a:xfrm>
            <a:off x="1974108" y="202626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20AEF1-ED2E-B702-6F64-5CAC30EAE9B9}"/>
              </a:ext>
            </a:extLst>
          </p:cNvPr>
          <p:cNvSpPr txBox="1"/>
          <p:nvPr/>
        </p:nvSpPr>
        <p:spPr>
          <a:xfrm>
            <a:off x="3574308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976E96-0843-DA93-9FFA-58B972062FB3}"/>
              </a:ext>
            </a:extLst>
          </p:cNvPr>
          <p:cNvSpPr txBox="1"/>
          <p:nvPr/>
        </p:nvSpPr>
        <p:spPr>
          <a:xfrm>
            <a:off x="7841507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BAFA3D-13B7-8F49-492B-E167D601BF83}"/>
              </a:ext>
            </a:extLst>
          </p:cNvPr>
          <p:cNvSpPr txBox="1"/>
          <p:nvPr/>
        </p:nvSpPr>
        <p:spPr>
          <a:xfrm>
            <a:off x="11041907" y="2501753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1e972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C7700F-97F1-037C-7F5D-E2DD5946141D}"/>
              </a:ext>
            </a:extLst>
          </p:cNvPr>
          <p:cNvSpPr txBox="1"/>
          <p:nvPr/>
        </p:nvSpPr>
        <p:spPr>
          <a:xfrm>
            <a:off x="11208568" y="249289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7" name="yt_shape_10267"/>
          <p:cNvSpPr txBox="1"/>
          <p:nvPr/>
        </p:nvSpPr>
        <p:spPr>
          <a:xfrm>
            <a:off x="540000" y="900000"/>
            <a:ext cx="70628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268" name="yt_shape_10268"/>
          <p:cNvSpPr txBox="1"/>
          <p:nvPr/>
        </p:nvSpPr>
        <p:spPr>
          <a:xfrm>
            <a:off x="540119" y="13793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分别表示互为相反数的两个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c885,isEnd"/>
              </a:rPr>
              <a:t>N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0269" name="yt_shape_10269" title="H_60.52110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5268" y="2659886"/>
            <a:ext cx="1301463" cy="768618"/>
            <a:chOff x="0" y="0"/>
            <a:chExt cx="1301463" cy="768618"/>
          </a:xfrm>
        </p:grpSpPr>
        <p:pic>
          <p:nvPicPr>
            <p:cNvPr id="2" name="yt_image_1026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01463" cy="372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71" name="yt_shape_10271" descr="{&quot;rangeId&quot;:0,&quot;IgnoreLineSpacing&quot;:1}"/>
            <p:cNvSpPr txBox="1"/>
            <p:nvPr/>
          </p:nvSpPr>
          <p:spPr>
            <a:xfrm>
              <a:off x="41267" y="40861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53F1C0-0642-E453-2CF6-88B05217CD68}"/>
              </a:ext>
            </a:extLst>
          </p:cNvPr>
          <p:cNvSpPr txBox="1"/>
          <p:nvPr/>
        </p:nvSpPr>
        <p:spPr>
          <a:xfrm>
            <a:off x="6225314" y="85319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716171-2877-259E-90A6-C89B386EF06C}"/>
              </a:ext>
            </a:extLst>
          </p:cNvPr>
          <p:cNvSpPr txBox="1"/>
          <p:nvPr/>
        </p:nvSpPr>
        <p:spPr>
          <a:xfrm>
            <a:off x="4271221" y="1807985"/>
            <a:ext cx="155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D33BDF-543A-FA05-E299-BA0292FB5E91}"/>
              </a:ext>
            </a:extLst>
          </p:cNvPr>
          <p:cNvSpPr txBox="1"/>
          <p:nvPr/>
        </p:nvSpPr>
        <p:spPr>
          <a:xfrm>
            <a:off x="6500071" y="1807985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3" name="yt_shape_10273"/>
          <p:cNvSpPr txBox="1"/>
          <p:nvPr/>
        </p:nvSpPr>
        <p:spPr>
          <a:xfrm>
            <a:off x="540000" y="900000"/>
            <a:ext cx="933268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76" name="yt_image_10276" title="H_24.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8700" y="2010970"/>
            <a:ext cx="3763299" cy="31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8" name="yt_shape_10278"/>
          <p:cNvSpPr txBox="1"/>
          <p:nvPr/>
        </p:nvSpPr>
        <p:spPr>
          <a:xfrm>
            <a:off x="540000" y="2490178"/>
            <a:ext cx="1061027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8C90D8-1B30-5E01-C87F-10389A744385}"/>
              </a:ext>
            </a:extLst>
          </p:cNvPr>
          <p:cNvSpPr txBox="1"/>
          <p:nvPr/>
        </p:nvSpPr>
        <p:spPr>
          <a:xfrm>
            <a:off x="449989" y="1804170"/>
            <a:ext cx="4288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E849D1-69BD-8029-5399-22F9109E00D0}"/>
              </a:ext>
            </a:extLst>
          </p:cNvPr>
          <p:cNvSpPr txBox="1"/>
          <p:nvPr/>
        </p:nvSpPr>
        <p:spPr>
          <a:xfrm>
            <a:off x="449989" y="2918860"/>
            <a:ext cx="7500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2" name="yt_shape_10282"/>
          <p:cNvSpPr txBox="1"/>
          <p:nvPr/>
        </p:nvSpPr>
        <p:spPr>
          <a:xfrm>
            <a:off x="540000" y="900000"/>
            <a:ext cx="704038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表示的点在数轴上的位置如图所示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85" name="yt_image_10285" title="H_19.800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2926" y="2060848"/>
            <a:ext cx="3246147" cy="25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8" name="yt_shape_10288"/>
          <p:cNvSpPr txBox="1"/>
          <p:nvPr/>
        </p:nvSpPr>
        <p:spPr>
          <a:xfrm>
            <a:off x="540000" y="2977078"/>
            <a:ext cx="3215945" cy="22512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50" b="0" i="0" u="none" spc="24765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</a:rPr>
              <a:t> </a:t>
            </a:r>
          </a:p>
        </p:txBody>
      </p:sp>
      <p:pic>
        <p:nvPicPr>
          <p:cNvPr id="10287" name="yt_image_10287" title="H_14.1842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4732" y="3054113"/>
            <a:ext cx="3182535" cy="18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0" name="yt_shape_10290"/>
          <p:cNvSpPr txBox="1"/>
          <p:nvPr/>
        </p:nvSpPr>
        <p:spPr>
          <a:xfrm>
            <a:off x="540119" y="328498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与其相反数相距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表示的点与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的相反数表示的点相距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ffca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DF6B2-C9AE-B345-AC5F-9F49391A9F79}"/>
              </a:ext>
            </a:extLst>
          </p:cNvPr>
          <p:cNvSpPr txBox="1"/>
          <p:nvPr/>
        </p:nvSpPr>
        <p:spPr>
          <a:xfrm>
            <a:off x="449989" y="1804170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F6242C-8145-51FE-8844-80BB114F67AF}"/>
              </a:ext>
            </a:extLst>
          </p:cNvPr>
          <p:cNvSpPr txBox="1"/>
          <p:nvPr/>
        </p:nvSpPr>
        <p:spPr>
          <a:xfrm>
            <a:off x="450108" y="3713666"/>
            <a:ext cx="4085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409E22-D28F-F3A9-1FF1-045A96EB0C0D}"/>
              </a:ext>
            </a:extLst>
          </p:cNvPr>
          <p:cNvSpPr txBox="1"/>
          <p:nvPr/>
        </p:nvSpPr>
        <p:spPr>
          <a:xfrm>
            <a:off x="450108" y="5140130"/>
            <a:ext cx="3628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9" name="yt_shape_10299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98" name="yt_image_10298" title="H_50.94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01" name="yt_shape_10301"/>
              <p:cNvSpPr txBox="1"/>
              <p:nvPr/>
            </p:nvSpPr>
            <p:spPr>
              <a:xfrm>
                <a:off x="540000" y="1597583"/>
                <a:ext cx="8643392" cy="3510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化简下列各式的符号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并回答问题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301" name="yt_shape_103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8643392" cy="3510192"/>
              </a:xfrm>
              <a:prstGeom prst="rect">
                <a:avLst/>
              </a:prstGeom>
              <a:blipFill>
                <a:blip r:embed="rId3"/>
                <a:stretch>
                  <a:fillRect l="-2188" t="-1389" r="-1200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BB4228C-CD0E-4527-07AA-13C8CF6DBFC6}"/>
              </a:ext>
            </a:extLst>
          </p:cNvPr>
          <p:cNvSpPr txBox="1"/>
          <p:nvPr/>
        </p:nvSpPr>
        <p:spPr>
          <a:xfrm>
            <a:off x="2431189" y="202626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23C6CC-921B-923C-0D09-748B1E689414}"/>
                  </a:ext>
                </a:extLst>
              </p:cNvPr>
              <p:cNvSpPr txBox="1"/>
              <p:nvPr/>
            </p:nvSpPr>
            <p:spPr>
              <a:xfrm>
                <a:off x="2502627" y="2348880"/>
                <a:ext cx="13183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23C6CC-921B-923C-0D09-748B1E6894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2627" y="2348880"/>
                <a:ext cx="1318324" cy="768046"/>
              </a:xfrm>
              <a:prstGeom prst="rect">
                <a:avLst/>
              </a:prstGeom>
              <a:blipFill>
                <a:blip r:embed="rId4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23B7FB1-B962-085F-62B3-6AAFF31C3DCD}"/>
              </a:ext>
            </a:extLst>
          </p:cNvPr>
          <p:cNvSpPr txBox="1"/>
          <p:nvPr/>
        </p:nvSpPr>
        <p:spPr>
          <a:xfrm>
            <a:off x="2939189" y="3176187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0A9EB0-CC8C-8370-6EA0-DE8BBA7EBE67}"/>
              </a:ext>
            </a:extLst>
          </p:cNvPr>
          <p:cNvSpPr txBox="1"/>
          <p:nvPr/>
        </p:nvSpPr>
        <p:spPr>
          <a:xfrm>
            <a:off x="3243989" y="3651675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ACAE09-153D-450E-2DE4-38290289E7E3}"/>
              </a:ext>
            </a:extLst>
          </p:cNvPr>
          <p:cNvSpPr txBox="1"/>
          <p:nvPr/>
        </p:nvSpPr>
        <p:spPr>
          <a:xfrm>
            <a:off x="3536089" y="412716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9FA00A-A970-5714-C7AE-CE40D3B70B26}"/>
              </a:ext>
            </a:extLst>
          </p:cNvPr>
          <p:cNvSpPr txBox="1"/>
          <p:nvPr/>
        </p:nvSpPr>
        <p:spPr>
          <a:xfrm>
            <a:off x="3536089" y="4602651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9" name="yt_shape_10309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化简后结果是多少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前面有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个负号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化简后结果是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化简后结果是多少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你能总结出什么规律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前面有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个负号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化简后结果是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规律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在一个数的前面有偶数个负号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化简结果是其本身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0_c7bc8"/>
              </a:rPr>
              <a:t>在一个数的前面有奇数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个负号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化简结果是这个数的相反数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D044C39-7260-7E01-9B8A-113876180C05}"/>
              </a:ext>
            </a:extLst>
          </p:cNvPr>
          <p:cNvSpPr txBox="1"/>
          <p:nvPr/>
        </p:nvSpPr>
        <p:spPr>
          <a:xfrm>
            <a:off x="450108" y="1328682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前面有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个负号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化简后结果是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67F71D-390F-0515-E416-071E4AE69724}"/>
              </a:ext>
            </a:extLst>
          </p:cNvPr>
          <p:cNvSpPr txBox="1"/>
          <p:nvPr/>
        </p:nvSpPr>
        <p:spPr>
          <a:xfrm>
            <a:off x="450108" y="2279658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前面有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个负号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化简后结果是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A48179-3DE6-5E8C-6363-88E83AB58F38}"/>
              </a:ext>
            </a:extLst>
          </p:cNvPr>
          <p:cNvSpPr txBox="1"/>
          <p:nvPr/>
        </p:nvSpPr>
        <p:spPr>
          <a:xfrm>
            <a:off x="450108" y="2755146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在一个数的前面有偶数个负号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化简结果是其本身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0_c7bc8"/>
              </a:rPr>
              <a:t>在一个数的前面有奇数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F7A5CB-73B6-92A4-F98E-94EDE83D2A16}"/>
              </a:ext>
            </a:extLst>
          </p:cNvPr>
          <p:cNvSpPr txBox="1"/>
          <p:nvPr/>
        </p:nvSpPr>
        <p:spPr>
          <a:xfrm>
            <a:off x="450108" y="3230634"/>
            <a:ext cx="5209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个负号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化简结果是这个数的相反数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4" name="yt_shape_10314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313" name="yt_image_10313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316" name="yt_table_10316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058294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求一个数的相反数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只要在这个数的前面添加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化简可得其相反数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互为相反数的两个点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在数轴上分别位于原点两侧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且关于原点对称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7" name="yt_shape_10207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06" name="yt_image_10206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9" name="yt_shape_10209"/>
          <p:cNvSpPr txBox="1"/>
          <p:nvPr/>
        </p:nvSpPr>
        <p:spPr>
          <a:xfrm>
            <a:off x="540000" y="1597583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相反数的概念及识别</a:t>
            </a:r>
          </a:p>
        </p:txBody>
      </p:sp>
      <p:sp>
        <p:nvSpPr>
          <p:cNvPr id="10210" name="yt_shape_10210"/>
          <p:cNvSpPr txBox="1"/>
          <p:nvPr/>
        </p:nvSpPr>
        <p:spPr>
          <a:xfrm>
            <a:off x="540000" y="2097148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11" name="yt_table_10211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0310973"/>
                  </p:ext>
                </p:extLst>
              </p:nvPr>
            </p:nvGraphicFramePr>
            <p:xfrm>
              <a:off x="540056" y="2576451"/>
              <a:ext cx="8809991" cy="63500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211" name="yt_table_10211" descr="{&quot;rangeId&quot;:4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0310973"/>
                  </p:ext>
                </p:extLst>
              </p:nvPr>
            </p:nvGraphicFramePr>
            <p:xfrm>
              <a:off x="540056" y="2576451"/>
              <a:ext cx="8809991" cy="63500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3046" r="-6395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381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12" name="yt_shape_10212"/>
          <p:cNvSpPr txBox="1"/>
          <p:nvPr/>
        </p:nvSpPr>
        <p:spPr>
          <a:xfrm>
            <a:off x="540000" y="3262099"/>
            <a:ext cx="79973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烟台市中考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13" name="yt_table_10213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700191"/>
                  </p:ext>
                </p:extLst>
              </p:nvPr>
            </p:nvGraphicFramePr>
            <p:xfrm>
              <a:off x="540056" y="3741402"/>
              <a:ext cx="8767129" cy="63500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213" name="yt_table_10213" descr="{&quot;rangeId&quot;:5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700191"/>
                  </p:ext>
                </p:extLst>
              </p:nvPr>
            </p:nvGraphicFramePr>
            <p:xfrm>
              <a:off x="540056" y="3741402"/>
              <a:ext cx="8767129" cy="63500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9005" r="-15895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14" name="yt_shape_10214"/>
          <p:cNvSpPr txBox="1"/>
          <p:nvPr/>
        </p:nvSpPr>
        <p:spPr>
          <a:xfrm>
            <a:off x="540119" y="442705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b806c"/>
              </a:rPr>
              <a:t>表示的数的相反数所对应的点是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16" name="yt_table_1021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171428"/>
              </p:ext>
            </p:extLst>
          </p:nvPr>
        </p:nvGraphicFramePr>
        <p:xfrm>
          <a:off x="540056" y="5386485"/>
          <a:ext cx="8767129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</a:tbl>
          </a:graphicData>
        </a:graphic>
      </p:graphicFrame>
      <p:pic>
        <p:nvPicPr>
          <p:cNvPr id="10215" name="yt_image_10215_skip" title="H_39.69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1683" y="5386485"/>
            <a:ext cx="2818420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89814095">
            <a:extLst>
              <a:ext uri="{FF2B5EF4-FFF2-40B4-BE49-F238E27FC236}">
                <a16:creationId xmlns:a16="http://schemas.microsoft.com/office/drawing/2014/main" id="{E9EE57D4-24C3-00FC-84A7-604DFC4B1E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047E5D-6EC9-3236-E430-0A4F8A721BE9}"/>
              </a:ext>
            </a:extLst>
          </p:cNvPr>
          <p:cNvSpPr txBox="1"/>
          <p:nvPr/>
        </p:nvSpPr>
        <p:spPr>
          <a:xfrm>
            <a:off x="52505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CDEF31-3BE6-C0C7-BA35-85CDBC1DE56E}"/>
              </a:ext>
            </a:extLst>
          </p:cNvPr>
          <p:cNvSpPr txBox="1"/>
          <p:nvPr/>
        </p:nvSpPr>
        <p:spPr>
          <a:xfrm>
            <a:off x="7539764" y="32152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D2546B-72C9-3CFE-9057-DB0ADA7A212A}"/>
              </a:ext>
            </a:extLst>
          </p:cNvPr>
          <p:cNvSpPr txBox="1"/>
          <p:nvPr/>
        </p:nvSpPr>
        <p:spPr>
          <a:xfrm>
            <a:off x="1059708" y="48557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8" name="yt_shape_1021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正数与负数互为相反数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任何有理数都有相反数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5565"/>
              </a:rPr>
              <a:t>一个数的相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反数一定是负数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19" name="yt_table_1021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651373"/>
              </p:ext>
            </p:extLst>
          </p:nvPr>
        </p:nvGraphicFramePr>
        <p:xfrm>
          <a:off x="540056" y="185943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221" name="yt_shape_10221"/>
              <p:cNvSpPr txBox="1"/>
              <p:nvPr/>
            </p:nvSpPr>
            <p:spPr>
              <a:xfrm>
                <a:off x="540000" y="2385606"/>
                <a:ext cx="7877156" cy="29477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相反数等于它本身的数是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21" name="yt_shape_102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5606"/>
                <a:ext cx="7877156" cy="2947730"/>
              </a:xfrm>
              <a:prstGeom prst="rect">
                <a:avLst/>
              </a:prstGeom>
              <a:blipFill>
                <a:blip r:embed="rId2"/>
                <a:stretch>
                  <a:fillRect l="-2399" t="-1653" r="-1393" b="-5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12A0734-CAE4-09A5-6B72-DD9C5E9C5873}"/>
              </a:ext>
            </a:extLst>
          </p:cNvPr>
          <p:cNvSpPr txBox="1"/>
          <p:nvPr/>
        </p:nvSpPr>
        <p:spPr>
          <a:xfrm>
            <a:off x="5326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21B07F-7C99-E8C8-59D3-C7E38A3B79CE}"/>
                  </a:ext>
                </a:extLst>
              </p:cNvPr>
              <p:cNvSpPr txBox="1"/>
              <p:nvPr/>
            </p:nvSpPr>
            <p:spPr>
              <a:xfrm>
                <a:off x="3617052" y="2814288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8, 'hasSerialNum': 1}">
                <a:extLst>
                  <a:ext uri="{FF2B5EF4-FFF2-40B4-BE49-F238E27FC236}">
                    <a16:creationId xmlns:a16="http://schemas.microsoft.com/office/drawing/2014/main" id="{9421B07F-7C99-E8C8-59D3-C7E38A3B79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7052" y="2814288"/>
                <a:ext cx="661099" cy="7690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DCF3BFB-A875-BAE7-B127-CF55C39856FA}"/>
              </a:ext>
            </a:extLst>
          </p:cNvPr>
          <p:cNvCxnSpPr/>
          <p:nvPr/>
        </p:nvCxnSpPr>
        <p:spPr>
          <a:xfrm>
            <a:off x="3354638" y="355559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52C10C-804C-0B52-AB1F-3ACCA9CB38F9}"/>
                  </a:ext>
                </a:extLst>
              </p:cNvPr>
              <p:cNvSpPr txBox="1"/>
              <p:nvPr/>
            </p:nvSpPr>
            <p:spPr>
              <a:xfrm>
                <a:off x="1211989" y="3284984"/>
                <a:ext cx="11659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52C10C-804C-0B52-AB1F-3ACCA9CB38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989" y="3284984"/>
                <a:ext cx="1165924" cy="766077"/>
              </a:xfrm>
              <a:prstGeom prst="rect">
                <a:avLst/>
              </a:prstGeom>
              <a:blipFill>
                <a:blip r:embed="rId4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F81F3A9-1042-790A-B821-2B633010D0E5}"/>
              </a:ext>
            </a:extLst>
          </p:cNvPr>
          <p:cNvSpPr txBox="1"/>
          <p:nvPr/>
        </p:nvSpPr>
        <p:spPr>
          <a:xfrm>
            <a:off x="6784114" y="3489738"/>
            <a:ext cx="1342137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98E242-5809-FB72-FA98-7108D5B01BF8}"/>
              </a:ext>
            </a:extLst>
          </p:cNvPr>
          <p:cNvSpPr txBox="1"/>
          <p:nvPr/>
        </p:nvSpPr>
        <p:spPr>
          <a:xfrm>
            <a:off x="3264627" y="4162203"/>
            <a:ext cx="17040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2BEBE4-1B88-D407-98E0-94984A44F5FF}"/>
              </a:ext>
            </a:extLst>
          </p:cNvPr>
          <p:cNvSpPr txBox="1"/>
          <p:nvPr/>
        </p:nvSpPr>
        <p:spPr>
          <a:xfrm>
            <a:off x="4564789" y="4833652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29" name="yt_shape_10229"/>
              <p:cNvSpPr txBox="1"/>
              <p:nvPr/>
            </p:nvSpPr>
            <p:spPr>
              <a:xfrm>
                <a:off x="540119" y="900000"/>
                <a:ext cx="11492915" cy="17845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画出数轴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把下列各数及它们的相反数表示在数轴上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4_9b09c"/>
                  </a:rPr>
                  <a:t>的相反数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29" name="yt_shape_10229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784527"/>
              </a:xfrm>
              <a:prstGeom prst="rect">
                <a:avLst/>
              </a:prstGeom>
              <a:blipFill>
                <a:blip r:embed="rId2"/>
                <a:stretch>
                  <a:fillRect l="-1645" b="-9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34" name="yt_shape_10234"/>
          <p:cNvSpPr txBox="1"/>
          <p:nvPr/>
        </p:nvSpPr>
        <p:spPr>
          <a:xfrm>
            <a:off x="540000" y="2899354"/>
            <a:ext cx="3831883" cy="63934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550" b="0" i="0" u="none" spc="-3550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  <a:r>
              <a:rPr lang="en-US" altLang="zh-CN" sz="3550" b="0" i="0" u="none" spc="28993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</a:p>
        </p:txBody>
      </p:sp>
      <p:pic>
        <p:nvPicPr>
          <p:cNvPr id="10233" name="yt_image_10233" title="H_55.7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7808" y="2899354"/>
            <a:ext cx="3792402" cy="70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2AFACD-570D-F924-0DBD-08E66AC905CF}"/>
                  </a:ext>
                </a:extLst>
              </p:cNvPr>
              <p:cNvSpPr txBox="1"/>
              <p:nvPr/>
            </p:nvSpPr>
            <p:spPr>
              <a:xfrm>
                <a:off x="450108" y="1524643"/>
                <a:ext cx="1106709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如图所示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4_9b09c"/>
                  </a:rPr>
                  <a:t>的相反数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}">
                <a:extLst>
                  <a:ext uri="{FF2B5EF4-FFF2-40B4-BE49-F238E27FC236}">
                    <a16:creationId xmlns:a16="http://schemas.microsoft.com/office/drawing/2014/main" id="{592AFACD-570D-F924-0DBD-08E66AC905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24643"/>
                <a:ext cx="11067097" cy="765061"/>
              </a:xfrm>
              <a:prstGeom prst="rect">
                <a:avLst/>
              </a:prstGeom>
              <a:blipFill>
                <a:blip r:embed="rId4"/>
                <a:stretch>
                  <a:fillRect l="-882" t="-5556" r="-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C9134F5-CDA4-A009-1A2A-C32A57D714F8}"/>
              </a:ext>
            </a:extLst>
          </p:cNvPr>
          <p:cNvSpPr txBox="1"/>
          <p:nvPr/>
        </p:nvSpPr>
        <p:spPr>
          <a:xfrm>
            <a:off x="450108" y="219609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6" name="yt_shape_10236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多重符号的化简</a:t>
            </a:r>
          </a:p>
        </p:txBody>
      </p:sp>
      <p:sp>
        <p:nvSpPr>
          <p:cNvPr id="10237" name="yt_shape_10237"/>
          <p:cNvSpPr txBox="1"/>
          <p:nvPr/>
        </p:nvSpPr>
        <p:spPr>
          <a:xfrm>
            <a:off x="540000" y="1399565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38" name="yt_table_10238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1463115"/>
                  </p:ext>
                </p:extLst>
              </p:nvPr>
            </p:nvGraphicFramePr>
            <p:xfrm>
              <a:off x="540056" y="1878868"/>
              <a:ext cx="6453823" cy="1059943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1625600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38" name="yt_table_10238" descr="{&quot;rangeId&quot;:11,&quot;type&quot;:&quot;Option&quot;}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1463115"/>
                  </p:ext>
                </p:extLst>
              </p:nvPr>
            </p:nvGraphicFramePr>
            <p:xfrm>
              <a:off x="540056" y="1878868"/>
              <a:ext cx="6453823" cy="1059943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1625600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7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33670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97004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39" name="yt_shape_10239"/>
          <p:cNvSpPr txBox="1"/>
          <p:nvPr/>
        </p:nvSpPr>
        <p:spPr>
          <a:xfrm>
            <a:off x="540000" y="2989365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40" name="yt_table_102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965404"/>
              </p:ext>
            </p:extLst>
          </p:nvPr>
        </p:nvGraphicFramePr>
        <p:xfrm>
          <a:off x="540056" y="346866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</a:tbl>
          </a:graphicData>
        </a:graphic>
      </p:graphicFrame>
      <p:sp>
        <p:nvSpPr>
          <p:cNvPr id="10242" name="yt_shape_10242"/>
          <p:cNvSpPr txBox="1"/>
          <p:nvPr/>
        </p:nvSpPr>
        <p:spPr>
          <a:xfrm>
            <a:off x="540000" y="399483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43" name="yt_table_10243" title="H_150.2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1598966"/>
                  </p:ext>
                </p:extLst>
              </p:nvPr>
            </p:nvGraphicFramePr>
            <p:xfrm>
              <a:off x="540056" y="4474142"/>
              <a:ext cx="4140200" cy="1908113"/>
            </p:xfrm>
            <a:graphic>
              <a:graphicData uri="http://schemas.openxmlformats.org/drawingml/2006/table">
                <a:tbl>
                  <a:tblPr/>
                  <a:tblGrid>
                    <a:gridCol w="4140200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43" name="yt_table_10243" descr="{&quot;rangeId&quot;:13,&quot;type&quot;:&quot;Option&quot;}" title="H_150.2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1598966"/>
                  </p:ext>
                </p:extLst>
              </p:nvPr>
            </p:nvGraphicFramePr>
            <p:xfrm>
              <a:off x="540056" y="4474142"/>
              <a:ext cx="4140200" cy="1908113"/>
            </p:xfrm>
            <a:graphic>
              <a:graphicData uri="http://schemas.openxmlformats.org/drawingml/2006/table">
                <a:tbl>
                  <a:tblPr/>
                  <a:tblGrid>
                    <a:gridCol w="4140200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2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89814183">
            <a:extLst>
              <a:ext uri="{FF2B5EF4-FFF2-40B4-BE49-F238E27FC236}">
                <a16:creationId xmlns:a16="http://schemas.microsoft.com/office/drawing/2014/main" id="{356D4031-857C-C4FC-88A7-9C7D3667B5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88DA8E-B6C3-E5BF-BE11-11647B4F793E}"/>
              </a:ext>
            </a:extLst>
          </p:cNvPr>
          <p:cNvSpPr txBox="1"/>
          <p:nvPr/>
        </p:nvSpPr>
        <p:spPr>
          <a:xfrm>
            <a:off x="6317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D4F2EC-3BE5-618F-8F5B-E7CE919E9401}"/>
              </a:ext>
            </a:extLst>
          </p:cNvPr>
          <p:cNvSpPr txBox="1"/>
          <p:nvPr/>
        </p:nvSpPr>
        <p:spPr>
          <a:xfrm>
            <a:off x="8755789" y="29425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6BF10D-78C0-720B-6808-BC60E1347D38}"/>
              </a:ext>
            </a:extLst>
          </p:cNvPr>
          <p:cNvSpPr txBox="1"/>
          <p:nvPr/>
        </p:nvSpPr>
        <p:spPr>
          <a:xfrm>
            <a:off x="5707789" y="39480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44" name="yt_shape_10244"/>
              <p:cNvSpPr txBox="1"/>
              <p:nvPr/>
            </p:nvSpPr>
            <p:spPr>
              <a:xfrm>
                <a:off x="540000" y="900000"/>
                <a:ext cx="6206827" cy="37175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 </a:t>
                </a:r>
                <a:r>
                  <a:rPr lang="en-US" altLang="zh-CN" sz="2400" dirty="0">
                    <a:latin typeface="宋体" pitchFamily="24"/>
                    <a:ea typeface="宋体" pitchFamily="24"/>
                  </a:rPr>
                  <a:t>     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；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   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）－［－（－</a:t>
                </a:r>
                <a:r>
                  <a:rPr lang="en-US" altLang="zh-CN" sz="2400" spc="375" dirty="0">
                    <a:solidFill>
                      <a:schemeClr val="tx1"/>
                    </a:solidFill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chemeClr val="tx1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）］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.</a:t>
                </a:r>
                <a:endParaRPr lang="zh-CN" altLang="zh-CN" sz="2400" b="0" i="0" u="none" dirty="0">
                  <a:solidFill>
                    <a:schemeClr val="tx1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）－［－（－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0244" name="yt_shape_102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06827" cy="3717556"/>
              </a:xfrm>
              <a:prstGeom prst="rect">
                <a:avLst/>
              </a:prstGeom>
              <a:blipFill>
                <a:blip r:embed="rId2"/>
                <a:stretch>
                  <a:fillRect l="-3045" t="-1478" r="-17878" b="-72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F6CADCF-CD44-6A45-DCE3-5EBEC3230E94}"/>
              </a:ext>
            </a:extLst>
          </p:cNvPr>
          <p:cNvSpPr txBox="1"/>
          <p:nvPr/>
        </p:nvSpPr>
        <p:spPr>
          <a:xfrm>
            <a:off x="449989" y="2060848"/>
            <a:ext cx="632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　　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FFE7ED-9B5D-9D15-0643-FA2C3DE6BA74}"/>
              </a:ext>
            </a:extLst>
          </p:cNvPr>
          <p:cNvSpPr txBox="1"/>
          <p:nvPr/>
        </p:nvSpPr>
        <p:spPr>
          <a:xfrm>
            <a:off x="4439816" y="2101502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B87D11-4DA7-BDA5-7A30-3AB6C17DF148}"/>
              </a:ext>
            </a:extLst>
          </p:cNvPr>
          <p:cNvSpPr txBox="1"/>
          <p:nvPr/>
        </p:nvSpPr>
        <p:spPr>
          <a:xfrm>
            <a:off x="449989" y="3463032"/>
            <a:ext cx="5890323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　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030BE2-6EAA-6F46-4F95-C6E0BCD095DE}"/>
                  </a:ext>
                </a:extLst>
              </p:cNvPr>
              <p:cNvSpPr txBox="1"/>
              <p:nvPr/>
            </p:nvSpPr>
            <p:spPr>
              <a:xfrm>
                <a:off x="4439816" y="3403848"/>
                <a:ext cx="2385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030BE2-6EAA-6F46-4F95-C6E0BCD095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9816" y="3403848"/>
                <a:ext cx="2385124" cy="726326"/>
              </a:xfrm>
              <a:prstGeom prst="rect">
                <a:avLst/>
              </a:prstGeom>
              <a:blipFill>
                <a:blip r:embed="rId3"/>
                <a:stretch>
                  <a:fillRect l="-382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3" name="yt_shape_10253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对相反数的概念理解不清</a:t>
            </a:r>
          </a:p>
        </p:txBody>
      </p:sp>
      <p:sp>
        <p:nvSpPr>
          <p:cNvPr id="10254" name="yt_shape_10254"/>
          <p:cNvSpPr txBox="1"/>
          <p:nvPr/>
        </p:nvSpPr>
        <p:spPr>
          <a:xfrm>
            <a:off x="540000" y="1399565"/>
            <a:ext cx="45667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255" name="yt_shape_10255"/>
          <p:cNvSpPr txBox="1"/>
          <p:nvPr/>
        </p:nvSpPr>
        <p:spPr>
          <a:xfrm>
            <a:off x="540000" y="1878868"/>
            <a:ext cx="60401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89814266">
            <a:extLst>
              <a:ext uri="{FF2B5EF4-FFF2-40B4-BE49-F238E27FC236}">
                <a16:creationId xmlns:a16="http://schemas.microsoft.com/office/drawing/2014/main" id="{B1DCF4DB-55EE-39F6-8902-159423E8E9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E1877A-007D-38A5-CAFB-280B8F71B459}"/>
              </a:ext>
            </a:extLst>
          </p:cNvPr>
          <p:cNvSpPr txBox="1"/>
          <p:nvPr/>
        </p:nvSpPr>
        <p:spPr>
          <a:xfrm>
            <a:off x="3810536" y="1352759"/>
            <a:ext cx="1037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082EB9-A6D4-4753-F0E1-E7E0EB44C038}"/>
              </a:ext>
            </a:extLst>
          </p:cNvPr>
          <p:cNvSpPr txBox="1"/>
          <p:nvPr/>
        </p:nvSpPr>
        <p:spPr>
          <a:xfrm>
            <a:off x="5212489" y="183206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7" name="yt_shape_10257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56" name="yt_image_10256" title="H_50.94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9" name="yt_shape_10259"/>
          <p:cNvSpPr txBox="1"/>
          <p:nvPr/>
        </p:nvSpPr>
        <p:spPr>
          <a:xfrm>
            <a:off x="540000" y="1597583"/>
            <a:ext cx="44547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60" name="yt_table_10260" title="H_153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5952202"/>
                  </p:ext>
                </p:extLst>
              </p:nvPr>
            </p:nvGraphicFramePr>
            <p:xfrm>
              <a:off x="540056" y="2076886"/>
              <a:ext cx="4368800" cy="1943673"/>
            </p:xfrm>
            <a:graphic>
              <a:graphicData uri="http://schemas.openxmlformats.org/drawingml/2006/table">
                <a:tbl>
                  <a:tblPr/>
                  <a:tblGrid>
                    <a:gridCol w="4368800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的相反数是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的相反数是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的相反数是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8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的相反数是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260" name="yt_table_10260" descr="{&quot;rangeId&quot;:18,&quot;type&quot;:&quot;Option&quot;}" title="H_153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5952202"/>
                  </p:ext>
                </p:extLst>
              </p:nvPr>
            </p:nvGraphicFramePr>
            <p:xfrm>
              <a:off x="540056" y="2076886"/>
              <a:ext cx="4368800" cy="1943673"/>
            </p:xfrm>
            <a:graphic>
              <a:graphicData uri="http://schemas.openxmlformats.org/drawingml/2006/table">
                <a:tbl>
                  <a:tblPr/>
                  <a:tblGrid>
                    <a:gridCol w="4368800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的相反数是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的相反数是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的相反数是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6"/>
                      </a:ext>
                    </a:extLst>
                  </a:tr>
                  <a:tr h="6705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98182" b="-136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2E74FA4-E62D-B0BA-143E-D9D63DC8D309}"/>
              </a:ext>
            </a:extLst>
          </p:cNvPr>
          <p:cNvSpPr txBox="1"/>
          <p:nvPr/>
        </p:nvSpPr>
        <p:spPr>
          <a:xfrm>
            <a:off x="4031389" y="15507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1" name="yt_shape_1026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桂林四中单元卷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6a61"/>
              </a:rPr>
              <a:t>再向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b62f"/>
              </a:rPr>
              <a:t>表示的数互为相反数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65" name="yt_table_1026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754125"/>
              </p:ext>
            </p:extLst>
          </p:nvPr>
        </p:nvGraphicFramePr>
        <p:xfrm>
          <a:off x="540056" y="2339566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</a:tbl>
          </a:graphicData>
        </a:graphic>
      </p:graphicFrame>
      <p:grpSp>
        <p:nvGrpSpPr>
          <p:cNvPr id="10262" name="yt_shape_10262_skip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51063" y="2339566"/>
            <a:ext cx="2799036" cy="1552716"/>
            <a:chOff x="0" y="0"/>
            <a:chExt cx="2799036" cy="1552716"/>
          </a:xfrm>
        </p:grpSpPr>
        <p:pic>
          <p:nvPicPr>
            <p:cNvPr id="2" name="yt_image_1026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99036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64" name="yt_shape_10264" descr="{&quot;rangeId&quot;:0,&quot;IgnoreLineSpacing&quot;:1}"/>
            <p:cNvSpPr txBox="1"/>
            <p:nvPr/>
          </p:nvSpPr>
          <p:spPr>
            <a:xfrm>
              <a:off x="790054" y="11927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9A712B8-1B26-3CE8-A919-B48334995DC7}"/>
              </a:ext>
            </a:extLst>
          </p:cNvPr>
          <p:cNvSpPr txBox="1"/>
          <p:nvPr/>
        </p:nvSpPr>
        <p:spPr>
          <a:xfrm>
            <a:off x="16693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1671</Words>
  <Application>Microsoft Office PowerPoint</Application>
  <PresentationFormat>宽屏</PresentationFormat>
  <Paragraphs>154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13</cp:revision>
  <dcterms:created xsi:type="dcterms:W3CDTF">2024-07-31T01:35:33Z</dcterms:created>
  <dcterms:modified xsi:type="dcterms:W3CDTF">2024-07-31T07:04:59Z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