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1" r:id="rId6"/>
    <p:sldId id="372" r:id="rId7"/>
    <p:sldId id="388" r:id="rId8"/>
    <p:sldId id="373" r:id="rId9"/>
    <p:sldId id="375" r:id="rId10"/>
    <p:sldId id="376" r:id="rId11"/>
    <p:sldId id="378" r:id="rId12"/>
    <p:sldId id="380" r:id="rId13"/>
    <p:sldId id="382" r:id="rId14"/>
    <p:sldId id="389" r:id="rId15"/>
    <p:sldId id="384" r:id="rId16"/>
    <p:sldId id="385" r:id="rId17"/>
    <p:sldId id="387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9" name="yt_shape_10659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658" name="yt_image_10658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61" name="yt_shape_10661"/>
          <p:cNvSpPr txBox="1"/>
          <p:nvPr/>
        </p:nvSpPr>
        <p:spPr>
          <a:xfrm>
            <a:off x="540119" y="159758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加法交换律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两个有理数相加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交换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e4a6,isEnd"/>
              </a:rPr>
              <a:t>用字母表示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加法结合律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三个有理数相加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先把前两个数相加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或者先把后两个数相加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</a:b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用字母表示为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</a:t>
            </a:r>
            <a:r>
              <a:rPr sz="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3710959-8792-599F-D5B6-58DC7CFA24C5}"/>
              </a:ext>
            </a:extLst>
          </p:cNvPr>
          <p:cNvSpPr txBox="1"/>
          <p:nvPr/>
        </p:nvSpPr>
        <p:spPr>
          <a:xfrm>
            <a:off x="5707908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181507-22F0-50EF-B559-07CC089ED7F9}"/>
              </a:ext>
            </a:extLst>
          </p:cNvPr>
          <p:cNvSpPr txBox="1"/>
          <p:nvPr/>
        </p:nvSpPr>
        <p:spPr>
          <a:xfrm>
            <a:off x="8146307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4FC356-E12E-14D7-E688-C42B4F5ED07C}"/>
              </a:ext>
            </a:extLst>
          </p:cNvPr>
          <p:cNvSpPr txBox="1"/>
          <p:nvPr/>
        </p:nvSpPr>
        <p:spPr>
          <a:xfrm>
            <a:off x="2164608" y="2026265"/>
            <a:ext cx="1589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AA281EF-173C-13C5-B208-1743B870E64A}"/>
              </a:ext>
            </a:extLst>
          </p:cNvPr>
          <p:cNvSpPr txBox="1"/>
          <p:nvPr/>
        </p:nvSpPr>
        <p:spPr>
          <a:xfrm>
            <a:off x="450108" y="297724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B9101F9-C426-D7B2-218E-01D53B38C593}"/>
              </a:ext>
            </a:extLst>
          </p:cNvPr>
          <p:cNvSpPr txBox="1"/>
          <p:nvPr/>
        </p:nvSpPr>
        <p:spPr>
          <a:xfrm>
            <a:off x="7844682" y="2977241"/>
            <a:ext cx="2734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1" name="yt_shape_10701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700" name="yt_image_10700" title="H_50.9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03" name="yt_shape_10703"/>
          <p:cNvSpPr txBox="1"/>
          <p:nvPr/>
        </p:nvSpPr>
        <p:spPr>
          <a:xfrm>
            <a:off x="540120" y="154679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岳阳市中考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数学课上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老师在黑板上写了四个式子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d5155"/>
              </a:rPr>
              <a:t>其中计算结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果为整数的是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04" name="yt_table_10704" title="H_156.9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3843249"/>
              </p:ext>
            </p:extLst>
          </p:nvPr>
        </p:nvGraphicFramePr>
        <p:xfrm>
          <a:off x="6096000" y="2658594"/>
          <a:ext cx="5411984" cy="199339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411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3D4263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　　　　</a:t>
                      </a:r>
                      <a:r>
                        <a:rPr lang="en-US" altLang="zh-CN" sz="2400" b="0" i="0" u="none" dirty="0">
                          <a:solidFill>
                            <a:srgbClr val="3D4263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     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 dirty="0">
                          <a:solidFill>
                            <a:srgbClr val="3D4263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en-US" altLang="zh-CN" sz="2400" b="0" i="0" u="none" dirty="0">
                          <a:solidFill>
                            <a:srgbClr val="3D4263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     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	</a:t>
                      </a:r>
                      <a:r>
                        <a:rPr lang="zh-CN" altLang="zh-CN" sz="2400" b="0" i="0" u="none" dirty="0">
                          <a:solidFill>
                            <a:srgbClr val="3D4263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　　　　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3D4263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　</a:t>
                      </a:r>
                      <a:r>
                        <a:rPr lang="en-US" altLang="zh-CN" sz="2400" b="0" i="0" u="none" dirty="0">
                          <a:solidFill>
                            <a:srgbClr val="3D4263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     </a:t>
                      </a:r>
                      <a:r>
                        <a:rPr lang="zh-CN" altLang="zh-CN" sz="2400" b="0" i="0" u="none" dirty="0">
                          <a:solidFill>
                            <a:srgbClr val="3D4263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706" name="yt_table_1070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360481"/>
              </p:ext>
            </p:extLst>
          </p:nvPr>
        </p:nvGraphicFramePr>
        <p:xfrm>
          <a:off x="540056" y="2478024"/>
          <a:ext cx="1414463" cy="1901952"/>
        </p:xfrm>
        <a:graphic>
          <a:graphicData uri="http://schemas.openxmlformats.org/drawingml/2006/table">
            <a:tbl>
              <a:tblPr/>
              <a:tblGrid>
                <a:gridCol w="1414463">
                  <a:extLst>
                    <a:ext uri="{9D8B030D-6E8A-4147-A177-3AD203B41FA5}">
                      <a16:colId xmlns:a16="http://schemas.microsoft.com/office/drawing/2014/main" val="101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1E656C7-B002-BAEB-AA17-C86F1BE180DA}"/>
              </a:ext>
            </a:extLst>
          </p:cNvPr>
          <p:cNvSpPr txBox="1"/>
          <p:nvPr/>
        </p:nvSpPr>
        <p:spPr>
          <a:xfrm>
            <a:off x="2888509" y="19754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8" name="yt_shape_10708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怀化通道一中单元卷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小明给自己制定了一个学习计划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每天要做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b3e8,isEnd"/>
              </a:rPr>
              <a:t>道数学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实际每天所做的数学题与原计划有所不同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规定超出的记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98eb,isEnd"/>
              </a:rPr>
              <a:t>不足的记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得到如下数据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c2e2c,isEnd"/>
              </a:rPr>
              <a:t>那么他这一周实际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做了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道数学题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B3AAAC1-B503-B77E-0459-225113010FDC}"/>
              </a:ext>
            </a:extLst>
          </p:cNvPr>
          <p:cNvSpPr txBox="1"/>
          <p:nvPr/>
        </p:nvSpPr>
        <p:spPr>
          <a:xfrm>
            <a:off x="1059708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0" name="yt_shape_10710"/>
          <p:cNvSpPr txBox="1"/>
          <p:nvPr/>
        </p:nvSpPr>
        <p:spPr>
          <a:xfrm>
            <a:off x="540000" y="900000"/>
            <a:ext cx="10720884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用简便方法计算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668E15F-0CA7-53A9-5C66-3BAD0DA94359}"/>
              </a:ext>
            </a:extLst>
          </p:cNvPr>
          <p:cNvSpPr txBox="1"/>
          <p:nvPr/>
        </p:nvSpPr>
        <p:spPr>
          <a:xfrm>
            <a:off x="449989" y="1844824"/>
            <a:ext cx="92619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C8BDDB7-F2E1-F27B-334D-F68998788547}"/>
              </a:ext>
            </a:extLst>
          </p:cNvPr>
          <p:cNvSpPr txBox="1"/>
          <p:nvPr/>
        </p:nvSpPr>
        <p:spPr>
          <a:xfrm>
            <a:off x="1694082" y="2320312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CE9AAD6-4ECC-7DF1-3AC9-F5442D704AE4}"/>
              </a:ext>
            </a:extLst>
          </p:cNvPr>
          <p:cNvSpPr txBox="1"/>
          <p:nvPr/>
        </p:nvSpPr>
        <p:spPr>
          <a:xfrm>
            <a:off x="1694082" y="279580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B48E830-769F-88B9-CBD5-9BF64D137C79}"/>
              </a:ext>
            </a:extLst>
          </p:cNvPr>
          <p:cNvSpPr txBox="1"/>
          <p:nvPr/>
        </p:nvSpPr>
        <p:spPr>
          <a:xfrm>
            <a:off x="449989" y="3746776"/>
            <a:ext cx="10797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1DF8C4E-BECF-CDCA-8386-5750274ECF78}"/>
              </a:ext>
            </a:extLst>
          </p:cNvPr>
          <p:cNvSpPr txBox="1"/>
          <p:nvPr/>
        </p:nvSpPr>
        <p:spPr>
          <a:xfrm>
            <a:off x="1695570" y="4222264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5AD6418-F5D5-56D7-E552-00ED6F852346}"/>
              </a:ext>
            </a:extLst>
          </p:cNvPr>
          <p:cNvSpPr txBox="1"/>
          <p:nvPr/>
        </p:nvSpPr>
        <p:spPr>
          <a:xfrm>
            <a:off x="1695570" y="469775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14" name="yt_shape_10714"/>
              <p:cNvSpPr txBox="1"/>
              <p:nvPr/>
            </p:nvSpPr>
            <p:spPr>
              <a:xfrm>
                <a:off x="540000" y="900000"/>
                <a:ext cx="7658443" cy="27217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14" name="yt_shape_10714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658443" cy="2721707"/>
              </a:xfrm>
              <a:prstGeom prst="rect">
                <a:avLst/>
              </a:prstGeom>
              <a:blipFill>
                <a:blip r:embed="rId2"/>
                <a:stretch>
                  <a:fillRect l="-2468" b="-29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AC81130-BFB2-9AE2-D033-A284CF7D50A4}"/>
                  </a:ext>
                </a:extLst>
              </p:cNvPr>
              <p:cNvSpPr txBox="1"/>
              <p:nvPr/>
            </p:nvSpPr>
            <p:spPr>
              <a:xfrm>
                <a:off x="449989" y="1535375"/>
                <a:ext cx="7764463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6}">
                <a:extLst>
                  <a:ext uri="{FF2B5EF4-FFF2-40B4-BE49-F238E27FC236}">
                    <a16:creationId xmlns:a16="http://schemas.microsoft.com/office/drawing/2014/main" id="{9AC81130-BFB2-9AE2-D033-A284CF7D50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5375"/>
                <a:ext cx="7764463" cy="801700"/>
              </a:xfrm>
              <a:prstGeom prst="rect">
                <a:avLst/>
              </a:prstGeom>
              <a:blipFill>
                <a:blip r:embed="rId3"/>
                <a:stretch>
                  <a:fillRect l="-1256" b="-7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49F9DA3-3941-B860-24FB-46392CDF23DF}"/>
                  </a:ext>
                </a:extLst>
              </p:cNvPr>
              <p:cNvSpPr txBox="1"/>
              <p:nvPr/>
            </p:nvSpPr>
            <p:spPr>
              <a:xfrm>
                <a:off x="1631504" y="2243463"/>
                <a:ext cx="23851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49F9DA3-3941-B860-24FB-46392CDF23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243463"/>
                <a:ext cx="2385124" cy="765061"/>
              </a:xfrm>
              <a:prstGeom prst="rect">
                <a:avLst/>
              </a:prstGeom>
              <a:blipFill>
                <a:blip r:embed="rId4"/>
                <a:stretch>
                  <a:fillRect l="-4092" r="-409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C9748F1-AAE0-E9BC-A6C8-A5DFEB31DD60}"/>
                  </a:ext>
                </a:extLst>
              </p:cNvPr>
              <p:cNvSpPr txBox="1"/>
              <p:nvPr/>
            </p:nvSpPr>
            <p:spPr>
              <a:xfrm>
                <a:off x="1631504" y="2914912"/>
                <a:ext cx="116592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C9748F1-AAE0-E9BC-A6C8-A5DFEB31DD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914912"/>
                <a:ext cx="1165924" cy="727279"/>
              </a:xfrm>
              <a:prstGeom prst="rect">
                <a:avLst/>
              </a:prstGeom>
              <a:blipFill>
                <a:blip r:embed="rId5"/>
                <a:stretch>
                  <a:fillRect l="-837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8" name="yt_shape_10718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小亮利用寒假进行社会实践活动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元钱买了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3dcf"/>
              </a:rPr>
              <a:t>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孔明灯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如果每个孔明灯以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元的价格为标准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超出的记作正数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19ddc"/>
              </a:rPr>
              <a:t>不足的记作负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卖完后记录如下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710e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那么当小亮卖完孔明灯后是盈余还是亏本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盈余或亏本多少钱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2_c508d"/>
              </a:rPr>
              <a:t>＝－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销售金额为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盈余为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小亮卖完孔明灯后是盈余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盈余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08F49C2-ECD6-23E0-59AA-B59FC78E078E}"/>
              </a:ext>
            </a:extLst>
          </p:cNvPr>
          <p:cNvSpPr txBox="1"/>
          <p:nvPr/>
        </p:nvSpPr>
        <p:spPr>
          <a:xfrm>
            <a:off x="450108" y="2755146"/>
            <a:ext cx="11305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c508d"/>
              </a:rPr>
              <a:t>＝－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FF8264-643E-14C6-EAE2-4AA60F79CE36}"/>
              </a:ext>
            </a:extLst>
          </p:cNvPr>
          <p:cNvSpPr txBox="1"/>
          <p:nvPr/>
        </p:nvSpPr>
        <p:spPr>
          <a:xfrm>
            <a:off x="450108" y="3230634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349610-1617-D4A1-12FD-0B3A3E5500FE}"/>
              </a:ext>
            </a:extLst>
          </p:cNvPr>
          <p:cNvSpPr txBox="1"/>
          <p:nvPr/>
        </p:nvSpPr>
        <p:spPr>
          <a:xfrm>
            <a:off x="450108" y="3706122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销售金额为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081A37-7506-EF75-5A2F-3795C7F68C26}"/>
              </a:ext>
            </a:extLst>
          </p:cNvPr>
          <p:cNvSpPr txBox="1"/>
          <p:nvPr/>
        </p:nvSpPr>
        <p:spPr>
          <a:xfrm>
            <a:off x="450108" y="4181610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盈余为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26C8EC8-54F4-A304-33DD-D7BF41447D03}"/>
              </a:ext>
            </a:extLst>
          </p:cNvPr>
          <p:cNvSpPr txBox="1"/>
          <p:nvPr/>
        </p:nvSpPr>
        <p:spPr>
          <a:xfrm>
            <a:off x="450108" y="4657098"/>
            <a:ext cx="597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小亮卖完孔明灯后是盈余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盈余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2" name="yt_shape_10722"/>
          <p:cNvSpPr txBox="1"/>
          <p:nvPr/>
        </p:nvSpPr>
        <p:spPr>
          <a:xfrm>
            <a:off x="3369962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0721" name="yt_image_10721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24" name="yt_shape_10724"/>
          <p:cNvSpPr txBox="1"/>
          <p:nvPr/>
        </p:nvSpPr>
        <p:spPr>
          <a:xfrm>
            <a:off x="3172122" y="1378425"/>
            <a:ext cx="58477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巧用分离整数与分数部分进行加法简便运算</a:t>
            </a:r>
          </a:p>
        </p:txBody>
      </p:sp>
      <p:sp>
        <p:nvSpPr>
          <p:cNvPr id="10725" name="yt_shape_10725"/>
          <p:cNvSpPr txBox="1"/>
          <p:nvPr/>
        </p:nvSpPr>
        <p:spPr>
          <a:xfrm>
            <a:off x="540000" y="1857728"/>
            <a:ext cx="62324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先阅读第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再计算第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26" name="yt_shape_10726"/>
              <p:cNvSpPr txBox="1"/>
              <p:nvPr/>
            </p:nvSpPr>
            <p:spPr>
              <a:xfrm>
                <a:off x="540000" y="2337031"/>
                <a:ext cx="6751848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726" name="yt_shape_10726" descr="{&quot;rangeId&quot;:19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7031"/>
                <a:ext cx="6751848" cy="649152"/>
              </a:xfrm>
              <a:prstGeom prst="rect">
                <a:avLst/>
              </a:prstGeom>
              <a:blipFill>
                <a:blip r:embed="rId3"/>
                <a:stretch>
                  <a:fillRect l="-2800" r="-1716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728" name="yt_shape_10728"/>
              <p:cNvSpPr txBox="1"/>
              <p:nvPr/>
            </p:nvSpPr>
            <p:spPr>
              <a:xfrm>
                <a:off x="540000" y="3036971"/>
                <a:ext cx="11052238" cy="3488373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＋［（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     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）］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728" name="yt_shape_107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36971"/>
                <a:ext cx="11052238" cy="3488373"/>
              </a:xfrm>
              <a:prstGeom prst="rect">
                <a:avLst/>
              </a:prstGeom>
              <a:blipFill>
                <a:blip r:embed="rId4"/>
                <a:stretch>
                  <a:fillRect l="-992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30" name="yt_shape_10730"/>
              <p:cNvSpPr txBox="1"/>
              <p:nvPr/>
            </p:nvSpPr>
            <p:spPr>
              <a:xfrm>
                <a:off x="540119" y="900000"/>
                <a:ext cx="11492915" cy="522232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【针对训练】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405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4050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2_09a65"/>
                  </a:rPr>
                  <a:t>）＋</a:t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4050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＋［（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77f87"/>
                  </a:rPr>
                  <a:t>－</a:t>
                </a:r>
                <a:b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）］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30" name="yt_shape_10730" descr="{&quot;rangeId&quot;:20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222327"/>
              </a:xfrm>
              <a:prstGeom prst="rect">
                <a:avLst/>
              </a:prstGeom>
              <a:blipFill>
                <a:blip r:embed="rId2"/>
                <a:stretch>
                  <a:fillRect l="-1645" t="-1051" b="-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06D73F6-A3BF-B83B-2CAF-820BBB2F1862}"/>
                  </a:ext>
                </a:extLst>
              </p:cNvPr>
              <p:cNvSpPr txBox="1"/>
              <p:nvPr/>
            </p:nvSpPr>
            <p:spPr>
              <a:xfrm>
                <a:off x="450108" y="2010863"/>
                <a:ext cx="11214736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4050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2_09a65"/>
                  </a:rPr>
                  <a:t>）＋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, 'pageBreak': True}">
                <a:extLst>
                  <a:ext uri="{FF2B5EF4-FFF2-40B4-BE49-F238E27FC236}">
                    <a16:creationId xmlns:a16="http://schemas.microsoft.com/office/drawing/2014/main" id="{806D73F6-A3BF-B83B-2CAF-820BBB2F18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10863"/>
                <a:ext cx="11214736" cy="775792"/>
              </a:xfrm>
              <a:prstGeom prst="rect">
                <a:avLst/>
              </a:prstGeom>
              <a:blipFill>
                <a:blip r:embed="rId3"/>
                <a:stretch>
                  <a:fillRect l="-870" t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29FE575-318C-887C-2C16-8624CC340D07}"/>
                  </a:ext>
                </a:extLst>
              </p:cNvPr>
              <p:cNvSpPr txBox="1"/>
              <p:nvPr/>
            </p:nvSpPr>
            <p:spPr>
              <a:xfrm>
                <a:off x="1991544" y="2693043"/>
                <a:ext cx="13183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29FE575-318C-887C-2C16-8624CC340D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1544" y="2693043"/>
                <a:ext cx="1318324" cy="765061"/>
              </a:xfrm>
              <a:prstGeom prst="rect">
                <a:avLst/>
              </a:prstGeom>
              <a:blipFill>
                <a:blip r:embed="rId4"/>
                <a:stretch>
                  <a:fillRect l="-7407" r="-7407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CEBEA35-4E6D-FC73-FC75-D8B7384F830C}"/>
                  </a:ext>
                </a:extLst>
              </p:cNvPr>
              <p:cNvSpPr txBox="1"/>
              <p:nvPr/>
            </p:nvSpPr>
            <p:spPr>
              <a:xfrm>
                <a:off x="1631504" y="3364492"/>
                <a:ext cx="11208386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4050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＋［（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b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CEBEA35-4E6D-FC73-FC75-D8B7384F83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364492"/>
                <a:ext cx="11208386" cy="775793"/>
              </a:xfrm>
              <a:prstGeom prst="rect">
                <a:avLst/>
              </a:prstGeom>
              <a:blipFill>
                <a:blip r:embed="rId5"/>
                <a:stretch>
                  <a:fillRect l="-871" t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B71ED52-3CAC-F6FD-C498-E05EF363BDAC}"/>
                  </a:ext>
                </a:extLst>
              </p:cNvPr>
              <p:cNvSpPr txBox="1"/>
              <p:nvPr/>
            </p:nvSpPr>
            <p:spPr>
              <a:xfrm>
                <a:off x="1919536" y="4046673"/>
                <a:ext cx="9658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spc="375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sym typeface="_⨹_1_77f87"/>
                  </a:rPr>
                  <a:t>－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）］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B71ED52-3CAC-F6FD-C498-E05EF363BD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9536" y="4046673"/>
                <a:ext cx="965899" cy="765061"/>
              </a:xfrm>
              <a:prstGeom prst="rect">
                <a:avLst/>
              </a:prstGeom>
              <a:blipFill>
                <a:blip r:embed="rId6"/>
                <a:stretch>
                  <a:fillRect l="-10127" r="-130380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FCBFB6E-0D78-D821-BD39-5ECE3ED16AD3}"/>
                  </a:ext>
                </a:extLst>
              </p:cNvPr>
              <p:cNvSpPr txBox="1"/>
              <p:nvPr/>
            </p:nvSpPr>
            <p:spPr>
              <a:xfrm>
                <a:off x="1631504" y="4718122"/>
                <a:ext cx="2080324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FCBFB6E-0D78-D821-BD39-5ECE3ED16A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718122"/>
                <a:ext cx="2080324" cy="766458"/>
              </a:xfrm>
              <a:prstGeom prst="rect">
                <a:avLst/>
              </a:prstGeom>
              <a:blipFill>
                <a:blip r:embed="rId7"/>
                <a:stretch>
                  <a:fillRect l="-4692" r="-469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324FB3D-B80D-E6CA-15B1-DCBCA53F3180}"/>
                  </a:ext>
                </a:extLst>
              </p:cNvPr>
              <p:cNvSpPr txBox="1"/>
              <p:nvPr/>
            </p:nvSpPr>
            <p:spPr>
              <a:xfrm>
                <a:off x="1631504" y="5390968"/>
                <a:ext cx="1165924" cy="7276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324FB3D-B80D-E6CA-15B1-DCBCA53F31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5390968"/>
                <a:ext cx="1165924" cy="727659"/>
              </a:xfrm>
              <a:prstGeom prst="rect">
                <a:avLst/>
              </a:prstGeom>
              <a:blipFill>
                <a:blip r:embed="rId8"/>
                <a:stretch>
                  <a:fillRect l="-8377" r="-8377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4" name="yt_shape_10664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663" name="yt_image_10663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66" name="yt_shape_10666"/>
          <p:cNvSpPr txBox="1"/>
          <p:nvPr/>
        </p:nvSpPr>
        <p:spPr>
          <a:xfrm>
            <a:off x="540000" y="1597583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有理数加法的运算律</a:t>
            </a:r>
          </a:p>
        </p:txBody>
      </p:sp>
      <p:sp>
        <p:nvSpPr>
          <p:cNvPr id="10667" name="yt_shape_10667"/>
          <p:cNvSpPr txBox="1"/>
          <p:nvPr/>
        </p:nvSpPr>
        <p:spPr>
          <a:xfrm>
            <a:off x="540000" y="2097148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下列各式中正确利用了加法运算律的是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68" name="yt_table_10668" title="H_150.24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6003176"/>
                  </p:ext>
                </p:extLst>
              </p:nvPr>
            </p:nvGraphicFramePr>
            <p:xfrm>
              <a:off x="540056" y="2576451"/>
              <a:ext cx="9237663" cy="1908113"/>
            </p:xfrm>
            <a:graphic>
              <a:graphicData uri="http://schemas.openxmlformats.org/drawingml/2006/table">
                <a:tbl>
                  <a:tblPr/>
                  <a:tblGrid>
                    <a:gridCol w="9237663">
                      <a:extLst>
                        <a:ext uri="{9D8B030D-6E8A-4147-A177-3AD203B41FA5}">
                          <a16:colId xmlns:a16="http://schemas.microsoft.com/office/drawing/2014/main" val="101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）＝（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668" name="yt_table_10668" descr="{&quot;rangeId&quot;:4,&quot;type&quot;:&quot;Option&quot;}" title="H_150.24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6003176"/>
                  </p:ext>
                </p:extLst>
              </p:nvPr>
            </p:nvGraphicFramePr>
            <p:xfrm>
              <a:off x="540056" y="2576451"/>
              <a:ext cx="9237663" cy="1908113"/>
            </p:xfrm>
            <a:graphic>
              <a:graphicData uri="http://schemas.openxmlformats.org/drawingml/2006/table">
                <a:tbl>
                  <a:tblPr/>
                  <a:tblGrid>
                    <a:gridCol w="9237663">
                      <a:extLst>
                        <a:ext uri="{9D8B030D-6E8A-4147-A177-3AD203B41FA5}">
                          <a16:colId xmlns:a16="http://schemas.microsoft.com/office/drawing/2014/main" val="10133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5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5000" b="-16538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16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389873198">
            <a:extLst>
              <a:ext uri="{FF2B5EF4-FFF2-40B4-BE49-F238E27FC236}">
                <a16:creationId xmlns:a16="http://schemas.microsoft.com/office/drawing/2014/main" id="{A09535E4-4959-5385-7BC1-B8ABDDCD16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B9D5A2C-9DB6-7DA4-B6F9-DD0B18D68C0D}"/>
              </a:ext>
            </a:extLst>
          </p:cNvPr>
          <p:cNvSpPr txBox="1"/>
          <p:nvPr/>
        </p:nvSpPr>
        <p:spPr>
          <a:xfrm>
            <a:off x="6622189" y="20503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9" name="yt_shape_1066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8e48"/>
              </a:rPr>
              <a:t>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运用的运算律是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70" name="yt_table_1067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8528332"/>
              </p:ext>
            </p:extLst>
          </p:nvPr>
        </p:nvGraphicFramePr>
        <p:xfrm>
          <a:off x="540056" y="1859435"/>
          <a:ext cx="3759200" cy="1901952"/>
        </p:xfrm>
        <a:graphic>
          <a:graphicData uri="http://schemas.openxmlformats.org/drawingml/2006/table">
            <a:tbl>
              <a:tblPr/>
              <a:tblGrid>
                <a:gridCol w="3759200">
                  <a:extLst>
                    <a:ext uri="{9D8B030D-6E8A-4147-A177-3AD203B41FA5}">
                      <a16:colId xmlns:a16="http://schemas.microsoft.com/office/drawing/2014/main" val="101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加法交换律和结合律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以上答案都不对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2"/>
                  </a:ext>
                </a:extLst>
              </a:tr>
            </a:tbl>
          </a:graphicData>
        </a:graphic>
      </p:graphicFrame>
      <p:sp>
        <p:nvSpPr>
          <p:cNvPr id="10672" name="yt_shape_10672"/>
          <p:cNvSpPr txBox="1"/>
          <p:nvPr/>
        </p:nvSpPr>
        <p:spPr>
          <a:xfrm>
            <a:off x="540000" y="3811755"/>
            <a:ext cx="76573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73" name="yt_table_1067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669938"/>
              </p:ext>
            </p:extLst>
          </p:nvPr>
        </p:nvGraphicFramePr>
        <p:xfrm>
          <a:off x="540056" y="4291058"/>
          <a:ext cx="7809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3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3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37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6FE0B78-5BBF-DC81-8ABB-2324A826EAE4}"/>
              </a:ext>
            </a:extLst>
          </p:cNvPr>
          <p:cNvSpPr txBox="1"/>
          <p:nvPr/>
        </p:nvSpPr>
        <p:spPr>
          <a:xfrm>
            <a:off x="31933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C2EDE52-165B-7543-F78A-E19D08AAB911}"/>
              </a:ext>
            </a:extLst>
          </p:cNvPr>
          <p:cNvSpPr txBox="1"/>
          <p:nvPr/>
        </p:nvSpPr>
        <p:spPr>
          <a:xfrm>
            <a:off x="7220486" y="376494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5" name="yt_shape_10675"/>
          <p:cNvSpPr txBox="1"/>
          <p:nvPr/>
        </p:nvSpPr>
        <p:spPr>
          <a:xfrm>
            <a:off x="540000" y="900000"/>
            <a:ext cx="6597319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在后面的横线上填上这一步所依据的运算律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  <a:tabLst>
                <a:tab pos="4399740" algn="l"/>
              </a:tabLst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sz="2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</a:p>
          <a:p>
            <a:pPr eaLnBrk="1" latinLnBrk="0" hangingPunct="0">
              <a:lnSpc>
                <a:spcPct val="129999"/>
              </a:lnSpc>
              <a:tabLst>
                <a:tab pos="4399740" algn="l"/>
              </a:tabLst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sz="2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0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37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6B417C-D63D-FB50-1AF4-8CA480E9068C}"/>
              </a:ext>
            </a:extLst>
          </p:cNvPr>
          <p:cNvSpPr txBox="1"/>
          <p:nvPr/>
        </p:nvSpPr>
        <p:spPr>
          <a:xfrm>
            <a:off x="4849904" y="1804170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加法交换律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38B00B0-72C3-568A-6254-40B79AC4FFB5}"/>
              </a:ext>
            </a:extLst>
          </p:cNvPr>
          <p:cNvSpPr txBox="1"/>
          <p:nvPr/>
        </p:nvSpPr>
        <p:spPr>
          <a:xfrm>
            <a:off x="4849904" y="2279658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加法结合律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1" name="yt_shape_10681"/>
          <p:cNvSpPr txBox="1"/>
          <p:nvPr/>
        </p:nvSpPr>
        <p:spPr>
          <a:xfrm>
            <a:off x="540000" y="900000"/>
            <a:ext cx="6206827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运用加法的运算律计算下列各题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C9FC447-345F-D5D3-C037-3E561003E86F}"/>
              </a:ext>
            </a:extLst>
          </p:cNvPr>
          <p:cNvSpPr txBox="1"/>
          <p:nvPr/>
        </p:nvSpPr>
        <p:spPr>
          <a:xfrm>
            <a:off x="449989" y="1804170"/>
            <a:ext cx="607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177D9F7-6317-D1E4-BC33-435DD2A30A34}"/>
              </a:ext>
            </a:extLst>
          </p:cNvPr>
          <p:cNvSpPr txBox="1"/>
          <p:nvPr/>
        </p:nvSpPr>
        <p:spPr>
          <a:xfrm>
            <a:off x="1689145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31074E-C88F-C798-CA3A-D1C593B874E0}"/>
              </a:ext>
            </a:extLst>
          </p:cNvPr>
          <p:cNvSpPr txBox="1"/>
          <p:nvPr/>
        </p:nvSpPr>
        <p:spPr>
          <a:xfrm>
            <a:off x="1689145" y="275514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0AF743-B698-7AD8-538F-2D716543D899}"/>
              </a:ext>
            </a:extLst>
          </p:cNvPr>
          <p:cNvSpPr txBox="1"/>
          <p:nvPr/>
        </p:nvSpPr>
        <p:spPr>
          <a:xfrm>
            <a:off x="449989" y="3706122"/>
            <a:ext cx="632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4EAB9F5-B79F-E8EC-D508-A15C40B3561E}"/>
              </a:ext>
            </a:extLst>
          </p:cNvPr>
          <p:cNvSpPr txBox="1"/>
          <p:nvPr/>
        </p:nvSpPr>
        <p:spPr>
          <a:xfrm>
            <a:off x="1694082" y="4181610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00C97C8-90BB-59E9-FE3A-40ACFAC9C1E8}"/>
              </a:ext>
            </a:extLst>
          </p:cNvPr>
          <p:cNvSpPr txBox="1"/>
          <p:nvPr/>
        </p:nvSpPr>
        <p:spPr>
          <a:xfrm>
            <a:off x="1694082" y="465709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86" name="yt_shape_10686"/>
              <p:cNvSpPr txBox="1"/>
              <p:nvPr/>
            </p:nvSpPr>
            <p:spPr>
              <a:xfrm>
                <a:off x="540000" y="900000"/>
                <a:ext cx="7059625" cy="22715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）＋［（－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）］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86" name="yt_shape_10686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059625" cy="2271584"/>
              </a:xfrm>
              <a:prstGeom prst="rect">
                <a:avLst/>
              </a:prstGeom>
              <a:blipFill>
                <a:blip r:embed="rId2"/>
                <a:stretch>
                  <a:fillRect l="-2677" r="-1554" b="-7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6811EA4-C0B3-0B02-0232-E882F2C82773}"/>
                  </a:ext>
                </a:extLst>
              </p:cNvPr>
              <p:cNvSpPr txBox="1"/>
              <p:nvPr/>
            </p:nvSpPr>
            <p:spPr>
              <a:xfrm>
                <a:off x="449989" y="1528072"/>
                <a:ext cx="7171437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）＋［（－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）］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}">
                <a:extLst>
                  <a:ext uri="{FF2B5EF4-FFF2-40B4-BE49-F238E27FC236}">
                    <a16:creationId xmlns:a16="http://schemas.microsoft.com/office/drawing/2014/main" id="{16811EA4-C0B3-0B02-0232-E882F2C827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072"/>
                <a:ext cx="7171437" cy="768490"/>
              </a:xfrm>
              <a:prstGeom prst="rect">
                <a:avLst/>
              </a:prstGeom>
              <a:blipFill>
                <a:blip r:embed="rId3"/>
                <a:stretch>
                  <a:fillRect l="-1361" r="-127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38C66E9-EDC5-13C2-2861-7A3B48A9B8A8}"/>
              </a:ext>
            </a:extLst>
          </p:cNvPr>
          <p:cNvSpPr txBox="1"/>
          <p:nvPr/>
        </p:nvSpPr>
        <p:spPr>
          <a:xfrm>
            <a:off x="1710850" y="220295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E28ADB-A04B-3996-6CA8-C6BA56E90F51}"/>
              </a:ext>
            </a:extLst>
          </p:cNvPr>
          <p:cNvSpPr txBox="1"/>
          <p:nvPr/>
        </p:nvSpPr>
        <p:spPr>
          <a:xfrm>
            <a:off x="1710850" y="267843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0" name="yt_shape_10690"/>
          <p:cNvSpPr txBox="1"/>
          <p:nvPr/>
        </p:nvSpPr>
        <p:spPr>
          <a:xfrm>
            <a:off x="540000" y="900000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有理数加法运算律的应用</a:t>
            </a:r>
          </a:p>
        </p:txBody>
      </p:sp>
      <p:sp>
        <p:nvSpPr>
          <p:cNvPr id="10691" name="yt_shape_10691"/>
          <p:cNvSpPr txBox="1"/>
          <p:nvPr/>
        </p:nvSpPr>
        <p:spPr>
          <a:xfrm>
            <a:off x="540119" y="13995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一个病人每天下午要测量一次血压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5adb0"/>
              </a:rPr>
              <a:t>下表是该病人星期一至星期六血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压变化情况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表示比前一天升的部分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表示比前一天降的部分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e4b2"/>
              </a:rPr>
              <a:t>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病人上个星期日的血压为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则该病人星期五的血压是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92" name="yt_table_10692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33222"/>
              </p:ext>
            </p:extLst>
          </p:nvPr>
        </p:nvGraphicFramePr>
        <p:xfrm>
          <a:off x="540000" y="2991495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1107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29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36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336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336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336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336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星期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五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血压变化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单位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0694" name="yt_table_1069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877925"/>
              </p:ext>
            </p:extLst>
          </p:nvPr>
        </p:nvGraphicFramePr>
        <p:xfrm>
          <a:off x="540056" y="4395101"/>
          <a:ext cx="5115243" cy="950976"/>
        </p:xfrm>
        <a:graphic>
          <a:graphicData uri="http://schemas.openxmlformats.org/drawingml/2006/table">
            <a:tbl>
              <a:tblPr/>
              <a:tblGrid>
                <a:gridCol w="3014980">
                  <a:extLst>
                    <a:ext uri="{9D8B030D-6E8A-4147-A177-3AD203B41FA5}">
                      <a16:colId xmlns:a16="http://schemas.microsoft.com/office/drawing/2014/main" val="10139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1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190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5"/>
                  </a:ext>
                </a:extLst>
              </a:tr>
            </a:tbl>
          </a:graphicData>
        </a:graphic>
      </p:graphicFrame>
      <p:pic>
        <p:nvPicPr>
          <p:cNvPr id="3" name="yt_shape_1722389873300">
            <a:extLst>
              <a:ext uri="{FF2B5EF4-FFF2-40B4-BE49-F238E27FC236}">
                <a16:creationId xmlns:a16="http://schemas.microsoft.com/office/drawing/2014/main" id="{4B27777F-7144-0977-C6F2-BC7F8B91CA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A48BC0C-2469-B477-F09C-4D0FB753A68A}"/>
              </a:ext>
            </a:extLst>
          </p:cNvPr>
          <p:cNvSpPr txBox="1"/>
          <p:nvPr/>
        </p:nvSpPr>
        <p:spPr>
          <a:xfrm>
            <a:off x="9136907" y="23037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6" name="yt_shape_1069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李老师的银行卡中有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又存入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82aa,isEnd"/>
              </a:rPr>
              <a:t>这时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银行卡中还有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25E1BE0-0DFA-42D6-FE53-BB4AD7723DF2}"/>
              </a:ext>
            </a:extLst>
          </p:cNvPr>
          <p:cNvSpPr txBox="1"/>
          <p:nvPr/>
        </p:nvSpPr>
        <p:spPr>
          <a:xfrm>
            <a:off x="2278908" y="1328682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7" name="yt_shape_10697"/>
          <p:cNvSpPr txBox="1"/>
          <p:nvPr/>
        </p:nvSpPr>
        <p:spPr>
          <a:xfrm>
            <a:off x="540000" y="900000"/>
            <a:ext cx="959878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交换加数的位置时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未连同数字前面的符号一起交换而出错</a:t>
            </a:r>
          </a:p>
        </p:txBody>
      </p:sp>
      <p:sp>
        <p:nvSpPr>
          <p:cNvPr id="10698" name="yt_shape_10698"/>
          <p:cNvSpPr txBox="1"/>
          <p:nvPr/>
        </p:nvSpPr>
        <p:spPr>
          <a:xfrm>
            <a:off x="540000" y="1399565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运算律运用正确的是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99" name="yt_table_10699" title="H_150.3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86928435"/>
                  </p:ext>
                </p:extLst>
              </p:nvPr>
            </p:nvGraphicFramePr>
            <p:xfrm>
              <a:off x="540056" y="1878868"/>
              <a:ext cx="7415214" cy="1909066"/>
            </p:xfrm>
            <a:graphic>
              <a:graphicData uri="http://schemas.openxmlformats.org/drawingml/2006/table">
                <a:tbl>
                  <a:tblPr/>
                  <a:tblGrid>
                    <a:gridCol w="7415214">
                      <a:extLst>
                        <a:ext uri="{9D8B030D-6E8A-4147-A177-3AD203B41FA5}">
                          <a16:colId xmlns:a16="http://schemas.microsoft.com/office/drawing/2014/main" val="1014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[6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）＝（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699" name="yt_table_10699" descr="{&quot;rangeId&quot;:13,&quot;type&quot;:&quot;Option&quot;}" title="H_150.3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86928435"/>
                  </p:ext>
                </p:extLst>
              </p:nvPr>
            </p:nvGraphicFramePr>
            <p:xfrm>
              <a:off x="540056" y="1878868"/>
              <a:ext cx="7415214" cy="1909066"/>
            </p:xfrm>
            <a:graphic>
              <a:graphicData uri="http://schemas.openxmlformats.org/drawingml/2006/table">
                <a:tbl>
                  <a:tblPr/>
                  <a:tblGrid>
                    <a:gridCol w="7415214">
                      <a:extLst>
                        <a:ext uri="{9D8B030D-6E8A-4147-A177-3AD203B41FA5}">
                          <a16:colId xmlns:a16="http://schemas.microsoft.com/office/drawing/2014/main" val="10141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6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[6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8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66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389873388">
            <a:extLst>
              <a:ext uri="{FF2B5EF4-FFF2-40B4-BE49-F238E27FC236}">
                <a16:creationId xmlns:a16="http://schemas.microsoft.com/office/drawing/2014/main" id="{9D8A662A-69F1-D99F-692A-65CC617991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65EC84F-7EAB-C444-736B-1EC5E881D50D}"/>
              </a:ext>
            </a:extLst>
          </p:cNvPr>
          <p:cNvSpPr txBox="1"/>
          <p:nvPr/>
        </p:nvSpPr>
        <p:spPr>
          <a:xfrm>
            <a:off x="60125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1699</Words>
  <Application>Microsoft Office PowerPoint</Application>
  <PresentationFormat>宽屏</PresentationFormat>
  <Paragraphs>159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11</cp:revision>
  <dcterms:created xsi:type="dcterms:W3CDTF">2024-07-31T01:35:33Z</dcterms:created>
  <dcterms:modified xsi:type="dcterms:W3CDTF">2024-07-31T07:22:07Z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