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68" r:id="rId6"/>
    <p:sldId id="369" r:id="rId7"/>
    <p:sldId id="374" r:id="rId8"/>
    <p:sldId id="376" r:id="rId9"/>
    <p:sldId id="378" r:id="rId10"/>
    <p:sldId id="382" r:id="rId11"/>
    <p:sldId id="386" r:id="rId12"/>
    <p:sldId id="387" r:id="rId13"/>
    <p:sldId id="388" r:id="rId14"/>
    <p:sldId id="390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2" name="yt_shape_12732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731" name="yt_image_12731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34" name="yt_shape_12734"/>
          <p:cNvSpPr txBox="1"/>
          <p:nvPr/>
        </p:nvSpPr>
        <p:spPr>
          <a:xfrm>
            <a:off x="540119" y="1597583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把方程中的某一项改变符号后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从等式的一边移到另一边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方程的这种变形叫作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</a:br>
            <a:r>
              <a:rPr sz="2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移项要</a:t>
            </a:r>
            <a:r>
              <a:rPr sz="2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EFD56C-97F1-E46F-36DE-2C58DC8DF820}"/>
              </a:ext>
            </a:extLst>
          </p:cNvPr>
          <p:cNvSpPr txBox="1"/>
          <p:nvPr/>
        </p:nvSpPr>
        <p:spPr>
          <a:xfrm>
            <a:off x="11118107" y="2348880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a3208"/>
              </a:rPr>
              <a:t>　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900A486-1B6A-73D8-FB01-1C75F9DAC1B2}"/>
              </a:ext>
            </a:extLst>
          </p:cNvPr>
          <p:cNvSpPr txBox="1"/>
          <p:nvPr/>
        </p:nvSpPr>
        <p:spPr>
          <a:xfrm>
            <a:off x="450108" y="2026265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3E6246-ACC4-9734-651D-8BFB6D2BD569}"/>
              </a:ext>
            </a:extLst>
          </p:cNvPr>
          <p:cNvSpPr txBox="1"/>
          <p:nvPr/>
        </p:nvSpPr>
        <p:spPr>
          <a:xfrm>
            <a:off x="2583708" y="2026265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变号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85" name="yt_shape_12785"/>
              <p:cNvSpPr txBox="1"/>
              <p:nvPr/>
            </p:nvSpPr>
            <p:spPr>
              <a:xfrm>
                <a:off x="540119" y="900000"/>
                <a:ext cx="11492915" cy="41851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新定义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我们定义一种新运算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a*b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c2a8e"/>
                  </a:rPr>
                  <a:t>等号右边为通常意义的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根据这种运算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*x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*x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的形式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85" name="yt_shape_12785" descr="{&quot;rangeId&quot;:16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185185"/>
              </a:xfrm>
              <a:prstGeom prst="rect">
                <a:avLst/>
              </a:prstGeom>
              <a:blipFill>
                <a:blip r:embed="rId2"/>
                <a:stretch>
                  <a:fillRect l="-1645" t="-1312" b="-36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0475C69-DA40-E643-6B64-70C1E97D267D}"/>
              </a:ext>
            </a:extLst>
          </p:cNvPr>
          <p:cNvSpPr txBox="1"/>
          <p:nvPr/>
        </p:nvSpPr>
        <p:spPr>
          <a:xfrm>
            <a:off x="450108" y="2279658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B872313-27DF-BBB3-48FB-01150E38089B}"/>
              </a:ext>
            </a:extLst>
          </p:cNvPr>
          <p:cNvSpPr txBox="1"/>
          <p:nvPr/>
        </p:nvSpPr>
        <p:spPr>
          <a:xfrm>
            <a:off x="450108" y="2755146"/>
            <a:ext cx="627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4639E82-4F5B-8822-E38E-4390C87EE320}"/>
                  </a:ext>
                </a:extLst>
              </p:cNvPr>
              <p:cNvSpPr txBox="1"/>
              <p:nvPr/>
            </p:nvSpPr>
            <p:spPr>
              <a:xfrm>
                <a:off x="450108" y="3902083"/>
                <a:ext cx="49346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, 'hasSerialNum': 1, 'pageBreak': True}">
                <a:extLst>
                  <a:ext uri="{FF2B5EF4-FFF2-40B4-BE49-F238E27FC236}">
                    <a16:creationId xmlns:a16="http://schemas.microsoft.com/office/drawing/2014/main" id="{34639E82-4F5B-8822-E38E-4390C87EE3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02083"/>
                <a:ext cx="4934648" cy="765061"/>
              </a:xfrm>
              <a:prstGeom prst="rect">
                <a:avLst/>
              </a:prstGeom>
              <a:blipFill>
                <a:blip r:embed="rId3"/>
                <a:stretch>
                  <a:fillRect l="-1978" r="-197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2064A83-52A0-B726-83F0-80FC587830E2}"/>
              </a:ext>
            </a:extLst>
          </p:cNvPr>
          <p:cNvSpPr txBox="1"/>
          <p:nvPr/>
        </p:nvSpPr>
        <p:spPr>
          <a:xfrm>
            <a:off x="450108" y="4573532"/>
            <a:ext cx="1934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92" name="yt_shape_12792"/>
              <p:cNvSpPr txBox="1"/>
              <p:nvPr/>
            </p:nvSpPr>
            <p:spPr>
              <a:xfrm>
                <a:off x="540119" y="900000"/>
                <a:ext cx="11111999" cy="35196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为何值时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因为关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的方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所以关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的方程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92" name="yt_shape_12792" descr="{&quot;rangeId&quot;:1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3519681"/>
              </a:xfrm>
              <a:prstGeom prst="rect">
                <a:avLst/>
              </a:prstGeom>
              <a:blipFill>
                <a:blip r:embed="rId2"/>
                <a:stretch>
                  <a:fillRect l="-1701" t="-1560" r="-878" b="-20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A7C1038-3154-5E52-7E72-71E940E26C75}"/>
              </a:ext>
            </a:extLst>
          </p:cNvPr>
          <p:cNvSpPr txBox="1"/>
          <p:nvPr/>
        </p:nvSpPr>
        <p:spPr>
          <a:xfrm>
            <a:off x="450108" y="1328682"/>
            <a:ext cx="7066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因为关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的方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F0A4B9-E591-D375-214A-69842E6CDA8E}"/>
              </a:ext>
            </a:extLst>
          </p:cNvPr>
          <p:cNvSpPr txBox="1"/>
          <p:nvPr/>
        </p:nvSpPr>
        <p:spPr>
          <a:xfrm>
            <a:off x="450108" y="1804170"/>
            <a:ext cx="6914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所以关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的方程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B56C96-03E5-A2B1-DFDE-D2560BB195C2}"/>
              </a:ext>
            </a:extLst>
          </p:cNvPr>
          <p:cNvSpPr txBox="1"/>
          <p:nvPr/>
        </p:nvSpPr>
        <p:spPr>
          <a:xfrm>
            <a:off x="450108" y="2279658"/>
            <a:ext cx="4702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AB65A34-9277-900B-FB28-8724A7738540}"/>
              </a:ext>
            </a:extLst>
          </p:cNvPr>
          <p:cNvSpPr txBox="1"/>
          <p:nvPr/>
        </p:nvSpPr>
        <p:spPr>
          <a:xfrm>
            <a:off x="450108" y="2755146"/>
            <a:ext cx="341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2C002E6-2B8C-B501-4681-59FF7698CC68}"/>
              </a:ext>
            </a:extLst>
          </p:cNvPr>
          <p:cNvSpPr txBox="1"/>
          <p:nvPr/>
        </p:nvSpPr>
        <p:spPr>
          <a:xfrm>
            <a:off x="450108" y="3230634"/>
            <a:ext cx="4305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移项、合并同类项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BD41AB0-A650-F022-F932-B29E59E62069}"/>
                  </a:ext>
                </a:extLst>
              </p:cNvPr>
              <p:cNvSpPr txBox="1"/>
              <p:nvPr/>
            </p:nvSpPr>
            <p:spPr>
              <a:xfrm>
                <a:off x="450108" y="3706122"/>
                <a:ext cx="17866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7, 'hasSerialNum': 1}">
                <a:extLst>
                  <a:ext uri="{FF2B5EF4-FFF2-40B4-BE49-F238E27FC236}">
                    <a16:creationId xmlns:a16="http://schemas.microsoft.com/office/drawing/2014/main" id="{ABD41AB0-A650-F022-F932-B29E59E620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122"/>
                <a:ext cx="1786636" cy="726326"/>
              </a:xfrm>
              <a:prstGeom prst="rect">
                <a:avLst/>
              </a:prstGeom>
              <a:blipFill>
                <a:blip r:embed="rId3"/>
                <a:stretch>
                  <a:fillRect l="-5461" r="-511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6" name="yt_shape_12796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795" name="yt_image_12795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798" name="yt_shape_12798"/>
              <p:cNvSpPr txBox="1"/>
              <p:nvPr/>
            </p:nvSpPr>
            <p:spPr>
              <a:xfrm>
                <a:off x="540119" y="1597583"/>
                <a:ext cx="11492915" cy="46653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bf549"/>
                  </a:rPr>
                  <a:t>某同学在把这个方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程化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不小心把方程右边的加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抄成了减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解得结果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43342"/>
                  </a:rPr>
                  <a:t>求原方程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所以原方程为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故原方程的解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798" name="yt_shape_12798" descr="{&quot;rangeId&quot;:1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4665316"/>
              </a:xfrm>
              <a:prstGeom prst="rect">
                <a:avLst/>
              </a:prstGeom>
              <a:blipFill>
                <a:blip r:embed="rId3"/>
                <a:stretch>
                  <a:fillRect l="-1645" t="-1046" b="-32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9E1E861-3F34-A707-FB95-A276A8645A50}"/>
              </a:ext>
            </a:extLst>
          </p:cNvPr>
          <p:cNvSpPr txBox="1"/>
          <p:nvPr/>
        </p:nvSpPr>
        <p:spPr>
          <a:xfrm>
            <a:off x="450108" y="2977241"/>
            <a:ext cx="5385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234C2BE-4229-0066-EFB7-21ABEEBB1221}"/>
                  </a:ext>
                </a:extLst>
              </p:cNvPr>
              <p:cNvSpPr txBox="1"/>
              <p:nvPr/>
            </p:nvSpPr>
            <p:spPr>
              <a:xfrm>
                <a:off x="450108" y="3452729"/>
                <a:ext cx="43806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19, 'hasSerialNum': 1}">
                <a:extLst>
                  <a:ext uri="{FF2B5EF4-FFF2-40B4-BE49-F238E27FC236}">
                    <a16:creationId xmlns:a16="http://schemas.microsoft.com/office/drawing/2014/main" id="{B234C2BE-4229-0066-EFB7-21ABEEBB12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52729"/>
                <a:ext cx="4380611" cy="765061"/>
              </a:xfrm>
              <a:prstGeom prst="rect">
                <a:avLst/>
              </a:prstGeom>
              <a:blipFill>
                <a:blip r:embed="rId4"/>
                <a:stretch>
                  <a:fillRect l="-2228" r="-222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00EDC8E-307D-63F8-8708-7F9AE9233FCD}"/>
                  </a:ext>
                </a:extLst>
              </p:cNvPr>
              <p:cNvSpPr txBox="1"/>
              <p:nvPr/>
            </p:nvSpPr>
            <p:spPr>
              <a:xfrm>
                <a:off x="450108" y="4124178"/>
                <a:ext cx="57172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所以原方程为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19, 'hasSerialNum': 1}">
                <a:extLst>
                  <a:ext uri="{FF2B5EF4-FFF2-40B4-BE49-F238E27FC236}">
                    <a16:creationId xmlns:a16="http://schemas.microsoft.com/office/drawing/2014/main" id="{F00EDC8E-307D-63F8-8708-7F9AE9233F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24178"/>
                <a:ext cx="5717286" cy="765061"/>
              </a:xfrm>
              <a:prstGeom prst="rect">
                <a:avLst/>
              </a:prstGeom>
              <a:blipFill>
                <a:blip r:embed="rId5"/>
                <a:stretch>
                  <a:fillRect l="-1706" r="-159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3B6A36C-C07A-498F-EB4F-AD27C57B2D41}"/>
              </a:ext>
            </a:extLst>
          </p:cNvPr>
          <p:cNvSpPr txBox="1"/>
          <p:nvPr/>
        </p:nvSpPr>
        <p:spPr>
          <a:xfrm>
            <a:off x="450108" y="4795627"/>
            <a:ext cx="24579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32C1FD4-8052-2EEC-CAAF-D6FC4EE3DB49}"/>
              </a:ext>
            </a:extLst>
          </p:cNvPr>
          <p:cNvSpPr txBox="1"/>
          <p:nvPr/>
        </p:nvSpPr>
        <p:spPr>
          <a:xfrm>
            <a:off x="450108" y="5271115"/>
            <a:ext cx="1324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1A26B3B-66E9-C452-B574-EC8BF7E600A3}"/>
              </a:ext>
            </a:extLst>
          </p:cNvPr>
          <p:cNvSpPr txBox="1"/>
          <p:nvPr/>
        </p:nvSpPr>
        <p:spPr>
          <a:xfrm>
            <a:off x="450108" y="5746603"/>
            <a:ext cx="3153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故原方程的解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2" name="yt_shape_12802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2801" name="yt_image_12801" title="H_25.47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804" name="yt_table_12804" title="H_44.6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8918513"/>
              </p:ext>
            </p:extLst>
          </p:nvPr>
        </p:nvGraphicFramePr>
        <p:xfrm>
          <a:off x="540000" y="1503363"/>
          <a:ext cx="11111999" cy="56692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移项是指把某一项从等号的一边移到等号的另一边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不是单纯的改变位置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6" name="yt_shape_12736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735" name="yt_image_1273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38" name="yt_shape_12738"/>
          <p:cNvSpPr txBox="1"/>
          <p:nvPr/>
        </p:nvSpPr>
        <p:spPr>
          <a:xfrm>
            <a:off x="540000" y="1597583"/>
            <a:ext cx="221214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移项</a:t>
            </a:r>
          </a:p>
        </p:txBody>
      </p:sp>
      <p:sp>
        <p:nvSpPr>
          <p:cNvPr id="12739" name="yt_shape_12739"/>
          <p:cNvSpPr txBox="1"/>
          <p:nvPr/>
        </p:nvSpPr>
        <p:spPr>
          <a:xfrm>
            <a:off x="540000" y="2097148"/>
            <a:ext cx="52065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下列变形中属于移项的是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740" name="yt_table_12740" title="H_163.55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6462068"/>
                  </p:ext>
                </p:extLst>
              </p:nvPr>
            </p:nvGraphicFramePr>
            <p:xfrm>
              <a:off x="540056" y="2576451"/>
              <a:ext cx="4541838" cy="2077087"/>
            </p:xfrm>
            <a:graphic>
              <a:graphicData uri="http://schemas.openxmlformats.org/drawingml/2006/table">
                <a:tbl>
                  <a:tblPr/>
                  <a:tblGrid>
                    <a:gridCol w="4541838">
                      <a:extLst>
                        <a:ext uri="{9D8B030D-6E8A-4147-A177-3AD203B41FA5}">
                          <a16:colId xmlns:a16="http://schemas.microsoft.com/office/drawing/2014/main" val="1054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740" name="yt_table_12740" descr="{&quot;rangeId&quot;:3,&quot;type&quot;:&quot;Option&quot;}" title="H_163.55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6462068"/>
                  </p:ext>
                </p:extLst>
              </p:nvPr>
            </p:nvGraphicFramePr>
            <p:xfrm>
              <a:off x="540056" y="2576451"/>
              <a:ext cx="4541838" cy="2077087"/>
            </p:xfrm>
            <a:graphic>
              <a:graphicData uri="http://schemas.openxmlformats.org/drawingml/2006/table">
                <a:tbl>
                  <a:tblPr/>
                  <a:tblGrid>
                    <a:gridCol w="4541838">
                      <a:extLst>
                        <a:ext uri="{9D8B030D-6E8A-4147-A177-3AD203B41FA5}">
                          <a16:colId xmlns:a16="http://schemas.microsoft.com/office/drawing/2014/main" val="1054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0"/>
                      </a:ext>
                    </a:extLst>
                  </a:tr>
                  <a:tr h="59721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9592" b="-20918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11"/>
                      </a:ext>
                    </a:extLst>
                  </a:tr>
                  <a:tr h="63112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69231" b="-971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1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741" name="yt_shape_12741"/>
          <p:cNvSpPr txBox="1"/>
          <p:nvPr/>
        </p:nvSpPr>
        <p:spPr>
          <a:xfrm>
            <a:off x="540000" y="4703868"/>
            <a:ext cx="64408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移项正确的是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42" name="yt_table_1274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9635275"/>
              </p:ext>
            </p:extLst>
          </p:nvPr>
        </p:nvGraphicFramePr>
        <p:xfrm>
          <a:off x="540056" y="5183171"/>
          <a:ext cx="7102793" cy="950976"/>
        </p:xfrm>
        <a:graphic>
          <a:graphicData uri="http://schemas.openxmlformats.org/drawingml/2006/table">
            <a:tbl>
              <a:tblPr/>
              <a:tblGrid>
                <a:gridCol w="4026218">
                  <a:extLst>
                    <a:ext uri="{9D8B030D-6E8A-4147-A177-3AD203B41FA5}">
                      <a16:colId xmlns:a16="http://schemas.microsoft.com/office/drawing/2014/main" val="10541"/>
                    </a:ext>
                  </a:extLst>
                </a:gridCol>
                <a:gridCol w="3076575">
                  <a:extLst>
                    <a:ext uri="{9D8B030D-6E8A-4147-A177-3AD203B41FA5}">
                      <a16:colId xmlns:a16="http://schemas.microsoft.com/office/drawing/2014/main" val="105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5"/>
                  </a:ext>
                </a:extLst>
              </a:tr>
            </a:tbl>
          </a:graphicData>
        </a:graphic>
      </p:graphicFrame>
      <p:pic>
        <p:nvPicPr>
          <p:cNvPr id="3" name="yt_shape_1722390179289">
            <a:extLst>
              <a:ext uri="{FF2B5EF4-FFF2-40B4-BE49-F238E27FC236}">
                <a16:creationId xmlns:a16="http://schemas.microsoft.com/office/drawing/2014/main" id="{3EC2061D-A7CF-42C0-E463-9FF4E4B465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01E896B-78BC-3306-CE0F-18B5CE9B009F}"/>
              </a:ext>
            </a:extLst>
          </p:cNvPr>
          <p:cNvSpPr txBox="1"/>
          <p:nvPr/>
        </p:nvSpPr>
        <p:spPr>
          <a:xfrm>
            <a:off x="4793389" y="20503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37E6B92-EC4D-F4B6-5336-732536A90168}"/>
              </a:ext>
            </a:extLst>
          </p:cNvPr>
          <p:cNvSpPr txBox="1"/>
          <p:nvPr/>
        </p:nvSpPr>
        <p:spPr>
          <a:xfrm>
            <a:off x="6015764" y="465706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4" name="yt_shape_12744"/>
          <p:cNvSpPr txBox="1"/>
          <p:nvPr/>
        </p:nvSpPr>
        <p:spPr>
          <a:xfrm>
            <a:off x="540000" y="900000"/>
            <a:ext cx="64552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下列用移项的方法变形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45" name="yt_table_1274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3131234"/>
              </p:ext>
            </p:extLst>
          </p:nvPr>
        </p:nvGraphicFramePr>
        <p:xfrm>
          <a:off x="540056" y="1379303"/>
          <a:ext cx="5946775" cy="1901952"/>
        </p:xfrm>
        <a:graphic>
          <a:graphicData uri="http://schemas.openxmlformats.org/drawingml/2006/table">
            <a:tbl>
              <a:tblPr/>
              <a:tblGrid>
                <a:gridCol w="5946775">
                  <a:extLst>
                    <a:ext uri="{9D8B030D-6E8A-4147-A177-3AD203B41FA5}">
                      <a16:colId xmlns:a16="http://schemas.microsoft.com/office/drawing/2014/main" val="105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D2FB3FF-8359-F353-3F50-E9151B4148DF}"/>
              </a:ext>
            </a:extLst>
          </p:cNvPr>
          <p:cNvSpPr txBox="1"/>
          <p:nvPr/>
        </p:nvSpPr>
        <p:spPr>
          <a:xfrm>
            <a:off x="60125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7" name="yt_shape_1274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把方程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变形为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这种变形称为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c17b,isEnd"/>
              </a:rPr>
              <a:t>变形时应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注意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这种变形的依据是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A910F81-6BFE-FE02-ADC1-57A74CC7DED0}"/>
              </a:ext>
            </a:extLst>
          </p:cNvPr>
          <p:cNvSpPr txBox="1"/>
          <p:nvPr/>
        </p:nvSpPr>
        <p:spPr>
          <a:xfrm>
            <a:off x="8762257" y="85319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BF72CB-E4FE-DE34-08F1-DC0C28569F1D}"/>
              </a:ext>
            </a:extLst>
          </p:cNvPr>
          <p:cNvSpPr txBox="1"/>
          <p:nvPr/>
        </p:nvSpPr>
        <p:spPr>
          <a:xfrm>
            <a:off x="1059708" y="1328682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变号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2C02B3-D38D-A427-4AE3-1244CE0867A7}"/>
              </a:ext>
            </a:extLst>
          </p:cNvPr>
          <p:cNvSpPr txBox="1"/>
          <p:nvPr/>
        </p:nvSpPr>
        <p:spPr>
          <a:xfrm>
            <a:off x="5022108" y="1328682"/>
            <a:ext cx="307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等式的基本性质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8" name="yt_shape_12748"/>
          <p:cNvSpPr txBox="1"/>
          <p:nvPr/>
        </p:nvSpPr>
        <p:spPr>
          <a:xfrm>
            <a:off x="540000" y="900000"/>
            <a:ext cx="79268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利用移项、合并同类项把方程化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成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的形式</a:t>
            </a:r>
          </a:p>
        </p:txBody>
      </p:sp>
      <p:sp>
        <p:nvSpPr>
          <p:cNvPr id="12749" name="yt_shape_12749"/>
          <p:cNvSpPr txBox="1"/>
          <p:nvPr/>
        </p:nvSpPr>
        <p:spPr>
          <a:xfrm>
            <a:off x="540000" y="1399565"/>
            <a:ext cx="70564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解答过程的顺序是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750" name="yt_shape_12750"/>
          <p:cNvSpPr txBox="1"/>
          <p:nvPr/>
        </p:nvSpPr>
        <p:spPr>
          <a:xfrm>
            <a:off x="540000" y="1878868"/>
            <a:ext cx="106247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两边都除以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</p:txBody>
      </p:sp>
      <p:graphicFrame>
        <p:nvGraphicFramePr>
          <p:cNvPr id="12751" name="yt_table_1275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204068"/>
              </p:ext>
            </p:extLst>
          </p:nvPr>
        </p:nvGraphicFramePr>
        <p:xfrm>
          <a:off x="540056" y="2358171"/>
          <a:ext cx="4980306" cy="950976"/>
        </p:xfrm>
        <a:graphic>
          <a:graphicData uri="http://schemas.openxmlformats.org/drawingml/2006/table">
            <a:tbl>
              <a:tblPr/>
              <a:tblGrid>
                <a:gridCol w="2956243">
                  <a:extLst>
                    <a:ext uri="{9D8B030D-6E8A-4147-A177-3AD203B41FA5}">
                      <a16:colId xmlns:a16="http://schemas.microsoft.com/office/drawing/2014/main" val="10544"/>
                    </a:ext>
                  </a:extLst>
                </a:gridCol>
                <a:gridCol w="2024063">
                  <a:extLst>
                    <a:ext uri="{9D8B030D-6E8A-4147-A177-3AD203B41FA5}">
                      <a16:colId xmlns:a16="http://schemas.microsoft.com/office/drawing/2014/main" val="105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③②①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1"/>
                  </a:ext>
                </a:extLst>
              </a:tr>
            </a:tbl>
          </a:graphicData>
        </a:graphic>
      </p:graphicFrame>
      <p:sp>
        <p:nvSpPr>
          <p:cNvPr id="12753" name="yt_shape_12753"/>
          <p:cNvSpPr txBox="1"/>
          <p:nvPr/>
        </p:nvSpPr>
        <p:spPr>
          <a:xfrm>
            <a:off x="540119" y="335972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2082,isEnd"/>
              </a:rPr>
              <a:t>；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两边都除以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754" name="yt_shape_12754"/>
          <p:cNvSpPr txBox="1"/>
          <p:nvPr/>
        </p:nvSpPr>
        <p:spPr>
          <a:xfrm>
            <a:off x="540000" y="4319160"/>
            <a:ext cx="87171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成都市中考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390179397">
            <a:extLst>
              <a:ext uri="{FF2B5EF4-FFF2-40B4-BE49-F238E27FC236}">
                <a16:creationId xmlns:a16="http://schemas.microsoft.com/office/drawing/2014/main" id="{FC8B16A3-3D72-5352-A488-532A16FDC2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6029CA2-FB35-43F7-BE73-B010715B9D54}"/>
              </a:ext>
            </a:extLst>
          </p:cNvPr>
          <p:cNvSpPr txBox="1"/>
          <p:nvPr/>
        </p:nvSpPr>
        <p:spPr>
          <a:xfrm>
            <a:off x="6625364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A2A4D4-6CED-67FA-200C-E4D9F1F355D4}"/>
              </a:ext>
            </a:extLst>
          </p:cNvPr>
          <p:cNvSpPr txBox="1"/>
          <p:nvPr/>
        </p:nvSpPr>
        <p:spPr>
          <a:xfrm>
            <a:off x="4644283" y="3312919"/>
            <a:ext cx="246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1F5D51-E1AB-FF5D-CFED-7EFF85D211D8}"/>
              </a:ext>
            </a:extLst>
          </p:cNvPr>
          <p:cNvSpPr txBox="1"/>
          <p:nvPr/>
        </p:nvSpPr>
        <p:spPr>
          <a:xfrm>
            <a:off x="9371857" y="3312919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2A71046-80B1-E83E-057A-B75D29616350}"/>
              </a:ext>
            </a:extLst>
          </p:cNvPr>
          <p:cNvSpPr txBox="1"/>
          <p:nvPr/>
        </p:nvSpPr>
        <p:spPr>
          <a:xfrm>
            <a:off x="2736108" y="3788408"/>
            <a:ext cx="1477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D62557E-AD58-3163-238A-0C9AC3A83B6E}"/>
              </a:ext>
            </a:extLst>
          </p:cNvPr>
          <p:cNvSpPr txBox="1"/>
          <p:nvPr/>
        </p:nvSpPr>
        <p:spPr>
          <a:xfrm>
            <a:off x="8168414" y="427235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6" name="yt_shape_12756"/>
          <p:cNvSpPr txBox="1"/>
          <p:nvPr/>
        </p:nvSpPr>
        <p:spPr>
          <a:xfrm>
            <a:off x="540000" y="1188032"/>
            <a:ext cx="4312078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两边都除以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两边都除以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EE665C6-0220-4FA7-CE32-9C800ABDED48}"/>
              </a:ext>
            </a:extLst>
          </p:cNvPr>
          <p:cNvSpPr txBox="1"/>
          <p:nvPr/>
        </p:nvSpPr>
        <p:spPr>
          <a:xfrm>
            <a:off x="449989" y="1616714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533DEEF-76B7-DF5C-3956-01C5BE43B105}"/>
              </a:ext>
            </a:extLst>
          </p:cNvPr>
          <p:cNvSpPr txBox="1"/>
          <p:nvPr/>
        </p:nvSpPr>
        <p:spPr>
          <a:xfrm>
            <a:off x="449989" y="2092202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42743E-B1C7-7587-2A42-1D7DD65ECF49}"/>
              </a:ext>
            </a:extLst>
          </p:cNvPr>
          <p:cNvSpPr txBox="1"/>
          <p:nvPr/>
        </p:nvSpPr>
        <p:spPr>
          <a:xfrm>
            <a:off x="449989" y="2567690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两边都除以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F971D0-F1D4-5AD3-2490-895CF1B0267A}"/>
              </a:ext>
            </a:extLst>
          </p:cNvPr>
          <p:cNvSpPr txBox="1"/>
          <p:nvPr/>
        </p:nvSpPr>
        <p:spPr>
          <a:xfrm>
            <a:off x="449989" y="3518666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80798BB-49C7-E259-2585-BCFAC4DEFC4D}"/>
              </a:ext>
            </a:extLst>
          </p:cNvPr>
          <p:cNvSpPr txBox="1"/>
          <p:nvPr/>
        </p:nvSpPr>
        <p:spPr>
          <a:xfrm>
            <a:off x="449989" y="3994154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9930370-9964-D0CA-1289-00507FE87670}"/>
              </a:ext>
            </a:extLst>
          </p:cNvPr>
          <p:cNvSpPr txBox="1"/>
          <p:nvPr/>
        </p:nvSpPr>
        <p:spPr>
          <a:xfrm>
            <a:off x="449989" y="4945130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B58129A-AB38-4AB5-8CB9-72F583443882}"/>
              </a:ext>
            </a:extLst>
          </p:cNvPr>
          <p:cNvSpPr txBox="1"/>
          <p:nvPr/>
        </p:nvSpPr>
        <p:spPr>
          <a:xfrm>
            <a:off x="449989" y="5420618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B497A40-E8F9-2D32-3349-29A684AD86FC}"/>
              </a:ext>
            </a:extLst>
          </p:cNvPr>
          <p:cNvSpPr txBox="1"/>
          <p:nvPr/>
        </p:nvSpPr>
        <p:spPr>
          <a:xfrm>
            <a:off x="449989" y="5896106"/>
            <a:ext cx="3610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两边都除以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755" name="yt_shape_12755"/>
          <p:cNvSpPr txBox="1"/>
          <p:nvPr/>
        </p:nvSpPr>
        <p:spPr>
          <a:xfrm>
            <a:off x="540000" y="764704"/>
            <a:ext cx="44066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把下列方程化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2" name="yt_shape_12762"/>
          <p:cNvSpPr txBox="1"/>
          <p:nvPr/>
        </p:nvSpPr>
        <p:spPr>
          <a:xfrm>
            <a:off x="540000" y="900000"/>
            <a:ext cx="559768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移项时易忘记改变符号而出错</a:t>
            </a:r>
          </a:p>
        </p:txBody>
      </p:sp>
      <p:sp>
        <p:nvSpPr>
          <p:cNvPr id="12763" name="yt_shape_12763"/>
          <p:cNvSpPr txBox="1"/>
          <p:nvPr/>
        </p:nvSpPr>
        <p:spPr>
          <a:xfrm>
            <a:off x="540000" y="1399565"/>
            <a:ext cx="57948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把方程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64" name="yt_shape_12764"/>
              <p:cNvSpPr txBox="1"/>
              <p:nvPr/>
            </p:nvSpPr>
            <p:spPr>
              <a:xfrm>
                <a:off x="540000" y="1878868"/>
                <a:ext cx="4158190" cy="16001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两边都除以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64" name="yt_shape_12764" descr="{&quot;rangeId&quot;:1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8868"/>
                <a:ext cx="4158190" cy="1600118"/>
              </a:xfrm>
              <a:prstGeom prst="rect">
                <a:avLst/>
              </a:prstGeom>
              <a:blipFill>
                <a:blip r:embed="rId2"/>
                <a:stretch>
                  <a:fillRect l="-4545" t="-3042" r="-3519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90179496">
            <a:extLst>
              <a:ext uri="{FF2B5EF4-FFF2-40B4-BE49-F238E27FC236}">
                <a16:creationId xmlns:a16="http://schemas.microsoft.com/office/drawing/2014/main" id="{BD4EF885-20E7-0CA8-8C43-1ED4D72AE5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0EFD516-65A5-F14D-DAF4-C7617D4A0FC8}"/>
              </a:ext>
            </a:extLst>
          </p:cNvPr>
          <p:cNvSpPr txBox="1"/>
          <p:nvPr/>
        </p:nvSpPr>
        <p:spPr>
          <a:xfrm>
            <a:off x="449989" y="1832062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0260FF-7112-79C4-4BD8-C80B99903899}"/>
              </a:ext>
            </a:extLst>
          </p:cNvPr>
          <p:cNvSpPr txBox="1"/>
          <p:nvPr/>
        </p:nvSpPr>
        <p:spPr>
          <a:xfrm>
            <a:off x="449989" y="2307550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292A8B9-1158-F2AD-95A3-ED8263FA6B28}"/>
                  </a:ext>
                </a:extLst>
              </p:cNvPr>
              <p:cNvSpPr txBox="1"/>
              <p:nvPr/>
            </p:nvSpPr>
            <p:spPr>
              <a:xfrm>
                <a:off x="449989" y="2783038"/>
                <a:ext cx="337731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两边都除以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1, 'mathAnswerShape': 1}">
                <a:extLst>
                  <a:ext uri="{FF2B5EF4-FFF2-40B4-BE49-F238E27FC236}">
                    <a16:creationId xmlns:a16="http://schemas.microsoft.com/office/drawing/2014/main" id="{2292A8B9-1158-F2AD-95A3-ED8263FA6B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83038"/>
                <a:ext cx="3377311" cy="727279"/>
              </a:xfrm>
              <a:prstGeom prst="rect">
                <a:avLst/>
              </a:prstGeom>
              <a:blipFill>
                <a:blip r:embed="rId4"/>
                <a:stretch>
                  <a:fillRect l="-2888" r="-270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7" name="yt_shape_12767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766" name="yt_image_12766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69" name="yt_shape_12769"/>
          <p:cNvSpPr txBox="1"/>
          <p:nvPr/>
        </p:nvSpPr>
        <p:spPr>
          <a:xfrm>
            <a:off x="540120" y="15975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桂林市中考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b884"/>
              </a:rPr>
              <a:t>的值是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770" name="yt_table_12770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87983655"/>
                  </p:ext>
                </p:extLst>
              </p:nvPr>
            </p:nvGraphicFramePr>
            <p:xfrm>
              <a:off x="540056" y="2557018"/>
              <a:ext cx="8157528" cy="633667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546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547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548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54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770" name="yt_table_12770" descr="{&quot;rangeId&quot;:13,&quot;type&quot;:&quot;Option&quot;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87983655"/>
                  </p:ext>
                </p:extLst>
              </p:nvPr>
            </p:nvGraphicFramePr>
            <p:xfrm>
              <a:off x="540056" y="2557018"/>
              <a:ext cx="8157528" cy="633667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546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547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548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549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3061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7391" r="-17072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771" name="yt_shape_12771"/>
          <p:cNvSpPr txBox="1"/>
          <p:nvPr/>
        </p:nvSpPr>
        <p:spPr>
          <a:xfrm>
            <a:off x="540119" y="324133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永州市李达中学单元卷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f076"/>
              </a:rPr>
              <a:t>则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772" name="yt_table_12772" title="H_49.9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91479091"/>
                  </p:ext>
                </p:extLst>
              </p:nvPr>
            </p:nvGraphicFramePr>
            <p:xfrm>
              <a:off x="540056" y="4200768"/>
              <a:ext cx="8505190" cy="634048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550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551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552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55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772" name="yt_table_12772" descr="{&quot;rangeId&quot;:14,&quot;type&quot;:&quot;Option&quot;}" title="H_49.9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91479091"/>
                  </p:ext>
                </p:extLst>
              </p:nvPr>
            </p:nvGraphicFramePr>
            <p:xfrm>
              <a:off x="540056" y="4200768"/>
              <a:ext cx="8505190" cy="634048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550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551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552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553"/>
                        </a:ext>
                      </a:extLst>
                    </a:gridCol>
                  </a:tblGrid>
                  <a:tr h="634048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9620" r="-6379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53968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773" name="yt_shape_12773"/>
              <p:cNvSpPr txBox="1"/>
              <p:nvPr/>
            </p:nvSpPr>
            <p:spPr>
              <a:xfrm>
                <a:off x="540119" y="4885464"/>
                <a:ext cx="11492915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则可列方程为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6b1e7,isEnd"/>
                  </a:rPr>
                  <a:t>该方程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2773" name="yt_shape_127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885464"/>
                <a:ext cx="11492915" cy="1119987"/>
              </a:xfrm>
              <a:prstGeom prst="rect">
                <a:avLst/>
              </a:prstGeom>
              <a:blipFill>
                <a:blip r:embed="rId5"/>
                <a:stretch>
                  <a:fillRect l="-1645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80DE717-2002-A7B7-D0C9-24F7FCDE0866}"/>
              </a:ext>
            </a:extLst>
          </p:cNvPr>
          <p:cNvSpPr txBox="1"/>
          <p:nvPr/>
        </p:nvSpPr>
        <p:spPr>
          <a:xfrm>
            <a:off x="1059709" y="20262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F54FE7-3055-F2E9-2B50-5252C8E8C8D7}"/>
              </a:ext>
            </a:extLst>
          </p:cNvPr>
          <p:cNvSpPr txBox="1"/>
          <p:nvPr/>
        </p:nvSpPr>
        <p:spPr>
          <a:xfrm>
            <a:off x="2156671" y="367001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0E71B8-FBCF-2DED-BB9A-4DE1E3E9550A}"/>
              </a:ext>
            </a:extLst>
          </p:cNvPr>
          <p:cNvSpPr txBox="1"/>
          <p:nvPr/>
        </p:nvSpPr>
        <p:spPr>
          <a:xfrm>
            <a:off x="7101732" y="4838658"/>
            <a:ext cx="3402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6FF380E-F541-61AB-FE3B-6AA5472F9168}"/>
                  </a:ext>
                </a:extLst>
              </p:cNvPr>
              <p:cNvSpPr txBox="1"/>
              <p:nvPr/>
            </p:nvSpPr>
            <p:spPr>
              <a:xfrm>
                <a:off x="1364508" y="5157192"/>
                <a:ext cx="1634236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00" b="0" i="0" strike="noStrike" kern="1200" cap="none" spc="-10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​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6FF380E-F541-61AB-FE3B-6AA5472F91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508" y="5157192"/>
                <a:ext cx="1634236" cy="727279"/>
              </a:xfrm>
              <a:prstGeom prst="rect">
                <a:avLst/>
              </a:prstGeom>
              <a:blipFill>
                <a:blip r:embed="rId6"/>
                <a:stretch>
                  <a:fillRect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775" name="yt_shape_12775"/>
              <p:cNvSpPr txBox="1"/>
              <p:nvPr/>
            </p:nvSpPr>
            <p:spPr>
              <a:xfrm>
                <a:off x="540000" y="667494"/>
                <a:ext cx="7633500" cy="11065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若单项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把下列方程化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的形式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</p:txBody>
          </p:sp>
        </mc:Choice>
        <mc:Fallback>
          <p:sp>
            <p:nvSpPr>
              <p:cNvPr id="12775" name="yt_shape_127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67494"/>
                <a:ext cx="7633500" cy="1106521"/>
              </a:xfrm>
              <a:prstGeom prst="rect">
                <a:avLst/>
              </a:prstGeom>
              <a:blipFill>
                <a:blip r:embed="rId2"/>
                <a:stretch>
                  <a:fillRect l="-2476" r="-1438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234A7B0-09FB-7D30-6551-3C0908001BEF}"/>
              </a:ext>
            </a:extLst>
          </p:cNvPr>
          <p:cNvSpPr txBox="1"/>
          <p:nvPr/>
        </p:nvSpPr>
        <p:spPr>
          <a:xfrm>
            <a:off x="7095264" y="620688"/>
            <a:ext cx="9420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778" name="yt_shape_12778"/>
              <p:cNvSpPr txBox="1"/>
              <p:nvPr/>
            </p:nvSpPr>
            <p:spPr>
              <a:xfrm>
                <a:off x="540000" y="1808982"/>
                <a:ext cx="5160067" cy="48020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两边都除以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两边都除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778" name="yt_shape_127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08982"/>
                <a:ext cx="5160067" cy="4802084"/>
              </a:xfrm>
              <a:prstGeom prst="rect">
                <a:avLst/>
              </a:prstGeom>
              <a:blipFill>
                <a:blip r:embed="rId3"/>
                <a:stretch>
                  <a:fillRect l="-3664" t="-1144" r="-2719" b="-12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A58129C-156B-5C15-087C-E038653A5D5A}"/>
              </a:ext>
            </a:extLst>
          </p:cNvPr>
          <p:cNvSpPr txBox="1"/>
          <p:nvPr/>
        </p:nvSpPr>
        <p:spPr>
          <a:xfrm>
            <a:off x="449989" y="2237664"/>
            <a:ext cx="5290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6C8033-4F92-E276-8064-F4C86CEC230D}"/>
              </a:ext>
            </a:extLst>
          </p:cNvPr>
          <p:cNvSpPr txBox="1"/>
          <p:nvPr/>
        </p:nvSpPr>
        <p:spPr>
          <a:xfrm>
            <a:off x="449989" y="2713152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F7CF417-08DC-662B-B989-A909E65BFDD5}"/>
                  </a:ext>
                </a:extLst>
              </p:cNvPr>
              <p:cNvSpPr txBox="1"/>
              <p:nvPr/>
            </p:nvSpPr>
            <p:spPr>
              <a:xfrm>
                <a:off x="449989" y="3188640"/>
                <a:ext cx="3682111" cy="7657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两边都除以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F7CF417-08DC-662B-B989-A909E65BFD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88640"/>
                <a:ext cx="3682111" cy="765760"/>
              </a:xfrm>
              <a:prstGeom prst="rect">
                <a:avLst/>
              </a:prstGeom>
              <a:blipFill>
                <a:blip r:embed="rId4"/>
                <a:stretch>
                  <a:fillRect l="-2649" r="-2483" b="-39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2E100FD-7A43-F65B-9C25-1C759BC6CD30}"/>
                  </a:ext>
                </a:extLst>
              </p:cNvPr>
              <p:cNvSpPr txBox="1"/>
              <p:nvPr/>
            </p:nvSpPr>
            <p:spPr>
              <a:xfrm>
                <a:off x="449989" y="4535666"/>
                <a:ext cx="51283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2E100FD-7A43-F65B-9C25-1C759BC6CD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35666"/>
                <a:ext cx="5128323" cy="768490"/>
              </a:xfrm>
              <a:prstGeom prst="rect">
                <a:avLst/>
              </a:prstGeom>
              <a:blipFill>
                <a:blip r:embed="rId5"/>
                <a:stretch>
                  <a:fillRect l="-1902" r="-178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FB0A14C-C714-5F89-1381-3CF62999685D}"/>
                  </a:ext>
                </a:extLst>
              </p:cNvPr>
              <p:cNvSpPr txBox="1"/>
              <p:nvPr/>
            </p:nvSpPr>
            <p:spPr>
              <a:xfrm>
                <a:off x="449989" y="5210544"/>
                <a:ext cx="368211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FB0A14C-C714-5F89-1381-3CF6299968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10544"/>
                <a:ext cx="3682111" cy="767474"/>
              </a:xfrm>
              <a:prstGeom prst="rect">
                <a:avLst/>
              </a:prstGeom>
              <a:blipFill>
                <a:blip r:embed="rId6"/>
                <a:stretch>
                  <a:fillRect l="-2649" r="-248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BA31A76-3A22-971D-F06E-7D9B56216B4F}"/>
                  </a:ext>
                </a:extLst>
              </p:cNvPr>
              <p:cNvSpPr txBox="1"/>
              <p:nvPr/>
            </p:nvSpPr>
            <p:spPr>
              <a:xfrm>
                <a:off x="449989" y="5884406"/>
                <a:ext cx="3377311" cy="727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两边都除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BA31A76-3A22-971D-F06E-7D9B56216B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84406"/>
                <a:ext cx="3377311" cy="727024"/>
              </a:xfrm>
              <a:prstGeom prst="rect">
                <a:avLst/>
              </a:prstGeom>
              <a:blipFill>
                <a:blip r:embed="rId7"/>
                <a:stretch>
                  <a:fillRect l="-2888" r="-2888" b="-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1788</Words>
  <Application>Microsoft Office PowerPoint</Application>
  <PresentationFormat>宽屏</PresentationFormat>
  <Paragraphs>149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10</cp:revision>
  <dcterms:created xsi:type="dcterms:W3CDTF">2024-07-31T01:35:33Z</dcterms:created>
  <dcterms:modified xsi:type="dcterms:W3CDTF">2024-07-31T08:38:54Z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