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3" r:id="rId6"/>
    <p:sldId id="375" r:id="rId7"/>
    <p:sldId id="376" r:id="rId8"/>
    <p:sldId id="377" r:id="rId9"/>
    <p:sldId id="380" r:id="rId10"/>
    <p:sldId id="382" r:id="rId11"/>
    <p:sldId id="389" r:id="rId12"/>
    <p:sldId id="399" r:id="rId13"/>
    <p:sldId id="390" r:id="rId14"/>
    <p:sldId id="391" r:id="rId15"/>
    <p:sldId id="396" r:id="rId16"/>
    <p:sldId id="39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0" name="yt_shape_10830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29" name="yt_image_1082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2" name="yt_shape_10832"/>
          <p:cNvSpPr txBox="1"/>
          <p:nvPr/>
        </p:nvSpPr>
        <p:spPr>
          <a:xfrm>
            <a:off x="540000" y="1597583"/>
            <a:ext cx="1100301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做有理数的加减混合运算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先将减法运算转化成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有理数的加减混合运算可以写成省略算式中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及它前面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有理数加减混合运算的步骤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减法转化为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省略括号及它前面的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利用加法法则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运算律简化计算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F0D18F-7C34-BE62-F3B7-69A182A5C60A}"/>
              </a:ext>
            </a:extLst>
          </p:cNvPr>
          <p:cNvSpPr txBox="1"/>
          <p:nvPr/>
        </p:nvSpPr>
        <p:spPr>
          <a:xfrm>
            <a:off x="7231789" y="155077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加法运算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80C9CB-6869-2E8A-C9FB-EC7F978D1AA5}"/>
              </a:ext>
            </a:extLst>
          </p:cNvPr>
          <p:cNvSpPr txBox="1"/>
          <p:nvPr/>
        </p:nvSpPr>
        <p:spPr>
          <a:xfrm>
            <a:off x="6622189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526205-9C7B-C893-C029-8EC93110069D}"/>
              </a:ext>
            </a:extLst>
          </p:cNvPr>
          <p:cNvSpPr txBox="1"/>
          <p:nvPr/>
        </p:nvSpPr>
        <p:spPr>
          <a:xfrm>
            <a:off x="9060589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DBD1D4-1BEE-89E3-3654-C57CBECD8568}"/>
              </a:ext>
            </a:extLst>
          </p:cNvPr>
          <p:cNvSpPr txBox="1"/>
          <p:nvPr/>
        </p:nvSpPr>
        <p:spPr>
          <a:xfrm>
            <a:off x="2735989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A9CBB7-CBDE-38FA-4C98-BDD494F6A6AD}"/>
              </a:ext>
            </a:extLst>
          </p:cNvPr>
          <p:cNvSpPr txBox="1"/>
          <p:nvPr/>
        </p:nvSpPr>
        <p:spPr>
          <a:xfrm>
            <a:off x="3955189" y="345272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3" name="yt_shape_10883"/>
          <p:cNvSpPr txBox="1"/>
          <p:nvPr/>
        </p:nvSpPr>
        <p:spPr>
          <a:xfrm>
            <a:off x="540000" y="900000"/>
            <a:ext cx="769441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2392AF-FB45-2C8E-7B55-40B5EB9A7E86}"/>
              </a:ext>
            </a:extLst>
          </p:cNvPr>
          <p:cNvSpPr txBox="1"/>
          <p:nvPr/>
        </p:nvSpPr>
        <p:spPr>
          <a:xfrm>
            <a:off x="449989" y="1804170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A70B78-C9B9-D833-231B-34FF0DFA29AC}"/>
              </a:ext>
            </a:extLst>
          </p:cNvPr>
          <p:cNvSpPr txBox="1"/>
          <p:nvPr/>
        </p:nvSpPr>
        <p:spPr>
          <a:xfrm>
            <a:off x="1712338" y="2279658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B21C09-3736-2C65-3F74-D5BF63D0B064}"/>
              </a:ext>
            </a:extLst>
          </p:cNvPr>
          <p:cNvSpPr txBox="1"/>
          <p:nvPr/>
        </p:nvSpPr>
        <p:spPr>
          <a:xfrm>
            <a:off x="1712338" y="27551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B91C3C-9617-39A2-C168-091B6B956345}"/>
              </a:ext>
            </a:extLst>
          </p:cNvPr>
          <p:cNvSpPr txBox="1"/>
          <p:nvPr/>
        </p:nvSpPr>
        <p:spPr>
          <a:xfrm>
            <a:off x="1712338" y="323063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BA4130-B82E-9868-79D7-384E41C4FF4B}"/>
              </a:ext>
            </a:extLst>
          </p:cNvPr>
          <p:cNvSpPr txBox="1"/>
          <p:nvPr/>
        </p:nvSpPr>
        <p:spPr>
          <a:xfrm>
            <a:off x="449989" y="418161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B8C1B7-64DB-1283-745F-3ECB56FE2527}"/>
              </a:ext>
            </a:extLst>
          </p:cNvPr>
          <p:cNvSpPr txBox="1"/>
          <p:nvPr/>
        </p:nvSpPr>
        <p:spPr>
          <a:xfrm>
            <a:off x="1695570" y="4657098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C796EE-49A2-E989-B35C-3577DCCA23AA}"/>
              </a:ext>
            </a:extLst>
          </p:cNvPr>
          <p:cNvSpPr txBox="1"/>
          <p:nvPr/>
        </p:nvSpPr>
        <p:spPr>
          <a:xfrm>
            <a:off x="1695570" y="513258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8" name="yt_shape_10888"/>
              <p:cNvSpPr txBox="1"/>
              <p:nvPr/>
            </p:nvSpPr>
            <p:spPr>
              <a:xfrm>
                <a:off x="540000" y="900000"/>
                <a:ext cx="4597412" cy="27086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88" name="yt_shape_10888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97412" cy="2708690"/>
              </a:xfrm>
              <a:prstGeom prst="rect">
                <a:avLst/>
              </a:prstGeom>
              <a:blipFill>
                <a:blip r:embed="rId2"/>
                <a:stretch>
                  <a:fillRect l="-4111" r="-2918" b="-29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DA7544-F045-C857-12D9-0B4334597C1D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442823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BCDA7544-F045-C857-12D9-0B4334597C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4428236" cy="775792"/>
              </a:xfrm>
              <a:prstGeom prst="rect">
                <a:avLst/>
              </a:prstGeom>
              <a:blipFill>
                <a:blip r:embed="rId3"/>
                <a:stretch>
                  <a:fillRect l="-220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FF5EAD-8094-2CF6-9828-AFAF76C9DBDF}"/>
                  </a:ext>
                </a:extLst>
              </p:cNvPr>
              <p:cNvSpPr txBox="1"/>
              <p:nvPr/>
            </p:nvSpPr>
            <p:spPr>
              <a:xfrm>
                <a:off x="1631504" y="2217555"/>
                <a:ext cx="32090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FF5EAD-8094-2CF6-9828-AFAF76C9D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17555"/>
                <a:ext cx="3209036" cy="775793"/>
              </a:xfrm>
              <a:prstGeom prst="rect">
                <a:avLst/>
              </a:prstGeom>
              <a:blipFill>
                <a:blip r:embed="rId4"/>
                <a:stretch>
                  <a:fillRect l="-304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44631B-336D-3BBB-1808-52F470E6CE77}"/>
                  </a:ext>
                </a:extLst>
              </p:cNvPr>
              <p:cNvSpPr txBox="1"/>
              <p:nvPr/>
            </p:nvSpPr>
            <p:spPr>
              <a:xfrm>
                <a:off x="1631504" y="2899736"/>
                <a:ext cx="1165924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44631B-336D-3BBB-1808-52F470E6CE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99736"/>
                <a:ext cx="1165924" cy="729564"/>
              </a:xfrm>
              <a:prstGeom prst="rect">
                <a:avLst/>
              </a:prstGeom>
              <a:blipFill>
                <a:blip r:embed="rId5"/>
                <a:stretch>
                  <a:fillRect l="-837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2" name="yt_shape_10892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岳麓区校级期中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箱橘子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标准质量为每箱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6965"/>
              </a:rPr>
              <a:t>每箱与标准质量差值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超过的用正数表示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不足的用负数表示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94d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与标准质量比较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箱橘子总计超过或不足多少千克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即与标准质量比较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箱橘子总计超过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若橘子每千克售价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则出售这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箱橘子可卖多少元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即出售这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箱橘子可卖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A5AE71-1092-C6A9-2C2A-A19B88553D04}"/>
              </a:ext>
            </a:extLst>
          </p:cNvPr>
          <p:cNvSpPr txBox="1"/>
          <p:nvPr/>
        </p:nvSpPr>
        <p:spPr>
          <a:xfrm>
            <a:off x="450108" y="2755146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6354E0-1865-6D34-176A-AF5D568F8DA5}"/>
              </a:ext>
            </a:extLst>
          </p:cNvPr>
          <p:cNvSpPr txBox="1"/>
          <p:nvPr/>
        </p:nvSpPr>
        <p:spPr>
          <a:xfrm>
            <a:off x="450108" y="3230634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即与标准质量比较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箱橘子总计超过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B2CFF6-BEA2-FDD9-3D78-7BB67B1923D6}"/>
              </a:ext>
            </a:extLst>
          </p:cNvPr>
          <p:cNvSpPr txBox="1"/>
          <p:nvPr/>
        </p:nvSpPr>
        <p:spPr>
          <a:xfrm>
            <a:off x="450108" y="4181610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679A6E-9FB8-A1C3-CD81-7E6E3D411835}"/>
              </a:ext>
            </a:extLst>
          </p:cNvPr>
          <p:cNvSpPr txBox="1"/>
          <p:nvPr/>
        </p:nvSpPr>
        <p:spPr>
          <a:xfrm>
            <a:off x="450108" y="465709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E95B97-7660-3A75-0AD5-E57417CD28F4}"/>
              </a:ext>
            </a:extLst>
          </p:cNvPr>
          <p:cNvSpPr txBox="1"/>
          <p:nvPr/>
        </p:nvSpPr>
        <p:spPr>
          <a:xfrm>
            <a:off x="450108" y="5132586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EEB709-65DC-8EC3-AEF3-6DBCC43AFD6D}"/>
              </a:ext>
            </a:extLst>
          </p:cNvPr>
          <p:cNvSpPr txBox="1"/>
          <p:nvPr/>
        </p:nvSpPr>
        <p:spPr>
          <a:xfrm>
            <a:off x="450108" y="5608074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即出售这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箱橘子可卖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yt_shape_10898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897" name="yt_image_10897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0" name="yt_shape_10900"/>
          <p:cNvSpPr txBox="1"/>
          <p:nvPr/>
        </p:nvSpPr>
        <p:spPr>
          <a:xfrm>
            <a:off x="4403229" y="1378425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运用裂项相消法进行计算</a:t>
            </a:r>
          </a:p>
        </p:txBody>
      </p:sp>
      <p:sp>
        <p:nvSpPr>
          <p:cNvPr id="10901" name="yt_shape_10901"/>
          <p:cNvSpPr txBox="1"/>
          <p:nvPr/>
        </p:nvSpPr>
        <p:spPr>
          <a:xfrm>
            <a:off x="540000" y="1857728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02" name="yt_shape_10902"/>
              <p:cNvSpPr txBox="1"/>
              <p:nvPr/>
            </p:nvSpPr>
            <p:spPr>
              <a:xfrm>
                <a:off x="540000" y="2337031"/>
                <a:ext cx="6016071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902" name="yt_shape_10902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7031"/>
                <a:ext cx="6016071" cy="641201"/>
              </a:xfrm>
              <a:prstGeom prst="rect">
                <a:avLst/>
              </a:prstGeom>
              <a:blipFill>
                <a:blip r:embed="rId3"/>
                <a:stretch>
                  <a:fillRect l="-101" r="-202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04" name="yt_shape_10904"/>
          <p:cNvSpPr txBox="1"/>
          <p:nvPr/>
        </p:nvSpPr>
        <p:spPr>
          <a:xfrm>
            <a:off x="540000" y="302902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【直接运用】</a:t>
            </a:r>
          </a:p>
        </p:txBody>
      </p:sp>
      <p:sp>
        <p:nvSpPr>
          <p:cNvPr id="10905" name="yt_shape_10905"/>
          <p:cNvSpPr txBox="1"/>
          <p:nvPr/>
        </p:nvSpPr>
        <p:spPr>
          <a:xfrm>
            <a:off x="540000" y="350832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请根据以上式子填空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06" name="yt_shape_10906"/>
              <p:cNvSpPr txBox="1"/>
              <p:nvPr/>
            </p:nvSpPr>
            <p:spPr>
              <a:xfrm>
                <a:off x="540000" y="3987626"/>
                <a:ext cx="2808461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906" name="yt_shape_10906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7626"/>
                <a:ext cx="2808461" cy="641971"/>
              </a:xfrm>
              <a:prstGeom prst="rect">
                <a:avLst/>
              </a:prstGeom>
              <a:blipFill>
                <a:blip r:embed="rId4"/>
                <a:stretch>
                  <a:fillRect l="-6739" r="-5652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08" name="yt_shape_10908"/>
              <p:cNvSpPr txBox="1"/>
              <p:nvPr/>
            </p:nvSpPr>
            <p:spPr>
              <a:xfrm>
                <a:off x="540000" y="4680385"/>
                <a:ext cx="5875326" cy="7887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908" name="yt_shape_10908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80385"/>
                <a:ext cx="5875326" cy="788742"/>
              </a:xfrm>
              <a:prstGeom prst="rect">
                <a:avLst/>
              </a:prstGeom>
              <a:blipFill>
                <a:blip r:embed="rId5"/>
                <a:stretch>
                  <a:fillRect l="-3219" r="-2285" b="-1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D9A0EE-22E8-3C34-24F8-18EA9B05BBDE}"/>
                  </a:ext>
                </a:extLst>
              </p:cNvPr>
              <p:cNvSpPr txBox="1"/>
              <p:nvPr/>
            </p:nvSpPr>
            <p:spPr>
              <a:xfrm>
                <a:off x="1916839" y="3940820"/>
                <a:ext cx="1189737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3, 'hasSerialNum': 1, 'mathAnswerShape': 1}">
                <a:extLst>
                  <a:ext uri="{FF2B5EF4-FFF2-40B4-BE49-F238E27FC236}">
                    <a16:creationId xmlns:a16="http://schemas.microsoft.com/office/drawing/2014/main" id="{6CD9A0EE-22E8-3C34-24F8-18EA9B05B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6839" y="3940820"/>
                <a:ext cx="1189737" cy="729374"/>
              </a:xfrm>
              <a:prstGeom prst="rect">
                <a:avLst/>
              </a:prstGeom>
              <a:blipFill>
                <a:blip r:embed="rId6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638B2FD-3B01-6AE0-D8ED-724770A09C55}"/>
              </a:ext>
            </a:extLst>
          </p:cNvPr>
          <p:cNvCxnSpPr/>
          <p:nvPr/>
        </p:nvCxnSpPr>
        <p:spPr>
          <a:xfrm>
            <a:off x="1654425" y="4642438"/>
            <a:ext cx="13621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E61FDA5-7468-98B9-9A97-043766448DCC}"/>
                  </a:ext>
                </a:extLst>
              </p:cNvPr>
              <p:cNvSpPr txBox="1"/>
              <p:nvPr/>
            </p:nvSpPr>
            <p:spPr>
              <a:xfrm>
                <a:off x="2700112" y="4633579"/>
                <a:ext cx="1519619" cy="8747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3, 'hasSerialNum': 1, 'mathAnswerShape': 1}">
                <a:extLst>
                  <a:ext uri="{FF2B5EF4-FFF2-40B4-BE49-F238E27FC236}">
                    <a16:creationId xmlns:a16="http://schemas.microsoft.com/office/drawing/2014/main" id="{9E61FDA5-7468-98B9-9A97-043766448D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0112" y="4633579"/>
                <a:ext cx="1519619" cy="87472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5D92483-A323-5C57-4AB8-2C24F8E8DFAE}"/>
              </a:ext>
            </a:extLst>
          </p:cNvPr>
          <p:cNvCxnSpPr/>
          <p:nvPr/>
        </p:nvCxnSpPr>
        <p:spPr>
          <a:xfrm>
            <a:off x="2437698" y="5480549"/>
            <a:ext cx="169202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0" name="yt_shape_10910"/>
              <p:cNvSpPr txBox="1"/>
              <p:nvPr/>
            </p:nvSpPr>
            <p:spPr>
              <a:xfrm>
                <a:off x="540000" y="900000"/>
                <a:ext cx="10740120" cy="4527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【变式应用】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由以上几个式子及你所找到的规律计算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0" name="yt_shape_10910" descr="{&quot;rangeId&quot;:2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40120" cy="4527971"/>
              </a:xfrm>
              <a:prstGeom prst="rect">
                <a:avLst/>
              </a:prstGeom>
              <a:blipFill>
                <a:blip r:embed="rId2"/>
                <a:stretch>
                  <a:fillRect l="-1760" t="-1213" r="-738" b="-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7BD076-0899-ED34-685A-25DC82FE8C05}"/>
                  </a:ext>
                </a:extLst>
              </p:cNvPr>
              <p:cNvSpPr txBox="1"/>
              <p:nvPr/>
            </p:nvSpPr>
            <p:spPr>
              <a:xfrm>
                <a:off x="449989" y="2003116"/>
                <a:ext cx="502513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pageBreak': True}">
                <a:extLst>
                  <a:ext uri="{FF2B5EF4-FFF2-40B4-BE49-F238E27FC236}">
                    <a16:creationId xmlns:a16="http://schemas.microsoft.com/office/drawing/2014/main" id="{D17BD076-0899-ED34-685A-25DC82FE8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116"/>
                <a:ext cx="5025136" cy="768045"/>
              </a:xfrm>
              <a:prstGeom prst="rect">
                <a:avLst/>
              </a:prstGeom>
              <a:blipFill>
                <a:blip r:embed="rId3"/>
                <a:stretch>
                  <a:fillRect l="-194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124C2F-EC8E-B031-B572-0501F19C9A94}"/>
                  </a:ext>
                </a:extLst>
              </p:cNvPr>
              <p:cNvSpPr txBox="1"/>
              <p:nvPr/>
            </p:nvSpPr>
            <p:spPr>
              <a:xfrm>
                <a:off x="449989" y="2677549"/>
                <a:ext cx="44266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pageBreak': True}">
                <a:extLst>
                  <a:ext uri="{FF2B5EF4-FFF2-40B4-BE49-F238E27FC236}">
                    <a16:creationId xmlns:a16="http://schemas.microsoft.com/office/drawing/2014/main" id="{E7124C2F-EC8E-B031-B572-0501F19C9A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7549"/>
                <a:ext cx="4426648" cy="768046"/>
              </a:xfrm>
              <a:prstGeom prst="rect">
                <a:avLst/>
              </a:prstGeom>
              <a:blipFill>
                <a:blip r:embed="rId4"/>
                <a:stretch>
                  <a:fillRect l="-220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D26E4C-F92C-52C0-E14B-B05BBDA0DA79}"/>
                  </a:ext>
                </a:extLst>
              </p:cNvPr>
              <p:cNvSpPr txBox="1"/>
              <p:nvPr/>
            </p:nvSpPr>
            <p:spPr>
              <a:xfrm>
                <a:off x="449989" y="3351983"/>
                <a:ext cx="53204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pageBreak': True}">
                <a:extLst>
                  <a:ext uri="{FF2B5EF4-FFF2-40B4-BE49-F238E27FC236}">
                    <a16:creationId xmlns:a16="http://schemas.microsoft.com/office/drawing/2014/main" id="{E6D26E4C-F92C-52C0-E14B-B05BBDA0DA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1983"/>
                <a:ext cx="5320411" cy="768045"/>
              </a:xfrm>
              <a:prstGeom prst="rect">
                <a:avLst/>
              </a:prstGeom>
              <a:blipFill>
                <a:blip r:embed="rId5"/>
                <a:stretch>
                  <a:fillRect l="-18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598A5C-54CF-A5CC-6501-F8082E63453D}"/>
                  </a:ext>
                </a:extLst>
              </p:cNvPr>
              <p:cNvSpPr txBox="1"/>
              <p:nvPr/>
            </p:nvSpPr>
            <p:spPr>
              <a:xfrm>
                <a:off x="449989" y="4026416"/>
                <a:ext cx="142309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pageBreak': True}">
                <a:extLst>
                  <a:ext uri="{FF2B5EF4-FFF2-40B4-BE49-F238E27FC236}">
                    <a16:creationId xmlns:a16="http://schemas.microsoft.com/office/drawing/2014/main" id="{C8598A5C-54CF-A5CC-6501-F8082E634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6416"/>
                <a:ext cx="1423099" cy="768046"/>
              </a:xfrm>
              <a:prstGeom prst="rect">
                <a:avLst/>
              </a:prstGeom>
              <a:blipFill>
                <a:blip r:embed="rId6"/>
                <a:stretch>
                  <a:fillRect l="-686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9A59B2-32E2-4E85-9ED7-1B29496619A2}"/>
                  </a:ext>
                </a:extLst>
              </p:cNvPr>
              <p:cNvSpPr txBox="1"/>
              <p:nvPr/>
            </p:nvSpPr>
            <p:spPr>
              <a:xfrm>
                <a:off x="449989" y="4700850"/>
                <a:ext cx="11182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pageBreak': True}">
                <a:extLst>
                  <a:ext uri="{FF2B5EF4-FFF2-40B4-BE49-F238E27FC236}">
                    <a16:creationId xmlns:a16="http://schemas.microsoft.com/office/drawing/2014/main" id="{F29A59B2-32E2-4E85-9ED7-1B2949661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00850"/>
                <a:ext cx="1118299" cy="730136"/>
              </a:xfrm>
              <a:prstGeom prst="rect">
                <a:avLst/>
              </a:prstGeom>
              <a:blipFill>
                <a:blip r:embed="rId7"/>
                <a:stretch>
                  <a:fillRect l="-8743" r="-8743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6" name="yt_shape_10916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915" name="yt_image_10915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918" name="yt_table_10918" title="H_44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970686"/>
              </p:ext>
            </p:extLst>
          </p:nvPr>
        </p:nvGraphicFramePr>
        <p:xfrm>
          <a:off x="540000" y="1503363"/>
          <a:ext cx="11111999" cy="5669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有理数加减混合运算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要会运用运算律简化运算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9" name="yt_shape_10839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38" name="yt_image_1083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1" name="yt_shape_10841"/>
          <p:cNvSpPr txBox="1"/>
          <p:nvPr/>
        </p:nvSpPr>
        <p:spPr>
          <a:xfrm>
            <a:off x="540000" y="1597583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减法转化成加法</a:t>
            </a:r>
          </a:p>
        </p:txBody>
      </p:sp>
      <p:sp>
        <p:nvSpPr>
          <p:cNvPr id="10842" name="yt_shape_10842"/>
          <p:cNvSpPr txBox="1"/>
          <p:nvPr/>
        </p:nvSpPr>
        <p:spPr>
          <a:xfrm>
            <a:off x="540000" y="2097148"/>
            <a:ext cx="10438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写成省略括号的和的形式是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43" name="yt_table_108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887168"/>
              </p:ext>
            </p:extLst>
          </p:nvPr>
        </p:nvGraphicFramePr>
        <p:xfrm>
          <a:off x="540056" y="2576451"/>
          <a:ext cx="8087043" cy="950976"/>
        </p:xfrm>
        <a:graphic>
          <a:graphicData uri="http://schemas.openxmlformats.org/drawingml/2006/table">
            <a:tbl>
              <a:tblPr/>
              <a:tblGrid>
                <a:gridCol w="5224780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sp>
        <p:nvSpPr>
          <p:cNvPr id="10845" name="yt_shape_10845"/>
          <p:cNvSpPr txBox="1"/>
          <p:nvPr/>
        </p:nvSpPr>
        <p:spPr>
          <a:xfrm>
            <a:off x="540000" y="3578005"/>
            <a:ext cx="72247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写成和的形式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46" name="yt_table_108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627220"/>
              </p:ext>
            </p:extLst>
          </p:nvPr>
        </p:nvGraphicFramePr>
        <p:xfrm>
          <a:off x="540056" y="4057308"/>
          <a:ext cx="9230043" cy="950976"/>
        </p:xfrm>
        <a:graphic>
          <a:graphicData uri="http://schemas.openxmlformats.org/drawingml/2006/table">
            <a:tbl>
              <a:tblPr/>
              <a:tblGrid>
                <a:gridCol w="52247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400526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</a:tbl>
          </a:graphicData>
        </a:graphic>
      </p:graphicFrame>
      <p:pic>
        <p:nvPicPr>
          <p:cNvPr id="3" name="yt_shape_1722389898484">
            <a:extLst>
              <a:ext uri="{FF2B5EF4-FFF2-40B4-BE49-F238E27FC236}">
                <a16:creationId xmlns:a16="http://schemas.microsoft.com/office/drawing/2014/main" id="{E6F2F9CA-1DB4-038F-8D52-B9103FA1D2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FAD19A-7DB6-8F15-80D0-1F8B6F45ACDC}"/>
              </a:ext>
            </a:extLst>
          </p:cNvPr>
          <p:cNvSpPr txBox="1"/>
          <p:nvPr/>
        </p:nvSpPr>
        <p:spPr>
          <a:xfrm>
            <a:off x="9974989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A9B7AB-6FB2-9168-7312-832D2FFFBFF2}"/>
              </a:ext>
            </a:extLst>
          </p:cNvPr>
          <p:cNvSpPr txBox="1"/>
          <p:nvPr/>
        </p:nvSpPr>
        <p:spPr>
          <a:xfrm>
            <a:off x="6774589" y="35311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8" name="yt_shape_1084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60881"/>
              </a:rPr>
              <a:t>写成省略括号和它前面加号的和的形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并说出它们的两种读法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读作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06C1CA-AB3F-F894-551F-7F766EA38021}"/>
              </a:ext>
            </a:extLst>
          </p:cNvPr>
          <p:cNvSpPr txBox="1"/>
          <p:nvPr/>
        </p:nvSpPr>
        <p:spPr>
          <a:xfrm>
            <a:off x="450108" y="1804170"/>
            <a:ext cx="8562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7AE5F6-C9CF-F50D-6EFB-57D08FF9F2FC}"/>
              </a:ext>
            </a:extLst>
          </p:cNvPr>
          <p:cNvSpPr txBox="1"/>
          <p:nvPr/>
        </p:nvSpPr>
        <p:spPr>
          <a:xfrm>
            <a:off x="450108" y="2279658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读作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1" name="yt_shape_10851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有理数的加减混合运算</a:t>
            </a:r>
          </a:p>
        </p:txBody>
      </p:sp>
      <p:sp>
        <p:nvSpPr>
          <p:cNvPr id="10852" name="yt_shape_10852"/>
          <p:cNvSpPr txBox="1"/>
          <p:nvPr/>
        </p:nvSpPr>
        <p:spPr>
          <a:xfrm>
            <a:off x="540000" y="139956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53" name="yt_table_10853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8841940"/>
                  </p:ext>
                </p:extLst>
              </p:nvPr>
            </p:nvGraphicFramePr>
            <p:xfrm>
              <a:off x="540056" y="1878868"/>
              <a:ext cx="5567363" cy="1906780"/>
            </p:xfrm>
            <a:graphic>
              <a:graphicData uri="http://schemas.openxmlformats.org/drawingml/2006/table">
                <a:tbl>
                  <a:tblPr/>
                  <a:tblGrid>
                    <a:gridCol w="5567363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853" name="yt_table_10853" descr="{&quot;rangeId&quot;:8,&quot;type&quot;:&quot;Option&quot;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8841940"/>
                  </p:ext>
                </p:extLst>
              </p:nvPr>
            </p:nvGraphicFramePr>
            <p:xfrm>
              <a:off x="540056" y="1878868"/>
              <a:ext cx="5567363" cy="1906780"/>
            </p:xfrm>
            <a:graphic>
              <a:graphicData uri="http://schemas.openxmlformats.org/drawingml/2006/table">
                <a:tbl>
                  <a:tblPr/>
                  <a:tblGrid>
                    <a:gridCol w="5567363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898556">
            <a:extLst>
              <a:ext uri="{FF2B5EF4-FFF2-40B4-BE49-F238E27FC236}">
                <a16:creationId xmlns:a16="http://schemas.microsoft.com/office/drawing/2014/main" id="{17EDA64C-6B03-8D36-B10E-75D306E110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BC8230-C9D2-83EF-F2D1-A40DFCBF2B92}"/>
              </a:ext>
            </a:extLst>
          </p:cNvPr>
          <p:cNvSpPr txBox="1"/>
          <p:nvPr/>
        </p:nvSpPr>
        <p:spPr>
          <a:xfrm>
            <a:off x="3878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" name="yt_shape_10854"/>
          <p:cNvSpPr txBox="1"/>
          <p:nvPr/>
        </p:nvSpPr>
        <p:spPr>
          <a:xfrm>
            <a:off x="540000" y="900000"/>
            <a:ext cx="784830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28DBA6-A0F3-26C0-E63E-18DE15BE70D7}"/>
              </a:ext>
            </a:extLst>
          </p:cNvPr>
          <p:cNvSpPr txBox="1"/>
          <p:nvPr/>
        </p:nvSpPr>
        <p:spPr>
          <a:xfrm>
            <a:off x="6850789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8FD76B-9F3D-80B8-76A3-94F5B22DB38E}"/>
              </a:ext>
            </a:extLst>
          </p:cNvPr>
          <p:cNvSpPr txBox="1"/>
          <p:nvPr/>
        </p:nvSpPr>
        <p:spPr>
          <a:xfrm>
            <a:off x="4259989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7" name="yt_shape_10857"/>
          <p:cNvSpPr txBox="1"/>
          <p:nvPr/>
        </p:nvSpPr>
        <p:spPr>
          <a:xfrm>
            <a:off x="540000" y="900000"/>
            <a:ext cx="6617196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E3D004-C4EA-29FA-2395-F3502F497CE2}"/>
              </a:ext>
            </a:extLst>
          </p:cNvPr>
          <p:cNvSpPr txBox="1"/>
          <p:nvPr/>
        </p:nvSpPr>
        <p:spPr>
          <a:xfrm>
            <a:off x="449989" y="180417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34151C-17B8-81BA-5F10-E28CB202C011}"/>
              </a:ext>
            </a:extLst>
          </p:cNvPr>
          <p:cNvSpPr txBox="1"/>
          <p:nvPr/>
        </p:nvSpPr>
        <p:spPr>
          <a:xfrm>
            <a:off x="1703512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91121F-C085-3DD2-CE03-9E84776D087D}"/>
              </a:ext>
            </a:extLst>
          </p:cNvPr>
          <p:cNvSpPr txBox="1"/>
          <p:nvPr/>
        </p:nvSpPr>
        <p:spPr>
          <a:xfrm>
            <a:off x="1703512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9D163B-0BFB-392E-EB74-DDE7B316833C}"/>
              </a:ext>
            </a:extLst>
          </p:cNvPr>
          <p:cNvSpPr txBox="1"/>
          <p:nvPr/>
        </p:nvSpPr>
        <p:spPr>
          <a:xfrm>
            <a:off x="449989" y="370612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14504A-4AA5-A327-D963-A9127F208DEB}"/>
              </a:ext>
            </a:extLst>
          </p:cNvPr>
          <p:cNvSpPr txBox="1"/>
          <p:nvPr/>
        </p:nvSpPr>
        <p:spPr>
          <a:xfrm>
            <a:off x="1673866" y="4181610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B54F28-2639-A603-D02C-C9F48D1FFD4D}"/>
              </a:ext>
            </a:extLst>
          </p:cNvPr>
          <p:cNvSpPr txBox="1"/>
          <p:nvPr/>
        </p:nvSpPr>
        <p:spPr>
          <a:xfrm>
            <a:off x="1673866" y="46570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5FFBF1-CB33-EC96-3FD1-0EC7FBF6ADE8}"/>
              </a:ext>
            </a:extLst>
          </p:cNvPr>
          <p:cNvSpPr txBox="1"/>
          <p:nvPr/>
        </p:nvSpPr>
        <p:spPr>
          <a:xfrm>
            <a:off x="1673866" y="513258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2" name="yt_shape_10862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有理数加减混合运算的应用</a:t>
            </a:r>
          </a:p>
        </p:txBody>
      </p:sp>
      <p:sp>
        <p:nvSpPr>
          <p:cNvPr id="10863" name="yt_shape_1086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某鲜花店一周内各天的盈亏情况如下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盈余为正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亏损为负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d01ff"/>
              </a:rPr>
              <a:t>）：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则这一周的盈亏情况是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64" name="yt_table_108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917086"/>
              </p:ext>
            </p:extLst>
          </p:nvPr>
        </p:nvGraphicFramePr>
        <p:xfrm>
          <a:off x="540056" y="2359000"/>
          <a:ext cx="57248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不盈不亏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sp>
        <p:nvSpPr>
          <p:cNvPr id="10866" name="yt_shape_10866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一架飞机进行飞行表演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57fb,isEnd"/>
              </a:rPr>
              <a:t>又下降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最后又上升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此时飞机比最初点高了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898640">
            <a:extLst>
              <a:ext uri="{FF2B5EF4-FFF2-40B4-BE49-F238E27FC236}">
                <a16:creationId xmlns:a16="http://schemas.microsoft.com/office/drawing/2014/main" id="{7884BDD7-2BF2-D083-588B-ECE7DFD6C1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56FD54-AC2E-7190-6EE9-B98278F92416}"/>
              </a:ext>
            </a:extLst>
          </p:cNvPr>
          <p:cNvSpPr txBox="1"/>
          <p:nvPr/>
        </p:nvSpPr>
        <p:spPr>
          <a:xfrm>
            <a:off x="989890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C5797E-4D0D-0865-D5A5-CB11AB434F85}"/>
              </a:ext>
            </a:extLst>
          </p:cNvPr>
          <p:cNvSpPr txBox="1"/>
          <p:nvPr/>
        </p:nvSpPr>
        <p:spPr>
          <a:xfrm>
            <a:off x="7765307" y="378923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7" name="yt_shape_10867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易因运算符号和性质符号混淆而出错</a:t>
            </a:r>
          </a:p>
        </p:txBody>
      </p:sp>
      <p:sp>
        <p:nvSpPr>
          <p:cNvPr id="10868" name="yt_shape_10868"/>
          <p:cNvSpPr txBox="1"/>
          <p:nvPr/>
        </p:nvSpPr>
        <p:spPr>
          <a:xfrm>
            <a:off x="540000" y="1399565"/>
            <a:ext cx="73898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869" name="yt_shape_10869"/>
          <p:cNvSpPr txBox="1"/>
          <p:nvPr/>
        </p:nvSpPr>
        <p:spPr>
          <a:xfrm>
            <a:off x="540000" y="1878868"/>
            <a:ext cx="519533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spc="375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89898715">
            <a:extLst>
              <a:ext uri="{FF2B5EF4-FFF2-40B4-BE49-F238E27FC236}">
                <a16:creationId xmlns:a16="http://schemas.microsoft.com/office/drawing/2014/main" id="{D2553B01-AC92-CFF9-8D86-96FE1C7434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08E881-D6B6-7D66-8385-D69C6C2A8428}"/>
              </a:ext>
            </a:extLst>
          </p:cNvPr>
          <p:cNvSpPr txBox="1"/>
          <p:nvPr/>
        </p:nvSpPr>
        <p:spPr>
          <a:xfrm>
            <a:off x="449989" y="1832062"/>
            <a:ext cx="532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1F9917-8465-FCA6-8569-43BAB7093C63}"/>
              </a:ext>
            </a:extLst>
          </p:cNvPr>
          <p:cNvSpPr txBox="1"/>
          <p:nvPr/>
        </p:nvSpPr>
        <p:spPr>
          <a:xfrm>
            <a:off x="802414" y="2307550"/>
            <a:ext cx="146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FF163E-4219-10BE-5603-53868321F6B5}"/>
              </a:ext>
            </a:extLst>
          </p:cNvPr>
          <p:cNvSpPr txBox="1"/>
          <p:nvPr/>
        </p:nvSpPr>
        <p:spPr>
          <a:xfrm>
            <a:off x="449989" y="2783038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151699-A736-C92C-B0C2-24DB63648086}"/>
              </a:ext>
            </a:extLst>
          </p:cNvPr>
          <p:cNvSpPr txBox="1"/>
          <p:nvPr/>
        </p:nvSpPr>
        <p:spPr>
          <a:xfrm>
            <a:off x="449989" y="325852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E27E0E-8BCE-8D42-583A-A597E2236154}"/>
              </a:ext>
            </a:extLst>
          </p:cNvPr>
          <p:cNvSpPr txBox="1"/>
          <p:nvPr/>
        </p:nvSpPr>
        <p:spPr>
          <a:xfrm>
            <a:off x="449989" y="373401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1" name="yt_shape_10871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70" name="yt_image_10870" title="H_50.9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73" name="yt_shape_10873"/>
              <p:cNvSpPr txBox="1"/>
              <p:nvPr/>
            </p:nvSpPr>
            <p:spPr>
              <a:xfrm>
                <a:off x="540000" y="1597583"/>
                <a:ext cx="1010052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873" name="yt_shape_10873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10100522" cy="641201"/>
              </a:xfrm>
              <a:prstGeom prst="rect">
                <a:avLst/>
              </a:prstGeom>
              <a:blipFill>
                <a:blip r:embed="rId3"/>
                <a:stretch>
                  <a:fillRect l="-1872" r="-90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75" name="yt_table_108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473578"/>
              </p:ext>
            </p:extLst>
          </p:nvPr>
        </p:nvGraphicFramePr>
        <p:xfrm>
          <a:off x="540056" y="2289572"/>
          <a:ext cx="8267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</a:tbl>
          </a:graphicData>
        </a:graphic>
      </p:graphicFrame>
      <p:sp>
        <p:nvSpPr>
          <p:cNvPr id="10877" name="yt_shape_10877"/>
          <p:cNvSpPr txBox="1"/>
          <p:nvPr/>
        </p:nvSpPr>
        <p:spPr>
          <a:xfrm>
            <a:off x="540119" y="281574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王老师给同学们出了一道题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fcff"/>
              </a:rPr>
              <a:t>规定一种新运算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对于任意有理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56ce"/>
              </a:rPr>
              <a:t>计算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78" name="yt_table_108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393347"/>
              </p:ext>
            </p:extLst>
          </p:nvPr>
        </p:nvGraphicFramePr>
        <p:xfrm>
          <a:off x="540056" y="4255309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sp>
        <p:nvSpPr>
          <p:cNvPr id="10880" name="yt_shape_10880"/>
          <p:cNvSpPr txBox="1"/>
          <p:nvPr/>
        </p:nvSpPr>
        <p:spPr>
          <a:xfrm>
            <a:off x="540119" y="478148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的和比它们的绝对值的和小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长沙南雅中学单元卷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分别输入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按下图所示的程序运算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142a,isEnd"/>
              </a:rPr>
              <a:t>则输出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的结果依次是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5FB9D1-4EDF-556D-BEBC-21933E41C59B}"/>
              </a:ext>
            </a:extLst>
          </p:cNvPr>
          <p:cNvSpPr txBox="1"/>
          <p:nvPr/>
        </p:nvSpPr>
        <p:spPr>
          <a:xfrm>
            <a:off x="9622564" y="1550777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355F96-435F-C1CC-3089-5229129C7368}"/>
              </a:ext>
            </a:extLst>
          </p:cNvPr>
          <p:cNvSpPr txBox="1"/>
          <p:nvPr/>
        </p:nvSpPr>
        <p:spPr>
          <a:xfrm>
            <a:off x="3548908" y="37199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1648DA-63B3-0F11-A07E-584C7DACDF35}"/>
              </a:ext>
            </a:extLst>
          </p:cNvPr>
          <p:cNvSpPr txBox="1"/>
          <p:nvPr/>
        </p:nvSpPr>
        <p:spPr>
          <a:xfrm>
            <a:off x="7689107" y="473467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05EE55-1304-478A-FD5A-C4B1859B9D3B}"/>
              </a:ext>
            </a:extLst>
          </p:cNvPr>
          <p:cNvSpPr txBox="1"/>
          <p:nvPr/>
        </p:nvSpPr>
        <p:spPr>
          <a:xfrm>
            <a:off x="2278908" y="568565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882" name="yt_shape_10882"/>
          <p:cNvSpPr txBox="1"/>
          <p:nvPr/>
        </p:nvSpPr>
        <p:spPr>
          <a:xfrm>
            <a:off x="3710732" y="6165304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6" name="yt_shape_矩形_2">
            <a:extLst>
              <a:ext uri="{FF2B5EF4-FFF2-40B4-BE49-F238E27FC236}">
                <a16:creationId xmlns:a16="http://schemas.microsoft.com/office/drawing/2014/main" id="{BAA008E6-4CDA-D3BC-0474-7E4BE220F999}"/>
              </a:ext>
            </a:extLst>
          </p:cNvPr>
          <p:cNvSpPr/>
          <p:nvPr/>
        </p:nvSpPr>
        <p:spPr>
          <a:xfrm>
            <a:off x="3733800" y="6228804"/>
            <a:ext cx="6096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3">
            <a:extLst>
              <a:ext uri="{FF2B5EF4-FFF2-40B4-BE49-F238E27FC236}">
                <a16:creationId xmlns:a16="http://schemas.microsoft.com/office/drawing/2014/main" id="{8662FC78-3C69-8FFC-D10E-F2FD08F8F399}"/>
              </a:ext>
            </a:extLst>
          </p:cNvPr>
          <p:cNvSpPr/>
          <p:nvPr/>
        </p:nvSpPr>
        <p:spPr>
          <a:xfrm>
            <a:off x="4648200" y="6228804"/>
            <a:ext cx="457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4">
            <a:extLst>
              <a:ext uri="{FF2B5EF4-FFF2-40B4-BE49-F238E27FC236}">
                <a16:creationId xmlns:a16="http://schemas.microsoft.com/office/drawing/2014/main" id="{C2E79E64-B015-C0C6-A18E-B1853E0E4C46}"/>
              </a:ext>
            </a:extLst>
          </p:cNvPr>
          <p:cNvSpPr/>
          <p:nvPr/>
        </p:nvSpPr>
        <p:spPr>
          <a:xfrm>
            <a:off x="5410200" y="6228804"/>
            <a:ext cx="13716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5">
            <a:extLst>
              <a:ext uri="{FF2B5EF4-FFF2-40B4-BE49-F238E27FC236}">
                <a16:creationId xmlns:a16="http://schemas.microsoft.com/office/drawing/2014/main" id="{4F204425-DE89-39F5-06B5-DDC0044F0BE0}"/>
              </a:ext>
            </a:extLst>
          </p:cNvPr>
          <p:cNvSpPr/>
          <p:nvPr/>
        </p:nvSpPr>
        <p:spPr>
          <a:xfrm>
            <a:off x="7086601" y="6228804"/>
            <a:ext cx="457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yt_shape_矩形_6">
            <a:extLst>
              <a:ext uri="{FF2B5EF4-FFF2-40B4-BE49-F238E27FC236}">
                <a16:creationId xmlns:a16="http://schemas.microsoft.com/office/drawing/2014/main" id="{CB8F2635-5F5C-BCFB-3688-2E7FF921CE8F}"/>
              </a:ext>
            </a:extLst>
          </p:cNvPr>
          <p:cNvSpPr/>
          <p:nvPr/>
        </p:nvSpPr>
        <p:spPr>
          <a:xfrm>
            <a:off x="7848601" y="6228804"/>
            <a:ext cx="6096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1768</Words>
  <Application>Microsoft Office PowerPoint</Application>
  <PresentationFormat>宽屏</PresentationFormat>
  <Paragraphs>167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12</cp:revision>
  <dcterms:created xsi:type="dcterms:W3CDTF">2024-07-31T01:35:33Z</dcterms:created>
  <dcterms:modified xsi:type="dcterms:W3CDTF">2024-07-31T07:26:31Z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