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8" r:id="rId5"/>
    <p:sldId id="369" r:id="rId6"/>
    <p:sldId id="373" r:id="rId7"/>
    <p:sldId id="374" r:id="rId8"/>
    <p:sldId id="376" r:id="rId9"/>
    <p:sldId id="378" r:id="rId10"/>
    <p:sldId id="381" r:id="rId11"/>
    <p:sldId id="387" r:id="rId12"/>
    <p:sldId id="383" r:id="rId13"/>
    <p:sldId id="388" r:id="rId14"/>
    <p:sldId id="384" r:id="rId15"/>
    <p:sldId id="390" r:id="rId16"/>
    <p:sldId id="386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4" name="yt_shape_14614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13" name="yt_image_14613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16" name="yt_shape_14616"/>
          <p:cNvSpPr txBox="1"/>
          <p:nvPr/>
        </p:nvSpPr>
        <p:spPr>
          <a:xfrm>
            <a:off x="540119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用角的始边绕顶点旋转到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时旋转量的大小来度量角的大小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平角的一半叫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74e0,isEnd"/>
              </a:rPr>
              <a:t>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于直角但小于平角的角叫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8A7044-46B2-A060-4F9E-F30250FA09B4}"/>
              </a:ext>
            </a:extLst>
          </p:cNvPr>
          <p:cNvSpPr txBox="1"/>
          <p:nvPr/>
        </p:nvSpPr>
        <p:spPr>
          <a:xfrm>
            <a:off x="4183908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终边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BA997A-9F7C-37F9-B459-2568FEF8883C}"/>
              </a:ext>
            </a:extLst>
          </p:cNvPr>
          <p:cNvSpPr txBox="1"/>
          <p:nvPr/>
        </p:nvSpPr>
        <p:spPr>
          <a:xfrm>
            <a:off x="1821708" y="2026265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D928E8-ADD6-F18C-ED62-B4A298E84057}"/>
              </a:ext>
            </a:extLst>
          </p:cNvPr>
          <p:cNvSpPr txBox="1"/>
          <p:nvPr/>
        </p:nvSpPr>
        <p:spPr>
          <a:xfrm>
            <a:off x="4564908" y="2026265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08CD76-AD24-A4DC-9F6F-DC5FF32B61CC}"/>
              </a:ext>
            </a:extLst>
          </p:cNvPr>
          <p:cNvSpPr txBox="1"/>
          <p:nvPr/>
        </p:nvSpPr>
        <p:spPr>
          <a:xfrm>
            <a:off x="7917707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48F9BE-C9C8-E7B8-A951-0CA2D3E52953}"/>
              </a:ext>
            </a:extLst>
          </p:cNvPr>
          <p:cNvSpPr txBox="1"/>
          <p:nvPr/>
        </p:nvSpPr>
        <p:spPr>
          <a:xfrm>
            <a:off x="9746507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7C05EA-C26B-2DF8-C9AB-DDCDDDC1FABE}"/>
              </a:ext>
            </a:extLst>
          </p:cNvPr>
          <p:cNvSpPr txBox="1"/>
          <p:nvPr/>
        </p:nvSpPr>
        <p:spPr>
          <a:xfrm>
            <a:off x="3802908" y="2501753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钝角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68" name="yt_shape_14668"/>
              <p:cNvSpPr txBox="1"/>
              <p:nvPr/>
            </p:nvSpPr>
            <p:spPr>
              <a:xfrm>
                <a:off x="540000" y="900000"/>
                <a:ext cx="8444619" cy="35196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68" name="yt_shape_14668" descr="{&quot;rangeId&quot;:3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444619" cy="3519681"/>
              </a:xfrm>
              <a:prstGeom prst="rect">
                <a:avLst/>
              </a:prstGeom>
              <a:blipFill>
                <a:blip r:embed="rId2"/>
                <a:stretch>
                  <a:fillRect l="-2238" t="-1560" r="-1372" b="-2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6EF3C4E-06F9-368A-0A4F-81EC6D272BD8}"/>
              </a:ext>
            </a:extLst>
          </p:cNvPr>
          <p:cNvSpPr txBox="1"/>
          <p:nvPr/>
        </p:nvSpPr>
        <p:spPr>
          <a:xfrm>
            <a:off x="449989" y="1328682"/>
            <a:ext cx="780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E0D116-188F-85C4-A6D1-368122F2E9E1}"/>
              </a:ext>
            </a:extLst>
          </p:cNvPr>
          <p:cNvSpPr txBox="1"/>
          <p:nvPr/>
        </p:nvSpPr>
        <p:spPr>
          <a:xfrm>
            <a:off x="449989" y="1804170"/>
            <a:ext cx="423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19643A-B971-4107-D3AC-294BBE29DEC4}"/>
              </a:ext>
            </a:extLst>
          </p:cNvPr>
          <p:cNvSpPr txBox="1"/>
          <p:nvPr/>
        </p:nvSpPr>
        <p:spPr>
          <a:xfrm>
            <a:off x="449989" y="2279658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6F0301-F0D9-B85A-84DE-F2D57907AD1E}"/>
              </a:ext>
            </a:extLst>
          </p:cNvPr>
          <p:cNvSpPr txBox="1"/>
          <p:nvPr/>
        </p:nvSpPr>
        <p:spPr>
          <a:xfrm>
            <a:off x="449989" y="2755146"/>
            <a:ext cx="591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1496A2-2F5B-F95F-3B83-0B206132A561}"/>
              </a:ext>
            </a:extLst>
          </p:cNvPr>
          <p:cNvSpPr txBox="1"/>
          <p:nvPr/>
        </p:nvSpPr>
        <p:spPr>
          <a:xfrm>
            <a:off x="449989" y="3230634"/>
            <a:ext cx="412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17FC32B-3CBD-9EE2-5EC9-64540BE9E6BD}"/>
                  </a:ext>
                </a:extLst>
              </p:cNvPr>
              <p:cNvSpPr txBox="1"/>
              <p:nvPr/>
            </p:nvSpPr>
            <p:spPr>
              <a:xfrm>
                <a:off x="449989" y="3706122"/>
                <a:ext cx="43869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2}">
                <a:extLst>
                  <a:ext uri="{FF2B5EF4-FFF2-40B4-BE49-F238E27FC236}">
                    <a16:creationId xmlns:a16="http://schemas.microsoft.com/office/drawing/2014/main" id="{217FC32B-3CBD-9EE2-5EC9-64540BE9E6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6122"/>
                <a:ext cx="4386961" cy="726326"/>
              </a:xfrm>
              <a:prstGeom prst="rect">
                <a:avLst/>
              </a:prstGeom>
              <a:blipFill>
                <a:blip r:embed="rId3"/>
                <a:stretch>
                  <a:fillRect l="-2225" r="-222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4665" title="H_100.62">
            <a:extLst>
              <a:ext uri="{FF2B5EF4-FFF2-40B4-BE49-F238E27FC236}">
                <a16:creationId xmlns:a16="http://schemas.microsoft.com/office/drawing/2014/main" id="{0AA1CF7F-BF23-4EF9-3426-CD45A72F4D17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8328" y="2276872"/>
            <a:ext cx="2176207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1" name="yt_shape_14671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9266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674" name="yt_image_14674" title="H_94.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7855" y="2491102"/>
            <a:ext cx="2694144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3791932-63EA-2691-6417-C73A36CB6586}"/>
              </a:ext>
            </a:extLst>
          </p:cNvPr>
          <p:cNvSpPr txBox="1"/>
          <p:nvPr/>
        </p:nvSpPr>
        <p:spPr>
          <a:xfrm>
            <a:off x="450108" y="2279658"/>
            <a:ext cx="722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0AC5D6-3926-712D-94AC-E6F163D9F0E0}"/>
              </a:ext>
            </a:extLst>
          </p:cNvPr>
          <p:cNvSpPr txBox="1"/>
          <p:nvPr/>
        </p:nvSpPr>
        <p:spPr>
          <a:xfrm>
            <a:off x="450108" y="2755146"/>
            <a:ext cx="452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5F3C0E-FD67-6AB1-DC80-C86236A937BF}"/>
              </a:ext>
            </a:extLst>
          </p:cNvPr>
          <p:cNvSpPr txBox="1"/>
          <p:nvPr/>
        </p:nvSpPr>
        <p:spPr>
          <a:xfrm>
            <a:off x="450108" y="3230634"/>
            <a:ext cx="2883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6" name="yt_shape_14676"/>
          <p:cNvSpPr txBox="1"/>
          <p:nvPr/>
        </p:nvSpPr>
        <p:spPr>
          <a:xfrm>
            <a:off x="540000" y="900000"/>
            <a:ext cx="7314503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678" name="yt_image_14678" title="H_94.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7855" y="1531667"/>
            <a:ext cx="2694144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D731D4-F44C-6C6D-C827-9D48BFE95AE4}"/>
              </a:ext>
            </a:extLst>
          </p:cNvPr>
          <p:cNvSpPr txBox="1"/>
          <p:nvPr/>
        </p:nvSpPr>
        <p:spPr>
          <a:xfrm>
            <a:off x="449989" y="1328682"/>
            <a:ext cx="7206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22FA01-E590-E0EF-26B7-5DFF90467C82}"/>
              </a:ext>
            </a:extLst>
          </p:cNvPr>
          <p:cNvSpPr txBox="1"/>
          <p:nvPr/>
        </p:nvSpPr>
        <p:spPr>
          <a:xfrm>
            <a:off x="449989" y="1804170"/>
            <a:ext cx="301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4E7FB9-CED5-33C6-A086-FC44BC405F2F}"/>
              </a:ext>
            </a:extLst>
          </p:cNvPr>
          <p:cNvSpPr txBox="1"/>
          <p:nvPr/>
        </p:nvSpPr>
        <p:spPr>
          <a:xfrm>
            <a:off x="449989" y="2279658"/>
            <a:ext cx="412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3BB5D1-AEA8-1ED8-1214-5357C56B73B3}"/>
              </a:ext>
            </a:extLst>
          </p:cNvPr>
          <p:cNvSpPr txBox="1"/>
          <p:nvPr/>
        </p:nvSpPr>
        <p:spPr>
          <a:xfrm>
            <a:off x="449989" y="2755146"/>
            <a:ext cx="4315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C7BE48-F747-F9B0-B563-F9469EC35FD7}"/>
              </a:ext>
            </a:extLst>
          </p:cNvPr>
          <p:cNvSpPr txBox="1"/>
          <p:nvPr/>
        </p:nvSpPr>
        <p:spPr>
          <a:xfrm>
            <a:off x="449989" y="3230634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14248D-2E6E-A4B9-D8F3-40883D5FF507}"/>
              </a:ext>
            </a:extLst>
          </p:cNvPr>
          <p:cNvSpPr txBox="1"/>
          <p:nvPr/>
        </p:nvSpPr>
        <p:spPr>
          <a:xfrm>
            <a:off x="449989" y="3706122"/>
            <a:ext cx="7423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1" name="yt_shape_14681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80" name="yt_image_14680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83" name="yt_shape_14683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ON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e147"/>
              </a:rPr>
              <a:t>的平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分线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685"/>
              <p:cNvSpPr txBox="1"/>
              <p:nvPr/>
            </p:nvSpPr>
            <p:spPr>
              <a:xfrm>
                <a:off x="540000" y="2755726"/>
                <a:ext cx="7369005" cy="41851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2" name="yt_shape_146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55726"/>
                <a:ext cx="7369005" cy="4185185"/>
              </a:xfrm>
              <a:prstGeom prst="rect">
                <a:avLst/>
              </a:prstGeom>
              <a:blipFill>
                <a:blip r:embed="rId3"/>
                <a:stretch>
                  <a:fillRect l="-2566" t="-1164" r="-1573" b="-3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87" name="yt_image_14687" title="H_181.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58354" y="2906706"/>
            <a:ext cx="1493645" cy="230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5D2F07D-FCBF-9202-0AF3-9D32545315E0}"/>
              </a:ext>
            </a:extLst>
          </p:cNvPr>
          <p:cNvSpPr txBox="1"/>
          <p:nvPr/>
        </p:nvSpPr>
        <p:spPr>
          <a:xfrm>
            <a:off x="449989" y="2708920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438426-099B-9F9D-6942-707C1C059E72}"/>
              </a:ext>
            </a:extLst>
          </p:cNvPr>
          <p:cNvSpPr txBox="1"/>
          <p:nvPr/>
        </p:nvSpPr>
        <p:spPr>
          <a:xfrm>
            <a:off x="449989" y="3140968"/>
            <a:ext cx="240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4B1602-CF46-C909-B5EE-B1807738BF06}"/>
              </a:ext>
            </a:extLst>
          </p:cNvPr>
          <p:cNvSpPr txBox="1"/>
          <p:nvPr/>
        </p:nvSpPr>
        <p:spPr>
          <a:xfrm>
            <a:off x="449989" y="3573016"/>
            <a:ext cx="7458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FE0447F-5BA2-BAE6-F26D-D301DCF91F88}"/>
              </a:ext>
            </a:extLst>
          </p:cNvPr>
          <p:cNvSpPr txBox="1"/>
          <p:nvPr/>
        </p:nvSpPr>
        <p:spPr>
          <a:xfrm>
            <a:off x="449989" y="4005064"/>
            <a:ext cx="4198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906349A-5B50-8739-AC10-F9EBEAF6077E}"/>
                  </a:ext>
                </a:extLst>
              </p:cNvPr>
              <p:cNvSpPr txBox="1"/>
              <p:nvPr/>
            </p:nvSpPr>
            <p:spPr>
              <a:xfrm>
                <a:off x="449989" y="4437112"/>
                <a:ext cx="44726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906349A-5B50-8739-AC10-F9EBEAF607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37112"/>
                <a:ext cx="4472686" cy="765061"/>
              </a:xfrm>
              <a:prstGeom prst="rect">
                <a:avLst/>
              </a:prstGeom>
              <a:blipFill>
                <a:blip r:embed="rId5"/>
                <a:stretch>
                  <a:fillRect l="-2180" r="-204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DEADD7A-9836-B569-B47F-61C22F8ADBCC}"/>
              </a:ext>
            </a:extLst>
          </p:cNvPr>
          <p:cNvSpPr txBox="1"/>
          <p:nvPr/>
        </p:nvSpPr>
        <p:spPr>
          <a:xfrm>
            <a:off x="449989" y="5085184"/>
            <a:ext cx="4147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416A082-1311-7F39-6BC7-7B406B62DA53}"/>
                  </a:ext>
                </a:extLst>
              </p:cNvPr>
              <p:cNvSpPr txBox="1"/>
              <p:nvPr/>
            </p:nvSpPr>
            <p:spPr>
              <a:xfrm>
                <a:off x="449989" y="5517232"/>
                <a:ext cx="44218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416A082-1311-7F39-6BC7-7B406B62DA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17232"/>
                <a:ext cx="4421886" cy="765061"/>
              </a:xfrm>
              <a:prstGeom prst="rect">
                <a:avLst/>
              </a:prstGeom>
              <a:blipFill>
                <a:blip r:embed="rId6"/>
                <a:stretch>
                  <a:fillRect l="-2207" r="-22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E81193F5-9495-57DB-3F64-6086BFD7B31C}"/>
              </a:ext>
            </a:extLst>
          </p:cNvPr>
          <p:cNvSpPr txBox="1"/>
          <p:nvPr/>
        </p:nvSpPr>
        <p:spPr>
          <a:xfrm>
            <a:off x="449989" y="6165304"/>
            <a:ext cx="7477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89" name="yt_shape_14689"/>
              <p:cNvSpPr txBox="1"/>
              <p:nvPr/>
            </p:nvSpPr>
            <p:spPr>
              <a:xfrm>
                <a:off x="540119" y="900000"/>
                <a:ext cx="11492915" cy="50610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430f5"/>
                  </a:rPr>
                  <a:t>）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89" name="yt_shape_14689" descr="{&quot;rangeId&quot;:27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061065"/>
              </a:xfrm>
              <a:prstGeom prst="rect">
                <a:avLst/>
              </a:prstGeom>
              <a:blipFill>
                <a:blip r:embed="rId2"/>
                <a:stretch>
                  <a:fillRect l="-1645" t="-1084" b="-27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92" name="yt_image_14692" title="H_181.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58354" y="1340768"/>
            <a:ext cx="1493645" cy="230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7A75FD-2305-8E14-134A-7D3185DC8496}"/>
              </a:ext>
            </a:extLst>
          </p:cNvPr>
          <p:cNvSpPr txBox="1"/>
          <p:nvPr/>
        </p:nvSpPr>
        <p:spPr>
          <a:xfrm>
            <a:off x="450108" y="1328682"/>
            <a:ext cx="5569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507FD65-3423-E06A-F6E1-5EE875DA246D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36344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7, 'pageBreak': True}">
                <a:extLst>
                  <a:ext uri="{FF2B5EF4-FFF2-40B4-BE49-F238E27FC236}">
                    <a16:creationId xmlns:a16="http://schemas.microsoft.com/office/drawing/2014/main" id="{9507FD65-3423-E06A-F6E1-5EE875DA24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3634486" cy="765061"/>
              </a:xfrm>
              <a:prstGeom prst="rect">
                <a:avLst/>
              </a:prstGeom>
              <a:blipFill>
                <a:blip r:embed="rId4"/>
                <a:stretch>
                  <a:fillRect l="-2685" r="-50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BC6C099-D01E-0CB0-F359-6D4A8D426BF7}"/>
              </a:ext>
            </a:extLst>
          </p:cNvPr>
          <p:cNvSpPr txBox="1"/>
          <p:nvPr/>
        </p:nvSpPr>
        <p:spPr>
          <a:xfrm>
            <a:off x="450108" y="2475619"/>
            <a:ext cx="4147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30B7741-9404-E5E4-F6FD-A1E570BEB810}"/>
                  </a:ext>
                </a:extLst>
              </p:cNvPr>
              <p:cNvSpPr txBox="1"/>
              <p:nvPr/>
            </p:nvSpPr>
            <p:spPr>
              <a:xfrm>
                <a:off x="450108" y="2951107"/>
                <a:ext cx="36598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, 'pageBreak': True}">
                <a:extLst>
                  <a:ext uri="{FF2B5EF4-FFF2-40B4-BE49-F238E27FC236}">
                    <a16:creationId xmlns:a16="http://schemas.microsoft.com/office/drawing/2014/main" id="{030B7741-9404-E5E4-F6FD-A1E570BEB8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1107"/>
                <a:ext cx="3659886" cy="765061"/>
              </a:xfrm>
              <a:prstGeom prst="rect">
                <a:avLst/>
              </a:prstGeom>
              <a:blipFill>
                <a:blip r:embed="rId5"/>
                <a:stretch>
                  <a:fillRect l="-2667" r="-266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3CB2E1A-C70E-6FC5-AED7-D866D15DF43C}"/>
                  </a:ext>
                </a:extLst>
              </p:cNvPr>
              <p:cNvSpPr txBox="1"/>
              <p:nvPr/>
            </p:nvSpPr>
            <p:spPr>
              <a:xfrm>
                <a:off x="450108" y="3622556"/>
                <a:ext cx="1127347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430f5"/>
                  </a:rPr>
                  <a:t>）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7, 'pageBreak': True}">
                <a:extLst>
                  <a:ext uri="{FF2B5EF4-FFF2-40B4-BE49-F238E27FC236}">
                    <a16:creationId xmlns:a16="http://schemas.microsoft.com/office/drawing/2014/main" id="{03CB2E1A-C70E-6FC5-AED7-D866D15DF4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22556"/>
                <a:ext cx="11273472" cy="765061"/>
              </a:xfrm>
              <a:prstGeom prst="rect">
                <a:avLst/>
              </a:prstGeom>
              <a:blipFill>
                <a:blip r:embed="rId6"/>
                <a:stretch>
                  <a:fillRect l="-865" t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D946AF2-C9E9-79FC-A5D3-25516B909E56}"/>
                  </a:ext>
                </a:extLst>
              </p:cNvPr>
              <p:cNvSpPr txBox="1"/>
              <p:nvPr/>
            </p:nvSpPr>
            <p:spPr>
              <a:xfrm>
                <a:off x="450108" y="4294005"/>
                <a:ext cx="1929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7, 'pageBreak': True}">
                <a:extLst>
                  <a:ext uri="{FF2B5EF4-FFF2-40B4-BE49-F238E27FC236}">
                    <a16:creationId xmlns:a16="http://schemas.microsoft.com/office/drawing/2014/main" id="{CD946AF2-C9E9-79FC-A5D3-25516B909E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94005"/>
                <a:ext cx="1929511" cy="765061"/>
              </a:xfrm>
              <a:prstGeom prst="rect">
                <a:avLst/>
              </a:prstGeom>
              <a:blipFill>
                <a:blip r:embed="rId7"/>
                <a:stretch>
                  <a:fillRect l="-5063" r="-158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EF8D92F-7EFE-95A7-1616-C18E99E25A95}"/>
              </a:ext>
            </a:extLst>
          </p:cNvPr>
          <p:cNvSpPr txBox="1"/>
          <p:nvPr/>
        </p:nvSpPr>
        <p:spPr>
          <a:xfrm>
            <a:off x="450108" y="4965454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2CF8D81-859A-0044-17FA-419422CA6BEA}"/>
              </a:ext>
            </a:extLst>
          </p:cNvPr>
          <p:cNvSpPr txBox="1"/>
          <p:nvPr/>
        </p:nvSpPr>
        <p:spPr>
          <a:xfrm>
            <a:off x="450108" y="5440942"/>
            <a:ext cx="29343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5" name="yt_shape_14695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694" name="yt_image_14694" title="H_25.4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697" name="yt_table_14697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058724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indent="609523"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度、分、秒之间的换算是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进制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而不是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百进制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”.</a:t>
                      </a:r>
                    </a:p>
                    <a:p>
                      <a:pPr indent="609523"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在角的度量和角的运算中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应先统一单位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再进行计算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9" name="yt_shape_14619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18" name="yt_image_1461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21" name="yt_shape_14621"/>
          <p:cNvSpPr txBox="1"/>
          <p:nvPr/>
        </p:nvSpPr>
        <p:spPr>
          <a:xfrm>
            <a:off x="540000" y="1597583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角的分类</a:t>
            </a:r>
          </a:p>
        </p:txBody>
      </p:sp>
      <p:sp>
        <p:nvSpPr>
          <p:cNvPr id="14622" name="yt_shape_14622"/>
          <p:cNvSpPr txBox="1"/>
          <p:nvPr/>
        </p:nvSpPr>
        <p:spPr>
          <a:xfrm>
            <a:off x="540000" y="2097148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下列各角中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是锐角的是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623" name="yt_table_14623" title="H_9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5134243"/>
                  </p:ext>
                </p:extLst>
              </p:nvPr>
            </p:nvGraphicFramePr>
            <p:xfrm>
              <a:off x="540056" y="2576451"/>
              <a:ext cx="6482080" cy="1268667"/>
            </p:xfrm>
            <a:graphic>
              <a:graphicData uri="http://schemas.openxmlformats.org/drawingml/2006/table">
                <a:tbl>
                  <a:tblPr/>
                  <a:tblGrid>
                    <a:gridCol w="4691380">
                      <a:extLst>
                        <a:ext uri="{9D8B030D-6E8A-4147-A177-3AD203B41FA5}">
                          <a16:colId xmlns:a16="http://schemas.microsoft.com/office/drawing/2014/main" val="10825"/>
                        </a:ext>
                      </a:extLst>
                    </a:gridCol>
                    <a:gridCol w="1790700">
                      <a:extLst>
                        <a:ext uri="{9D8B030D-6E8A-4147-A177-3AD203B41FA5}">
                          <a16:colId xmlns:a16="http://schemas.microsoft.com/office/drawing/2014/main" val="108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周角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平角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平角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平角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2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623" name="yt_table_14623" descr="{&quot;rangeId&quot;:4,&quot;type&quot;:&quot;Option&quot;}" title="H_9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5134243"/>
                  </p:ext>
                </p:extLst>
              </p:nvPr>
            </p:nvGraphicFramePr>
            <p:xfrm>
              <a:off x="540056" y="2576451"/>
              <a:ext cx="6482080" cy="1268667"/>
            </p:xfrm>
            <a:graphic>
              <a:graphicData uri="http://schemas.openxmlformats.org/drawingml/2006/table">
                <a:tbl>
                  <a:tblPr/>
                  <a:tblGrid>
                    <a:gridCol w="4691380">
                      <a:extLst>
                        <a:ext uri="{9D8B030D-6E8A-4147-A177-3AD203B41FA5}">
                          <a16:colId xmlns:a16="http://schemas.microsoft.com/office/drawing/2014/main" val="10825"/>
                        </a:ext>
                      </a:extLst>
                    </a:gridCol>
                    <a:gridCol w="1790700">
                      <a:extLst>
                        <a:ext uri="{9D8B030D-6E8A-4147-A177-3AD203B41FA5}">
                          <a16:colId xmlns:a16="http://schemas.microsoft.com/office/drawing/2014/main" val="10826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38182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61905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23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平角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61905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2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624" name="yt_shape_14624"/>
          <p:cNvSpPr txBox="1"/>
          <p:nvPr/>
        </p:nvSpPr>
        <p:spPr>
          <a:xfrm>
            <a:off x="540000" y="3895626"/>
            <a:ext cx="90537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如果两个不相等的角的和为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则这两个角可能是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25" name="yt_table_146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26239"/>
              </p:ext>
            </p:extLst>
          </p:nvPr>
        </p:nvGraphicFramePr>
        <p:xfrm>
          <a:off x="540056" y="4374929"/>
          <a:ext cx="7858443" cy="950976"/>
        </p:xfrm>
        <a:graphic>
          <a:graphicData uri="http://schemas.openxmlformats.org/drawingml/2006/table">
            <a:tbl>
              <a:tblPr/>
              <a:tblGrid>
                <a:gridCol w="4691380">
                  <a:extLst>
                    <a:ext uri="{9D8B030D-6E8A-4147-A177-3AD203B41FA5}">
                      <a16:colId xmlns:a16="http://schemas.microsoft.com/office/drawing/2014/main" val="10827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8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两个锐角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两个钝角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一个锐角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一个钝角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以上答案都不对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6"/>
                  </a:ext>
                </a:extLst>
              </a:tr>
            </a:tbl>
          </a:graphicData>
        </a:graphic>
      </p:graphicFrame>
      <p:pic>
        <p:nvPicPr>
          <p:cNvPr id="3" name="yt_shape_1722390477006">
            <a:extLst>
              <a:ext uri="{FF2B5EF4-FFF2-40B4-BE49-F238E27FC236}">
                <a16:creationId xmlns:a16="http://schemas.microsoft.com/office/drawing/2014/main" id="{2303A2C9-D1AE-6D3F-CB6C-A08E3787C5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31FE0F-3E70-2F08-3A27-C6BAE7FCA360}"/>
              </a:ext>
            </a:extLst>
          </p:cNvPr>
          <p:cNvSpPr txBox="1"/>
          <p:nvPr/>
        </p:nvSpPr>
        <p:spPr>
          <a:xfrm>
            <a:off x="47933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0D3032-622D-CA91-FCBE-DD7DC5EF7CC0}"/>
              </a:ext>
            </a:extLst>
          </p:cNvPr>
          <p:cNvSpPr txBox="1"/>
          <p:nvPr/>
        </p:nvSpPr>
        <p:spPr>
          <a:xfrm>
            <a:off x="8603389" y="38488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7" name="yt_shape_1462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在一直线上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图中的锐角分别是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4961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钝角分别是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9ad7,isEnd"/>
              </a:rPr>
              <a:t>平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628" name="yt_image_14628" title="H_100.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5981" y="2491930"/>
            <a:ext cx="2340037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8BCCBC-635F-E979-099D-EBC37E1911F8}"/>
              </a:ext>
            </a:extLst>
          </p:cNvPr>
          <p:cNvSpPr txBox="1"/>
          <p:nvPr/>
        </p:nvSpPr>
        <p:spPr>
          <a:xfrm>
            <a:off x="10068771" y="853194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f473c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0437BE-4923-A1F4-D798-E7857AAE92D0}"/>
              </a:ext>
            </a:extLst>
          </p:cNvPr>
          <p:cNvSpPr txBox="1"/>
          <p:nvPr/>
        </p:nvSpPr>
        <p:spPr>
          <a:xfrm>
            <a:off x="450108" y="1328682"/>
            <a:ext cx="2826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5E6E2F-DC27-C382-97F6-5B525061057D}"/>
              </a:ext>
            </a:extLst>
          </p:cNvPr>
          <p:cNvSpPr txBox="1"/>
          <p:nvPr/>
        </p:nvSpPr>
        <p:spPr>
          <a:xfrm>
            <a:off x="4315671" y="1328682"/>
            <a:ext cx="183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3F2EC8-C44B-9768-B478-DFBBC2DA69A5}"/>
              </a:ext>
            </a:extLst>
          </p:cNvPr>
          <p:cNvSpPr txBox="1"/>
          <p:nvPr/>
        </p:nvSpPr>
        <p:spPr>
          <a:xfrm>
            <a:off x="7798646" y="1328682"/>
            <a:ext cx="3131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C64697-0EFC-FA8E-79B9-B5287C3A6C3F}"/>
              </a:ext>
            </a:extLst>
          </p:cNvPr>
          <p:cNvSpPr txBox="1"/>
          <p:nvPr/>
        </p:nvSpPr>
        <p:spPr>
          <a:xfrm>
            <a:off x="1059708" y="1804170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0" name="yt_shape_14630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角的度量与计算</a:t>
            </a:r>
          </a:p>
        </p:txBody>
      </p:sp>
      <p:sp>
        <p:nvSpPr>
          <p:cNvPr id="14631" name="yt_shape_14631"/>
          <p:cNvSpPr txBox="1"/>
          <p:nvPr/>
        </p:nvSpPr>
        <p:spPr>
          <a:xfrm>
            <a:off x="540000" y="1399565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32" name="yt_table_146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587421"/>
              </p:ext>
            </p:extLst>
          </p:nvPr>
        </p:nvGraphicFramePr>
        <p:xfrm>
          <a:off x="540056" y="1878868"/>
          <a:ext cx="5480368" cy="950976"/>
        </p:xfrm>
        <a:graphic>
          <a:graphicData uri="http://schemas.openxmlformats.org/drawingml/2006/table">
            <a:tbl>
              <a:tblPr/>
              <a:tblGrid>
                <a:gridCol w="3215005">
                  <a:extLst>
                    <a:ext uri="{9D8B030D-6E8A-4147-A177-3AD203B41FA5}">
                      <a16:colId xmlns:a16="http://schemas.microsoft.com/office/drawing/2014/main" val="10829"/>
                    </a:ext>
                  </a:extLst>
                </a:gridCol>
                <a:gridCol w="2265363">
                  <a:extLst>
                    <a:ext uri="{9D8B030D-6E8A-4147-A177-3AD203B41FA5}">
                      <a16:colId xmlns:a16="http://schemas.microsoft.com/office/drawing/2014/main" val="108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21'36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18'36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30'60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3'6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8"/>
                  </a:ext>
                </a:extLst>
              </a:tr>
            </a:tbl>
          </a:graphicData>
        </a:graphic>
      </p:graphicFrame>
      <p:sp>
        <p:nvSpPr>
          <p:cNvPr id="14634" name="yt_shape_14634"/>
          <p:cNvSpPr txBox="1"/>
          <p:nvPr/>
        </p:nvSpPr>
        <p:spPr>
          <a:xfrm>
            <a:off x="540000" y="2880422"/>
            <a:ext cx="49388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用度表示是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35" name="yt_table_146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748812"/>
              </p:ext>
            </p:extLst>
          </p:nvPr>
        </p:nvGraphicFramePr>
        <p:xfrm>
          <a:off x="540056" y="3359725"/>
          <a:ext cx="5391468" cy="950976"/>
        </p:xfrm>
        <a:graphic>
          <a:graphicData uri="http://schemas.openxmlformats.org/drawingml/2006/table">
            <a:tbl>
              <a:tblPr/>
              <a:tblGrid>
                <a:gridCol w="3215005">
                  <a:extLst>
                    <a:ext uri="{9D8B030D-6E8A-4147-A177-3AD203B41FA5}">
                      <a16:colId xmlns:a16="http://schemas.microsoft.com/office/drawing/2014/main" val="10831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8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0"/>
                  </a:ext>
                </a:extLst>
              </a:tr>
            </a:tbl>
          </a:graphicData>
        </a:graphic>
      </p:graphicFrame>
      <p:sp>
        <p:nvSpPr>
          <p:cNvPr id="14637" name="yt_shape_14637"/>
          <p:cNvSpPr txBox="1"/>
          <p:nvPr/>
        </p:nvSpPr>
        <p:spPr>
          <a:xfrm>
            <a:off x="540000" y="4361279"/>
            <a:ext cx="111104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38" name="yt_table_146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580194"/>
              </p:ext>
            </p:extLst>
          </p:nvPr>
        </p:nvGraphicFramePr>
        <p:xfrm>
          <a:off x="540056" y="4840582"/>
          <a:ext cx="6229668" cy="950976"/>
        </p:xfrm>
        <a:graphic>
          <a:graphicData uri="http://schemas.openxmlformats.org/drawingml/2006/table">
            <a:tbl>
              <a:tblPr/>
              <a:tblGrid>
                <a:gridCol w="3215005">
                  <a:extLst>
                    <a:ext uri="{9D8B030D-6E8A-4147-A177-3AD203B41FA5}">
                      <a16:colId xmlns:a16="http://schemas.microsoft.com/office/drawing/2014/main" val="10833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8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2"/>
                  </a:ext>
                </a:extLst>
              </a:tr>
            </a:tbl>
          </a:graphicData>
        </a:graphic>
      </p:graphicFrame>
      <p:pic>
        <p:nvPicPr>
          <p:cNvPr id="3" name="yt_shape_1722390477084">
            <a:extLst>
              <a:ext uri="{FF2B5EF4-FFF2-40B4-BE49-F238E27FC236}">
                <a16:creationId xmlns:a16="http://schemas.microsoft.com/office/drawing/2014/main" id="{8DB396CF-462A-0768-FE37-3507182226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128967-D556-F352-94F7-6C194791D983}"/>
              </a:ext>
            </a:extLst>
          </p:cNvPr>
          <p:cNvSpPr txBox="1"/>
          <p:nvPr/>
        </p:nvSpPr>
        <p:spPr>
          <a:xfrm>
            <a:off x="66221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AAB310-E672-E8EA-E6FC-AB1374C06CEB}"/>
              </a:ext>
            </a:extLst>
          </p:cNvPr>
          <p:cNvSpPr txBox="1"/>
          <p:nvPr/>
        </p:nvSpPr>
        <p:spPr>
          <a:xfrm>
            <a:off x="4528277" y="28336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48A06C-DD89-F5C3-182E-FA1C7FF5A461}"/>
              </a:ext>
            </a:extLst>
          </p:cNvPr>
          <p:cNvSpPr txBox="1"/>
          <p:nvPr/>
        </p:nvSpPr>
        <p:spPr>
          <a:xfrm>
            <a:off x="10640151" y="431447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0" name="yt_shape_14640"/>
          <p:cNvSpPr txBox="1"/>
          <p:nvPr/>
        </p:nvSpPr>
        <p:spPr>
          <a:xfrm>
            <a:off x="540000" y="900000"/>
            <a:ext cx="4185441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47'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102'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28'52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28'52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88'52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22'13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B4D5BB-467C-089F-C04E-BFEC021B20AD}"/>
              </a:ext>
            </a:extLst>
          </p:cNvPr>
          <p:cNvSpPr txBox="1"/>
          <p:nvPr/>
        </p:nvSpPr>
        <p:spPr>
          <a:xfrm>
            <a:off x="449989" y="1804170"/>
            <a:ext cx="2978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102'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388418-E174-CBBB-D805-8175A255597B}"/>
              </a:ext>
            </a:extLst>
          </p:cNvPr>
          <p:cNvSpPr txBox="1"/>
          <p:nvPr/>
        </p:nvSpPr>
        <p:spPr>
          <a:xfrm>
            <a:off x="1631504" y="2279658"/>
            <a:ext cx="1759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2A1A94-D404-377F-C513-C953489B29E4}"/>
              </a:ext>
            </a:extLst>
          </p:cNvPr>
          <p:cNvSpPr txBox="1"/>
          <p:nvPr/>
        </p:nvSpPr>
        <p:spPr>
          <a:xfrm>
            <a:off x="449989" y="3230634"/>
            <a:ext cx="432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28'52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DD3C11-D984-09CC-9DE8-11E654BE0EBD}"/>
              </a:ext>
            </a:extLst>
          </p:cNvPr>
          <p:cNvSpPr txBox="1"/>
          <p:nvPr/>
        </p:nvSpPr>
        <p:spPr>
          <a:xfrm>
            <a:off x="1647151" y="3706122"/>
            <a:ext cx="2648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88'52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F13E16-61B6-F543-B2B6-AC321C533387}"/>
              </a:ext>
            </a:extLst>
          </p:cNvPr>
          <p:cNvSpPr txBox="1"/>
          <p:nvPr/>
        </p:nvSpPr>
        <p:spPr>
          <a:xfrm>
            <a:off x="1647151" y="4181610"/>
            <a:ext cx="2648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C8A520-5082-5BEB-B873-3A387F0A218E}"/>
              </a:ext>
            </a:extLst>
          </p:cNvPr>
          <p:cNvSpPr txBox="1"/>
          <p:nvPr/>
        </p:nvSpPr>
        <p:spPr>
          <a:xfrm>
            <a:off x="1647151" y="4657098"/>
            <a:ext cx="20390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22'13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5" name="yt_shape_14645"/>
          <p:cNvSpPr txBox="1"/>
          <p:nvPr/>
        </p:nvSpPr>
        <p:spPr>
          <a:xfrm>
            <a:off x="540000" y="900000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钟面角</a:t>
            </a:r>
          </a:p>
        </p:txBody>
      </p:sp>
      <p:sp>
        <p:nvSpPr>
          <p:cNvPr id="14646" name="yt_shape_14646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时钟的分针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分钟转了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小时转了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时钟的时针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415b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分钟转了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小时转了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度的角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477163">
            <a:extLst>
              <a:ext uri="{FF2B5EF4-FFF2-40B4-BE49-F238E27FC236}">
                <a16:creationId xmlns:a16="http://schemas.microsoft.com/office/drawing/2014/main" id="{4FB7E404-2483-EACA-78F3-A4FDB4C1ED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9FDEE0-6EA7-82E4-8A3F-19C16772CD9A}"/>
              </a:ext>
            </a:extLst>
          </p:cNvPr>
          <p:cNvSpPr txBox="1"/>
          <p:nvPr/>
        </p:nvSpPr>
        <p:spPr>
          <a:xfrm>
            <a:off x="4031508" y="135275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A500A6-4EC9-23AC-51F6-E1B6EB1253DB}"/>
              </a:ext>
            </a:extLst>
          </p:cNvPr>
          <p:cNvSpPr txBox="1"/>
          <p:nvPr/>
        </p:nvSpPr>
        <p:spPr>
          <a:xfrm>
            <a:off x="7384307" y="1352759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71B254-65FE-D4D6-0055-68231EC9D9D2}"/>
              </a:ext>
            </a:extLst>
          </p:cNvPr>
          <p:cNvSpPr txBox="1"/>
          <p:nvPr/>
        </p:nvSpPr>
        <p:spPr>
          <a:xfrm>
            <a:off x="1821708" y="1828247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64A9E5-C009-EA0B-30EB-9178D4DB6E7C}"/>
              </a:ext>
            </a:extLst>
          </p:cNvPr>
          <p:cNvSpPr txBox="1"/>
          <p:nvPr/>
        </p:nvSpPr>
        <p:spPr>
          <a:xfrm>
            <a:off x="5479308" y="182824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7" name="yt_shape_14647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因角度的换算掌握不牢而出错</a:t>
            </a:r>
          </a:p>
        </p:txBody>
      </p:sp>
      <p:sp>
        <p:nvSpPr>
          <p:cNvPr id="14648" name="yt_shape_14648"/>
          <p:cNvSpPr txBox="1"/>
          <p:nvPr/>
        </p:nvSpPr>
        <p:spPr>
          <a:xfrm>
            <a:off x="540000" y="1399565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49" name="yt_table_1464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943071"/>
              </p:ext>
            </p:extLst>
          </p:nvPr>
        </p:nvGraphicFramePr>
        <p:xfrm>
          <a:off x="540056" y="1878868"/>
          <a:ext cx="5056188" cy="1901952"/>
        </p:xfrm>
        <a:graphic>
          <a:graphicData uri="http://schemas.openxmlformats.org/drawingml/2006/table">
            <a:tbl>
              <a:tblPr/>
              <a:tblGrid>
                <a:gridCol w="5056188">
                  <a:extLst>
                    <a:ext uri="{9D8B030D-6E8A-4147-A177-3AD203B41FA5}">
                      <a16:colId xmlns:a16="http://schemas.microsoft.com/office/drawing/2014/main" val="10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12'42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1242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30'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37'30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14'38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5'51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6"/>
                  </a:ext>
                </a:extLst>
              </a:tr>
            </a:tbl>
          </a:graphicData>
        </a:graphic>
      </p:graphicFrame>
      <p:pic>
        <p:nvPicPr>
          <p:cNvPr id="3" name="yt_shape_1722390477240">
            <a:extLst>
              <a:ext uri="{FF2B5EF4-FFF2-40B4-BE49-F238E27FC236}">
                <a16:creationId xmlns:a16="http://schemas.microsoft.com/office/drawing/2014/main" id="{3B41C00A-5AE9-0174-1E45-28F59003AD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B9F73D-5747-820E-CE90-F07F981FF5CD}"/>
              </a:ext>
            </a:extLst>
          </p:cNvPr>
          <p:cNvSpPr txBox="1"/>
          <p:nvPr/>
        </p:nvSpPr>
        <p:spPr>
          <a:xfrm>
            <a:off x="4488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2" name="yt_shape_14652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51" name="yt_image_14651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54" name="yt_shape_14654"/>
          <p:cNvSpPr txBox="1"/>
          <p:nvPr/>
        </p:nvSpPr>
        <p:spPr>
          <a:xfrm>
            <a:off x="540120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下列时刻中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时钟上的时针与分针之间的夹角为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5dd6"/>
              </a:rPr>
              <a:t>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55" name="yt_table_1465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384085"/>
              </p:ext>
            </p:extLst>
          </p:nvPr>
        </p:nvGraphicFramePr>
        <p:xfrm>
          <a:off x="540056" y="2557018"/>
          <a:ext cx="7385686" cy="950976"/>
        </p:xfrm>
        <a:graphic>
          <a:graphicData uri="http://schemas.openxmlformats.org/drawingml/2006/table">
            <a:tbl>
              <a:tblPr/>
              <a:tblGrid>
                <a:gridCol w="5285423">
                  <a:extLst>
                    <a:ext uri="{9D8B030D-6E8A-4147-A177-3AD203B41FA5}">
                      <a16:colId xmlns:a16="http://schemas.microsoft.com/office/drawing/2014/main" val="10836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8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早晨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657" name="yt_shape_14657"/>
              <p:cNvSpPr txBox="1"/>
              <p:nvPr/>
            </p:nvSpPr>
            <p:spPr>
              <a:xfrm>
                <a:off x="540120" y="3558572"/>
                <a:ext cx="11492915" cy="1589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是两个钝角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2feae"/>
                  </a:rPr>
                  <a:t>丁四位同学算出了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四种不同的答案分别为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其中只有一个答案是正确的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4f51"/>
                  </a:rPr>
                  <a:t>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正确的答案是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4657" name="yt_shape_14657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558572"/>
                <a:ext cx="11492915" cy="1589666"/>
              </a:xfrm>
              <a:prstGeom prst="rect">
                <a:avLst/>
              </a:prstGeom>
              <a:blipFill>
                <a:blip r:embed="rId3"/>
                <a:stretch>
                  <a:fillRect l="-1645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659" name="yt_table_1465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777001"/>
              </p:ext>
            </p:extLst>
          </p:nvPr>
        </p:nvGraphicFramePr>
        <p:xfrm>
          <a:off x="540056" y="5199026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3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3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40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826EDB4-07E3-4603-CE5F-98EDC013E424}"/>
              </a:ext>
            </a:extLst>
          </p:cNvPr>
          <p:cNvSpPr txBox="1"/>
          <p:nvPr/>
        </p:nvSpPr>
        <p:spPr>
          <a:xfrm>
            <a:off x="1059709" y="20262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E2D28A-22D3-E304-5F10-A722E755D0CA}"/>
              </a:ext>
            </a:extLst>
          </p:cNvPr>
          <p:cNvSpPr txBox="1"/>
          <p:nvPr/>
        </p:nvSpPr>
        <p:spPr>
          <a:xfrm>
            <a:off x="2888509" y="4661688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1" name="yt_shape_1466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BM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662" name="yt_image_14662" title="H_91.0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6140" y="2011799"/>
            <a:ext cx="2059718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64" name="yt_shape_14664"/>
          <p:cNvSpPr txBox="1"/>
          <p:nvPr/>
        </p:nvSpPr>
        <p:spPr>
          <a:xfrm>
            <a:off x="540000" y="3219048"/>
            <a:ext cx="80887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665" name="yt_image_14665" title="H_100.6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7896" y="3850715"/>
            <a:ext cx="2176207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67" name="yt_shape_14667"/>
          <p:cNvSpPr txBox="1"/>
          <p:nvPr/>
        </p:nvSpPr>
        <p:spPr>
          <a:xfrm>
            <a:off x="540000" y="5179095"/>
            <a:ext cx="100011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ADB2D96-AE02-7EA6-D998-D73E7607AF49}"/>
              </a:ext>
            </a:extLst>
          </p:cNvPr>
          <p:cNvSpPr txBox="1"/>
          <p:nvPr/>
        </p:nvSpPr>
        <p:spPr>
          <a:xfrm>
            <a:off x="11492757" y="853194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b957e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02699D-70F1-D197-AED3-6BDC87A8AB8E}"/>
              </a:ext>
            </a:extLst>
          </p:cNvPr>
          <p:cNvSpPr txBox="1"/>
          <p:nvPr/>
        </p:nvSpPr>
        <p:spPr>
          <a:xfrm>
            <a:off x="767408" y="1328682"/>
            <a:ext cx="1454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42'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E80680-3BCA-DCA0-D7C4-D7318F51765E}"/>
              </a:ext>
            </a:extLst>
          </p:cNvPr>
          <p:cNvSpPr txBox="1"/>
          <p:nvPr/>
        </p:nvSpPr>
        <p:spPr>
          <a:xfrm>
            <a:off x="8830401" y="5132289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1773</Words>
  <Application>Microsoft Office PowerPoint</Application>
  <PresentationFormat>宽屏</PresentationFormat>
  <Paragraphs>173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2024-07-31T01:35:33Z</dcterms:created>
  <dcterms:modified xsi:type="dcterms:W3CDTF">2024-07-31T09:49:41Z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