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81" r:id="rId6"/>
    <p:sldId id="372" r:id="rId7"/>
    <p:sldId id="374" r:id="rId8"/>
    <p:sldId id="382" r:id="rId9"/>
    <p:sldId id="375" r:id="rId10"/>
    <p:sldId id="377" r:id="rId11"/>
    <p:sldId id="379" r:id="rId12"/>
    <p:sldId id="380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" name="yt_shape_10492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已知一个数的绝对值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求这个数</a:t>
            </a:r>
          </a:p>
        </p:txBody>
      </p:sp>
      <p:sp>
        <p:nvSpPr>
          <p:cNvPr id="10493" name="yt_shape_10493"/>
          <p:cNvSpPr txBox="1"/>
          <p:nvPr/>
        </p:nvSpPr>
        <p:spPr>
          <a:xfrm>
            <a:off x="540000" y="1399565"/>
            <a:ext cx="47320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000" y="1878868"/>
            <a:ext cx="76238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95" name="yt_shape_10495"/>
          <p:cNvSpPr txBox="1"/>
          <p:nvPr/>
        </p:nvSpPr>
        <p:spPr>
          <a:xfrm>
            <a:off x="540000" y="2358171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96" name="yt_shape_10496"/>
          <p:cNvSpPr txBox="1"/>
          <p:nvPr/>
        </p:nvSpPr>
        <p:spPr>
          <a:xfrm>
            <a:off x="540119" y="28374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49514">
            <a:extLst>
              <a:ext uri="{FF2B5EF4-FFF2-40B4-BE49-F238E27FC236}">
                <a16:creationId xmlns:a16="http://schemas.microsoft.com/office/drawing/2014/main" id="{739D1570-D8A5-08A3-B289-2095E6D331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1C9100-F3CB-3C27-AFDA-73481E33477B}"/>
              </a:ext>
            </a:extLst>
          </p:cNvPr>
          <p:cNvSpPr txBox="1"/>
          <p:nvPr/>
        </p:nvSpPr>
        <p:spPr>
          <a:xfrm>
            <a:off x="3764689" y="135275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AFB47C-596C-DE99-3275-02A3E7DEC953}"/>
              </a:ext>
            </a:extLst>
          </p:cNvPr>
          <p:cNvSpPr txBox="1"/>
          <p:nvPr/>
        </p:nvSpPr>
        <p:spPr>
          <a:xfrm>
            <a:off x="6628539" y="183206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B2CB06-2EC0-1C29-F0F0-D15ADE2E4076}"/>
              </a:ext>
            </a:extLst>
          </p:cNvPr>
          <p:cNvSpPr txBox="1"/>
          <p:nvPr/>
        </p:nvSpPr>
        <p:spPr>
          <a:xfrm>
            <a:off x="4640989" y="2311365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24E18C-316C-20CB-1706-FE0841893FCE}"/>
              </a:ext>
            </a:extLst>
          </p:cNvPr>
          <p:cNvSpPr txBox="1"/>
          <p:nvPr/>
        </p:nvSpPr>
        <p:spPr>
          <a:xfrm>
            <a:off x="5101483" y="279066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D5F191-D580-209B-A7E0-96E9313D946A}"/>
              </a:ext>
            </a:extLst>
          </p:cNvPr>
          <p:cNvSpPr txBox="1"/>
          <p:nvPr/>
        </p:nvSpPr>
        <p:spPr>
          <a:xfrm>
            <a:off x="695400" y="326615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3" name="yt_shape_1053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邵阳武冈实验中学月考卷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假期的某一天下午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bfe0"/>
              </a:rPr>
              <a:t>出租车司机小张的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营运全是在东西走向的幸福路上进行的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如果规定向东为正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向西为负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4fb8"/>
              </a:rPr>
              <a:t>他这天下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午的行程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若汽车耗油量为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1L/km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则这天下午小张的出租车共耗油多少升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3e55a"/>
              </a:rPr>
              <a:t>｜＋｜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这天下午小张的出租车共耗油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4L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90D085-516D-2E97-FFEB-6D5780753530}"/>
              </a:ext>
            </a:extLst>
          </p:cNvPr>
          <p:cNvSpPr txBox="1"/>
          <p:nvPr/>
        </p:nvSpPr>
        <p:spPr>
          <a:xfrm>
            <a:off x="450108" y="3230634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3e55a"/>
              </a:rPr>
              <a:t>｜＋｜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F0C8E3-1E26-9FB2-04FA-B13AEB3E4D01}"/>
              </a:ext>
            </a:extLst>
          </p:cNvPr>
          <p:cNvSpPr txBox="1"/>
          <p:nvPr/>
        </p:nvSpPr>
        <p:spPr>
          <a:xfrm>
            <a:off x="450108" y="3706122"/>
            <a:ext cx="849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0A710D-AB45-4141-F1AA-689A230FD3A3}"/>
              </a:ext>
            </a:extLst>
          </p:cNvPr>
          <p:cNvSpPr txBox="1"/>
          <p:nvPr/>
        </p:nvSpPr>
        <p:spPr>
          <a:xfrm>
            <a:off x="450108" y="4181610"/>
            <a:ext cx="295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872F5A-5FE1-7BEF-D5FC-A3BEF3017340}"/>
              </a:ext>
            </a:extLst>
          </p:cNvPr>
          <p:cNvSpPr txBox="1"/>
          <p:nvPr/>
        </p:nvSpPr>
        <p:spPr>
          <a:xfrm>
            <a:off x="450108" y="4657098"/>
            <a:ext cx="562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这天下午小张的出租车共耗油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8" name="yt_shape_10538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某旅游大巴从旅行社出发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先向西行驶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再继续向西行驶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9258"/>
              </a:rPr>
              <a:t>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然后向东行驶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最后回到旅行社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以旅行社为原点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以向东方向为正方向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41fb"/>
              </a:rPr>
              <a:t>画出数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并在该数轴上表示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三个景点的位置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根据数轴的定义画图如下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3_d1da5"/>
              </a:rPr>
              <a:t>三个景点在数轴上的位置如图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42" name="yt_shape_10542"/>
          <p:cNvSpPr txBox="1"/>
          <p:nvPr/>
        </p:nvSpPr>
        <p:spPr>
          <a:xfrm>
            <a:off x="540000" y="3914189"/>
            <a:ext cx="4207562" cy="4682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00" b="0" i="0" u="none" spc="-260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00" b="0" i="0" u="none" spc="3216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41" name="yt_image_10541" title="H_40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3028" y="3914189"/>
            <a:ext cx="4165943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4" name="yt_shape_10544"/>
          <p:cNvSpPr txBox="1"/>
          <p:nvPr/>
        </p:nvSpPr>
        <p:spPr>
          <a:xfrm>
            <a:off x="540000" y="4484927"/>
            <a:ext cx="569386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景点距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景点多远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景点距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景点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91DC28-DE32-E9F3-C72F-2933BA6801A5}"/>
              </a:ext>
            </a:extLst>
          </p:cNvPr>
          <p:cNvSpPr txBox="1"/>
          <p:nvPr/>
        </p:nvSpPr>
        <p:spPr>
          <a:xfrm>
            <a:off x="450108" y="2755146"/>
            <a:ext cx="11117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根据数轴的定义画图如下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3_d1da5"/>
              </a:rPr>
              <a:t>三个景点在数轴上的位置如图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60361-8D36-F75F-18B8-FBE2D4DD5113}"/>
              </a:ext>
            </a:extLst>
          </p:cNvPr>
          <p:cNvSpPr txBox="1"/>
          <p:nvPr/>
        </p:nvSpPr>
        <p:spPr>
          <a:xfrm>
            <a:off x="450108" y="3230634"/>
            <a:ext cx="99923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B77459-CC47-994A-EF8D-316F6E0BE642}"/>
              </a:ext>
            </a:extLst>
          </p:cNvPr>
          <p:cNvSpPr txBox="1"/>
          <p:nvPr/>
        </p:nvSpPr>
        <p:spPr>
          <a:xfrm>
            <a:off x="449989" y="4913609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096F9C-5E8A-D105-6190-926F60FCF19A}"/>
              </a:ext>
            </a:extLst>
          </p:cNvPr>
          <p:cNvSpPr txBox="1"/>
          <p:nvPr/>
        </p:nvSpPr>
        <p:spPr>
          <a:xfrm>
            <a:off x="449989" y="5389097"/>
            <a:ext cx="4112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景点距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景点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000" y="900000"/>
            <a:ext cx="1015662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该旅游大巴共行驶了多少路程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该旅游大巴共行驶了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4B9570-5F8E-64CD-B4AE-95E867F00B6D}"/>
              </a:ext>
            </a:extLst>
          </p:cNvPr>
          <p:cNvSpPr txBox="1"/>
          <p:nvPr/>
        </p:nvSpPr>
        <p:spPr>
          <a:xfrm>
            <a:off x="449989" y="1328682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4F9F6C-C5A8-7029-0507-E026D093F2AA}"/>
              </a:ext>
            </a:extLst>
          </p:cNvPr>
          <p:cNvSpPr txBox="1"/>
          <p:nvPr/>
        </p:nvSpPr>
        <p:spPr>
          <a:xfrm>
            <a:off x="449989" y="1804170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该旅游大巴共行驶了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" name="yt_shape_10497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绝对值在比较大小中的应用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98" name="yt_shape_10498"/>
              <p:cNvSpPr txBox="1"/>
              <p:nvPr/>
            </p:nvSpPr>
            <p:spPr>
              <a:xfrm>
                <a:off x="540000" y="1399565"/>
                <a:ext cx="9214382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98" name="yt_shape_1049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214382" cy="673774"/>
              </a:xfrm>
              <a:prstGeom prst="rect">
                <a:avLst/>
              </a:prstGeom>
              <a:blipFill>
                <a:blip r:embed="rId2"/>
                <a:stretch>
                  <a:fillRect l="-2052" r="-1059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00" name="yt_table_10500" title="H_210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4056937"/>
                  </p:ext>
                </p:extLst>
              </p:nvPr>
            </p:nvGraphicFramePr>
            <p:xfrm>
              <a:off x="540056" y="2124127"/>
              <a:ext cx="4973955" cy="2669032"/>
            </p:xfrm>
            <a:graphic>
              <a:graphicData uri="http://schemas.openxmlformats.org/drawingml/2006/table">
                <a:tbl>
                  <a:tblPr/>
                  <a:tblGrid>
                    <a:gridCol w="4973955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00" name="yt_table_10500" descr="{&quot;rangeId&quot;:4,&quot;type&quot;:&quot;Option&quot;}" title="H_210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4056937"/>
                  </p:ext>
                </p:extLst>
              </p:nvPr>
            </p:nvGraphicFramePr>
            <p:xfrm>
              <a:off x="540056" y="2124127"/>
              <a:ext cx="4973955" cy="2669032"/>
            </p:xfrm>
            <a:graphic>
              <a:graphicData uri="http://schemas.openxmlformats.org/drawingml/2006/table">
                <a:tbl>
                  <a:tblPr/>
                  <a:tblGrid>
                    <a:gridCol w="4973955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835" b="-1146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091" b="-1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849588">
            <a:extLst>
              <a:ext uri="{FF2B5EF4-FFF2-40B4-BE49-F238E27FC236}">
                <a16:creationId xmlns:a16="http://schemas.microsoft.com/office/drawing/2014/main" id="{0850613D-BA62-C6E8-3482-E9D8B95B3B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3000B-9E0E-4C30-DDD0-3AD87E48262F}"/>
              </a:ext>
            </a:extLst>
          </p:cNvPr>
          <p:cNvSpPr txBox="1"/>
          <p:nvPr/>
        </p:nvSpPr>
        <p:spPr>
          <a:xfrm>
            <a:off x="8762457" y="1352759"/>
            <a:ext cx="383285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1" name="yt_shape_10501"/>
              <p:cNvSpPr txBox="1"/>
              <p:nvPr/>
            </p:nvSpPr>
            <p:spPr>
              <a:xfrm>
                <a:off x="540000" y="900000"/>
                <a:ext cx="6924973" cy="5142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1" name="yt_shape_10501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24973" cy="5142498"/>
              </a:xfrm>
              <a:prstGeom prst="rect">
                <a:avLst/>
              </a:prstGeom>
              <a:blipFill>
                <a:blip r:embed="rId2"/>
                <a:stretch>
                  <a:fillRect l="-2729" t="-1068" r="-1673" b="-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93AF06-1E72-A5A9-822A-5263BE596DD9}"/>
              </a:ext>
            </a:extLst>
          </p:cNvPr>
          <p:cNvSpPr txBox="1"/>
          <p:nvPr/>
        </p:nvSpPr>
        <p:spPr>
          <a:xfrm>
            <a:off x="449989" y="1804170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2A3065-5748-9310-27AC-F18B317CAB28}"/>
              </a:ext>
            </a:extLst>
          </p:cNvPr>
          <p:cNvSpPr txBox="1"/>
          <p:nvPr/>
        </p:nvSpPr>
        <p:spPr>
          <a:xfrm>
            <a:off x="449989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096B4A-7167-057C-B940-AF04F76EF6FA}"/>
              </a:ext>
            </a:extLst>
          </p:cNvPr>
          <p:cNvSpPr txBox="1"/>
          <p:nvPr/>
        </p:nvSpPr>
        <p:spPr>
          <a:xfrm>
            <a:off x="449989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3CA5C7-607E-B6D6-D0A3-272D0DA111FE}"/>
                  </a:ext>
                </a:extLst>
              </p:cNvPr>
              <p:cNvSpPr txBox="1"/>
              <p:nvPr/>
            </p:nvSpPr>
            <p:spPr>
              <a:xfrm>
                <a:off x="449989" y="3912815"/>
                <a:ext cx="6537072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CD3CA5C7-607E-B6D6-D0A3-272D0DA111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2815"/>
                <a:ext cx="6537072" cy="801700"/>
              </a:xfrm>
              <a:prstGeom prst="rect">
                <a:avLst/>
              </a:prstGeom>
              <a:blipFill>
                <a:blip r:embed="rId3"/>
                <a:stretch>
                  <a:fillRect l="-1493" r="-1493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5025AD-8021-842A-9DEC-E161982B2154}"/>
                  </a:ext>
                </a:extLst>
              </p:cNvPr>
              <p:cNvSpPr txBox="1"/>
              <p:nvPr/>
            </p:nvSpPr>
            <p:spPr>
              <a:xfrm>
                <a:off x="449989" y="4620903"/>
                <a:ext cx="17993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, 'pageBreak': True}">
                <a:extLst>
                  <a:ext uri="{FF2B5EF4-FFF2-40B4-BE49-F238E27FC236}">
                    <a16:creationId xmlns:a16="http://schemas.microsoft.com/office/drawing/2014/main" id="{715025AD-8021-842A-9DEC-E161982B2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0903"/>
                <a:ext cx="1799336" cy="775793"/>
              </a:xfrm>
              <a:prstGeom prst="rect">
                <a:avLst/>
              </a:prstGeom>
              <a:blipFill>
                <a:blip r:embed="rId4"/>
                <a:stretch>
                  <a:fillRect l="-5424" r="-508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3028DB8-BF4F-10EE-4FA1-35CC236931BF}"/>
                  </a:ext>
                </a:extLst>
              </p:cNvPr>
              <p:cNvSpPr txBox="1"/>
              <p:nvPr/>
            </p:nvSpPr>
            <p:spPr>
              <a:xfrm>
                <a:off x="449989" y="5303084"/>
                <a:ext cx="24565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hasSerialNum': 1, 'pageBreak': True}">
                <a:extLst>
                  <a:ext uri="{FF2B5EF4-FFF2-40B4-BE49-F238E27FC236}">
                    <a16:creationId xmlns:a16="http://schemas.microsoft.com/office/drawing/2014/main" id="{63028DB8-BF4F-10EE-4FA1-35CC23693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3084"/>
                <a:ext cx="2456561" cy="736486"/>
              </a:xfrm>
              <a:prstGeom prst="rect">
                <a:avLst/>
              </a:prstGeom>
              <a:blipFill>
                <a:blip r:embed="rId5"/>
                <a:stretch>
                  <a:fillRect l="-3970" r="-3722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8" name="yt_shape_10508"/>
              <p:cNvSpPr txBox="1"/>
              <p:nvPr/>
            </p:nvSpPr>
            <p:spPr>
              <a:xfrm>
                <a:off x="540000" y="900000"/>
                <a:ext cx="6265177" cy="2818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8" name="yt_shape_10508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65177" cy="2818785"/>
              </a:xfrm>
              <a:prstGeom prst="rect">
                <a:avLst/>
              </a:prstGeom>
              <a:blipFill>
                <a:blip r:embed="rId2"/>
                <a:stretch>
                  <a:fillRect l="-3019" r="-1947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7B5088-FFD9-8AFA-2FF1-3C86045CA028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3691953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F27B5088-FFD9-8AFA-2FF1-3C86045CA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3691953" cy="801700"/>
              </a:xfrm>
              <a:prstGeom prst="rect">
                <a:avLst/>
              </a:prstGeom>
              <a:blipFill>
                <a:blip r:embed="rId3"/>
                <a:stretch>
                  <a:fillRect l="-2645" r="-264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CA4623-06A2-DE87-B0EB-67933F1ABE0E}"/>
                  </a:ext>
                </a:extLst>
              </p:cNvPr>
              <p:cNvSpPr txBox="1"/>
              <p:nvPr/>
            </p:nvSpPr>
            <p:spPr>
              <a:xfrm>
                <a:off x="449989" y="2269371"/>
                <a:ext cx="638467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D3CA4623-06A2-DE87-B0EB-67933F1AB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69371"/>
                <a:ext cx="6384672" cy="801701"/>
              </a:xfrm>
              <a:prstGeom prst="rect">
                <a:avLst/>
              </a:prstGeom>
              <a:blipFill>
                <a:blip r:embed="rId4"/>
                <a:stretch>
                  <a:fillRect l="-1528" r="-143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259AB3-1F96-C84C-4EB4-8E715803C107}"/>
                  </a:ext>
                </a:extLst>
              </p:cNvPr>
              <p:cNvSpPr txBox="1"/>
              <p:nvPr/>
            </p:nvSpPr>
            <p:spPr>
              <a:xfrm>
                <a:off x="449989" y="2977460"/>
                <a:ext cx="2906142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F4259AB3-1F96-C84C-4EB4-8E715803C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7460"/>
                <a:ext cx="2906142" cy="760870"/>
              </a:xfrm>
              <a:prstGeom prst="rect">
                <a:avLst/>
              </a:prstGeom>
              <a:blipFill>
                <a:blip r:embed="rId5"/>
                <a:stretch>
                  <a:fillRect l="-3354" r="-3145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2" name="yt_shape_10512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绝对值非负性在求字母取值中的应用</a:t>
            </a:r>
          </a:p>
        </p:txBody>
      </p:sp>
      <p:sp>
        <p:nvSpPr>
          <p:cNvPr id="10513" name="yt_shape_10513"/>
          <p:cNvSpPr txBox="1"/>
          <p:nvPr/>
        </p:nvSpPr>
        <p:spPr>
          <a:xfrm>
            <a:off x="540000" y="1399565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4" name="yt_shape_10514"/>
              <p:cNvSpPr txBox="1"/>
              <p:nvPr/>
            </p:nvSpPr>
            <p:spPr>
              <a:xfrm>
                <a:off x="540000" y="1878868"/>
                <a:ext cx="5578450" cy="2757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4" name="yt_shape_10514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578450" cy="2757293"/>
              </a:xfrm>
              <a:prstGeom prst="rect">
                <a:avLst/>
              </a:prstGeom>
              <a:blipFill>
                <a:blip r:embed="rId2"/>
                <a:stretch>
                  <a:fillRect l="-3388" t="-1766" r="-2404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849669">
            <a:extLst>
              <a:ext uri="{FF2B5EF4-FFF2-40B4-BE49-F238E27FC236}">
                <a16:creationId xmlns:a16="http://schemas.microsoft.com/office/drawing/2014/main" id="{5E9CE328-A8E3-2071-B560-B47D591D4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73F7A3-4EC7-3D3A-57BA-26132D8703CD}"/>
              </a:ext>
            </a:extLst>
          </p:cNvPr>
          <p:cNvSpPr txBox="1"/>
          <p:nvPr/>
        </p:nvSpPr>
        <p:spPr>
          <a:xfrm>
            <a:off x="449989" y="1832062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6DC1B4-4F6D-CB8B-ABC1-47415097312E}"/>
              </a:ext>
            </a:extLst>
          </p:cNvPr>
          <p:cNvSpPr txBox="1"/>
          <p:nvPr/>
        </p:nvSpPr>
        <p:spPr>
          <a:xfrm>
            <a:off x="449989" y="2307550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23ED3B-96A9-6354-E286-AFB50A8D80FF}"/>
              </a:ext>
            </a:extLst>
          </p:cNvPr>
          <p:cNvSpPr txBox="1"/>
          <p:nvPr/>
        </p:nvSpPr>
        <p:spPr>
          <a:xfrm>
            <a:off x="449989" y="2783038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8FB820-85E8-2EEB-620B-BDA723225FE2}"/>
                  </a:ext>
                </a:extLst>
              </p:cNvPr>
              <p:cNvSpPr txBox="1"/>
              <p:nvPr/>
            </p:nvSpPr>
            <p:spPr>
              <a:xfrm>
                <a:off x="449989" y="3258526"/>
                <a:ext cx="27280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mathAnswerShape': 1}">
                <a:extLst>
                  <a:ext uri="{FF2B5EF4-FFF2-40B4-BE49-F238E27FC236}">
                    <a16:creationId xmlns:a16="http://schemas.microsoft.com/office/drawing/2014/main" id="{198FB820-85E8-2EEB-620B-BDA723225F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58526"/>
                <a:ext cx="2728024" cy="765061"/>
              </a:xfrm>
              <a:prstGeom prst="rect">
                <a:avLst/>
              </a:prstGeom>
              <a:blipFill>
                <a:blip r:embed="rId4"/>
                <a:stretch>
                  <a:fillRect l="-3579" r="-357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1681F7-847D-469B-4433-91E3BF56F0CF}"/>
                  </a:ext>
                </a:extLst>
              </p:cNvPr>
              <p:cNvSpPr txBox="1"/>
              <p:nvPr/>
            </p:nvSpPr>
            <p:spPr>
              <a:xfrm>
                <a:off x="449989" y="3929975"/>
                <a:ext cx="46044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E41681F7-847D-469B-4433-91E3BF56F0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9975"/>
                <a:ext cx="4604448" cy="726326"/>
              </a:xfrm>
              <a:prstGeom prst="rect">
                <a:avLst/>
              </a:prstGeom>
              <a:blipFill>
                <a:blip r:embed="rId5"/>
                <a:stretch>
                  <a:fillRect l="-2119" r="-198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6" name="yt_shape_10516"/>
          <p:cNvSpPr txBox="1"/>
          <p:nvPr/>
        </p:nvSpPr>
        <p:spPr>
          <a:xfrm>
            <a:off x="540000" y="900000"/>
            <a:ext cx="808875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B0CF6C-B4F4-DD31-605A-29C2AFB922E7}"/>
              </a:ext>
            </a:extLst>
          </p:cNvPr>
          <p:cNvSpPr txBox="1"/>
          <p:nvPr/>
        </p:nvSpPr>
        <p:spPr>
          <a:xfrm>
            <a:off x="449989" y="1328682"/>
            <a:ext cx="673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83661B-4E17-A7DB-31AD-7B5C6C9BDE3F}"/>
              </a:ext>
            </a:extLst>
          </p:cNvPr>
          <p:cNvSpPr txBox="1"/>
          <p:nvPr/>
        </p:nvSpPr>
        <p:spPr>
          <a:xfrm>
            <a:off x="449989" y="1804170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C2996E-BC8D-B931-49DF-7909D0167D98}"/>
              </a:ext>
            </a:extLst>
          </p:cNvPr>
          <p:cNvSpPr txBox="1"/>
          <p:nvPr/>
        </p:nvSpPr>
        <p:spPr>
          <a:xfrm>
            <a:off x="449989" y="2279658"/>
            <a:ext cx="7044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0E9554-808D-EF71-C003-8B8EB77B87F4}"/>
              </a:ext>
            </a:extLst>
          </p:cNvPr>
          <p:cNvSpPr txBox="1"/>
          <p:nvPr/>
        </p:nvSpPr>
        <p:spPr>
          <a:xfrm>
            <a:off x="449989" y="2755146"/>
            <a:ext cx="811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9CD33E-0212-2E5F-F5BD-467695197A09}"/>
              </a:ext>
            </a:extLst>
          </p:cNvPr>
          <p:cNvSpPr txBox="1"/>
          <p:nvPr/>
        </p:nvSpPr>
        <p:spPr>
          <a:xfrm>
            <a:off x="449989" y="3230634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000" y="900000"/>
            <a:ext cx="938718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DABBCA-1825-CA3B-9E3F-C85CE5F54FB6}"/>
              </a:ext>
            </a:extLst>
          </p:cNvPr>
          <p:cNvSpPr txBox="1"/>
          <p:nvPr/>
        </p:nvSpPr>
        <p:spPr>
          <a:xfrm>
            <a:off x="449989" y="1328682"/>
            <a:ext cx="6999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7627F6-FC22-C503-B3AE-1596F7F1764E}"/>
              </a:ext>
            </a:extLst>
          </p:cNvPr>
          <p:cNvSpPr txBox="1"/>
          <p:nvPr/>
        </p:nvSpPr>
        <p:spPr>
          <a:xfrm>
            <a:off x="449989" y="1804170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F2E251-C79B-D3F8-14CD-1FF11C396588}"/>
              </a:ext>
            </a:extLst>
          </p:cNvPr>
          <p:cNvSpPr txBox="1"/>
          <p:nvPr/>
        </p:nvSpPr>
        <p:spPr>
          <a:xfrm>
            <a:off x="449989" y="2279658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2BD9C4-A4C5-9369-E246-347F8F9154D8}"/>
              </a:ext>
            </a:extLst>
          </p:cNvPr>
          <p:cNvSpPr txBox="1"/>
          <p:nvPr/>
        </p:nvSpPr>
        <p:spPr>
          <a:xfrm>
            <a:off x="449989" y="2755146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5F38AF-C578-15D7-D903-ED6847F74634}"/>
              </a:ext>
            </a:extLst>
          </p:cNvPr>
          <p:cNvSpPr txBox="1"/>
          <p:nvPr/>
        </p:nvSpPr>
        <p:spPr>
          <a:xfrm>
            <a:off x="449989" y="3230634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E6D468-802F-08C8-E0DF-9291E864092E}"/>
              </a:ext>
            </a:extLst>
          </p:cNvPr>
          <p:cNvSpPr txBox="1"/>
          <p:nvPr/>
        </p:nvSpPr>
        <p:spPr>
          <a:xfrm>
            <a:off x="449989" y="3706122"/>
            <a:ext cx="326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0" name="yt_shape_10520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利用绝对值解决简单的最值问题</a:t>
            </a:r>
          </a:p>
        </p:txBody>
      </p:sp>
      <p:sp>
        <p:nvSpPr>
          <p:cNvPr id="10521" name="yt_shape_10521"/>
          <p:cNvSpPr txBox="1"/>
          <p:nvPr/>
        </p:nvSpPr>
        <p:spPr>
          <a:xfrm>
            <a:off x="540000" y="1399565"/>
            <a:ext cx="6003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这条性质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522" name="yt_shape_10522"/>
          <p:cNvSpPr txBox="1"/>
          <p:nvPr/>
        </p:nvSpPr>
        <p:spPr>
          <a:xfrm>
            <a:off x="540000" y="1878868"/>
            <a:ext cx="88101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此时最小值为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524" name="yt_shape_10524"/>
          <p:cNvSpPr txBox="1"/>
          <p:nvPr/>
        </p:nvSpPr>
        <p:spPr>
          <a:xfrm>
            <a:off x="540000" y="2420888"/>
            <a:ext cx="8963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这个最小值是多少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525" name="yt_shape_10525"/>
          <p:cNvSpPr txBox="1"/>
          <p:nvPr/>
        </p:nvSpPr>
        <p:spPr>
          <a:xfrm>
            <a:off x="540000" y="2900191"/>
            <a:ext cx="77328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这个最小值是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26" name="yt_shape_10526"/>
          <p:cNvSpPr txBox="1"/>
          <p:nvPr/>
        </p:nvSpPr>
        <p:spPr>
          <a:xfrm>
            <a:off x="540000" y="3859626"/>
            <a:ext cx="85023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527" name="yt_shape_10527"/>
          <p:cNvSpPr txBox="1"/>
          <p:nvPr/>
        </p:nvSpPr>
        <p:spPr>
          <a:xfrm>
            <a:off x="540000" y="4338929"/>
            <a:ext cx="727122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有最大值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89849756">
            <a:extLst>
              <a:ext uri="{FF2B5EF4-FFF2-40B4-BE49-F238E27FC236}">
                <a16:creationId xmlns:a16="http://schemas.microsoft.com/office/drawing/2014/main" id="{3509DADD-8050-0792-D17B-03DA491CE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F8FE08-11B5-AE0C-B955-0C97CA738F7F}"/>
              </a:ext>
            </a:extLst>
          </p:cNvPr>
          <p:cNvSpPr txBox="1"/>
          <p:nvPr/>
        </p:nvSpPr>
        <p:spPr>
          <a:xfrm>
            <a:off x="2069239" y="18320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9AD83E-9C27-ADE7-3E4F-D847FBEAA042}"/>
              </a:ext>
            </a:extLst>
          </p:cNvPr>
          <p:cNvSpPr txBox="1"/>
          <p:nvPr/>
        </p:nvSpPr>
        <p:spPr>
          <a:xfrm>
            <a:off x="8108089" y="18320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9105E9-CE74-F908-75CC-EB3D7FBF4B1C}"/>
              </a:ext>
            </a:extLst>
          </p:cNvPr>
          <p:cNvSpPr txBox="1"/>
          <p:nvPr/>
        </p:nvSpPr>
        <p:spPr>
          <a:xfrm>
            <a:off x="449989" y="2853385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693DBE-1287-92DC-7685-EE2060B20D8E}"/>
              </a:ext>
            </a:extLst>
          </p:cNvPr>
          <p:cNvSpPr txBox="1"/>
          <p:nvPr/>
        </p:nvSpPr>
        <p:spPr>
          <a:xfrm>
            <a:off x="449989" y="3328873"/>
            <a:ext cx="7838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这个最小值是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A62DED-2BA0-62DA-C16F-C78016FF33C7}"/>
              </a:ext>
            </a:extLst>
          </p:cNvPr>
          <p:cNvSpPr txBox="1"/>
          <p:nvPr/>
        </p:nvSpPr>
        <p:spPr>
          <a:xfrm>
            <a:off x="449989" y="4292123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42509B-00C0-B77C-FF68-96C70B0E3E73}"/>
              </a:ext>
            </a:extLst>
          </p:cNvPr>
          <p:cNvSpPr txBox="1"/>
          <p:nvPr/>
        </p:nvSpPr>
        <p:spPr>
          <a:xfrm>
            <a:off x="449989" y="4767611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292116-E6CF-9F22-6E75-DC79340B8713}"/>
              </a:ext>
            </a:extLst>
          </p:cNvPr>
          <p:cNvSpPr txBox="1"/>
          <p:nvPr/>
        </p:nvSpPr>
        <p:spPr>
          <a:xfrm>
            <a:off x="449989" y="5243099"/>
            <a:ext cx="7380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绝对值在实际生活中的应用</a:t>
            </a:r>
          </a:p>
        </p:txBody>
      </p:sp>
      <p:sp>
        <p:nvSpPr>
          <p:cNvPr id="10529" name="yt_shape_10529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足球比赛对所用足球的质量有严格的规定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个足球的质量检测结果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479"/>
              </a:rPr>
              <a:t>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正数表示超过规定质量的克数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用负数表示不足规定质量的克数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sp>
        <p:nvSpPr>
          <p:cNvPr id="10530" name="yt_shape_10530"/>
          <p:cNvSpPr txBox="1"/>
          <p:nvPr/>
        </p:nvSpPr>
        <p:spPr>
          <a:xfrm>
            <a:off x="540000" y="2342520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31" name="yt_shape_10531"/>
          <p:cNvSpPr txBox="1"/>
          <p:nvPr/>
        </p:nvSpPr>
        <p:spPr>
          <a:xfrm>
            <a:off x="540000" y="2821823"/>
            <a:ext cx="815607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请指出哪个足球的质量好一些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并用绝对值的知识进行说明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32" name="yt_shape_10532"/>
          <p:cNvSpPr txBox="1"/>
          <p:nvPr/>
        </p:nvSpPr>
        <p:spPr>
          <a:xfrm>
            <a:off x="540119" y="328464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质量检测结果是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的足球质量好一些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57c34"/>
              </a:rPr>
              <a:t>｜＝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所以质量检测结果是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的足球质量好一些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89849833">
            <a:extLst>
              <a:ext uri="{FF2B5EF4-FFF2-40B4-BE49-F238E27FC236}">
                <a16:creationId xmlns:a16="http://schemas.microsoft.com/office/drawing/2014/main" id="{32BC1BA6-4D10-1912-ABE4-18656BC1F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342CF3-8B8F-6FD8-F80C-01990C52671D}"/>
              </a:ext>
            </a:extLst>
          </p:cNvPr>
          <p:cNvSpPr txBox="1"/>
          <p:nvPr/>
        </p:nvSpPr>
        <p:spPr>
          <a:xfrm>
            <a:off x="450108" y="3237841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质量检测结果是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的足球质量好一些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DE5B7D-ECFC-589F-89A9-3A892ACE7558}"/>
              </a:ext>
            </a:extLst>
          </p:cNvPr>
          <p:cNvSpPr txBox="1"/>
          <p:nvPr/>
        </p:nvSpPr>
        <p:spPr>
          <a:xfrm>
            <a:off x="450108" y="3713329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57c34"/>
              </a:rPr>
              <a:t>｜＝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3C2EE4-8A35-E560-00DC-5E5D29E29C14}"/>
              </a:ext>
            </a:extLst>
          </p:cNvPr>
          <p:cNvSpPr txBox="1"/>
          <p:nvPr/>
        </p:nvSpPr>
        <p:spPr>
          <a:xfrm>
            <a:off x="450108" y="418881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E5FBEC-8B6A-D763-0447-8E7EEB472A24}"/>
              </a:ext>
            </a:extLst>
          </p:cNvPr>
          <p:cNvSpPr txBox="1"/>
          <p:nvPr/>
        </p:nvSpPr>
        <p:spPr>
          <a:xfrm>
            <a:off x="450108" y="466430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5C9CF3-7110-648D-A6D8-800E25AFC39E}"/>
              </a:ext>
            </a:extLst>
          </p:cNvPr>
          <p:cNvSpPr txBox="1"/>
          <p:nvPr/>
        </p:nvSpPr>
        <p:spPr>
          <a:xfrm>
            <a:off x="450108" y="5139793"/>
            <a:ext cx="993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F8D771-2A25-586A-9E75-62512D4FB550}"/>
              </a:ext>
            </a:extLst>
          </p:cNvPr>
          <p:cNvSpPr txBox="1"/>
          <p:nvPr/>
        </p:nvSpPr>
        <p:spPr>
          <a:xfrm>
            <a:off x="450108" y="5615281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所以质量检测结果是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的足球质量好一些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2091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