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8" r:id="rId4"/>
    <p:sldId id="365" r:id="rId5"/>
    <p:sldId id="376" r:id="rId6"/>
    <p:sldId id="377" r:id="rId7"/>
    <p:sldId id="367" r:id="rId8"/>
    <p:sldId id="372" r:id="rId9"/>
    <p:sldId id="369" r:id="rId10"/>
    <p:sldId id="373" r:id="rId11"/>
    <p:sldId id="374" r:id="rId12"/>
    <p:sldId id="375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0" name="yt_shape_13410"/>
          <p:cNvSpPr txBox="1"/>
          <p:nvPr/>
        </p:nvSpPr>
        <p:spPr>
          <a:xfrm>
            <a:off x="540000" y="900000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购物方案</a:t>
            </a:r>
          </a:p>
        </p:txBody>
      </p:sp>
      <p:sp>
        <p:nvSpPr>
          <p:cNvPr id="13411" name="yt_shape_13411"/>
          <p:cNvSpPr txBox="1"/>
          <p:nvPr/>
        </p:nvSpPr>
        <p:spPr>
          <a:xfrm>
            <a:off x="540119" y="134877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小明用的练习本可以到甲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乙两家商店购买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已知两商店的标价都是每本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69c0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甲商店的优惠条件是购买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本以上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本开始按标价的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6aa3"/>
              </a:rPr>
              <a:t>乙商店的优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惠条件是从第一本起按标价的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412" name="yt_shape_13412"/>
          <p:cNvSpPr txBox="1"/>
          <p:nvPr/>
        </p:nvSpPr>
        <p:spPr>
          <a:xfrm>
            <a:off x="540119" y="27883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设小明要购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本练习本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当小明到甲商店购买时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需付款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当小明到乙商店购买时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需付款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413" name="yt_shape_13413"/>
          <p:cNvSpPr txBox="1"/>
          <p:nvPr/>
        </p:nvSpPr>
        <p:spPr>
          <a:xfrm>
            <a:off x="540119" y="374777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解析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当小明到甲商店购买时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需付款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e6886"/>
              </a:rPr>
              <a:t>6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当小明到乙商店购买时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需付款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414" name="yt_shape_13414"/>
          <p:cNvSpPr txBox="1"/>
          <p:nvPr/>
        </p:nvSpPr>
        <p:spPr>
          <a:xfrm>
            <a:off x="540000" y="5187344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买多少本练习本时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小明到两家商店的付款相同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3415" name="yt_shape_13415"/>
          <p:cNvSpPr txBox="1"/>
          <p:nvPr/>
        </p:nvSpPr>
        <p:spPr>
          <a:xfrm>
            <a:off x="540000" y="5666647"/>
            <a:ext cx="54678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290131">
            <a:extLst>
              <a:ext uri="{FF2B5EF4-FFF2-40B4-BE49-F238E27FC236}">
                <a16:creationId xmlns:a16="http://schemas.microsoft.com/office/drawing/2014/main" id="{5415149A-CD4E-7572-BACA-FB66461332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426E2C-E07A-F032-45DD-6DFAE92A5811}"/>
              </a:ext>
            </a:extLst>
          </p:cNvPr>
          <p:cNvSpPr txBox="1"/>
          <p:nvPr/>
        </p:nvSpPr>
        <p:spPr>
          <a:xfrm>
            <a:off x="10511682" y="2741537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44cb0"/>
              </a:rPr>
              <a:t>6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C34C6C-7D7C-E3DE-7A0D-DC96226F296A}"/>
              </a:ext>
            </a:extLst>
          </p:cNvPr>
          <p:cNvSpPr txBox="1"/>
          <p:nvPr/>
        </p:nvSpPr>
        <p:spPr>
          <a:xfrm>
            <a:off x="450108" y="3217025"/>
            <a:ext cx="178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FBAC8B-1D1C-E218-FA21-D69D37B1924D}"/>
              </a:ext>
            </a:extLst>
          </p:cNvPr>
          <p:cNvSpPr txBox="1"/>
          <p:nvPr/>
        </p:nvSpPr>
        <p:spPr>
          <a:xfrm>
            <a:off x="6928696" y="3217025"/>
            <a:ext cx="1477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79F962-C60E-6A06-E883-9052370C5AA8}"/>
              </a:ext>
            </a:extLst>
          </p:cNvPr>
          <p:cNvSpPr txBox="1"/>
          <p:nvPr/>
        </p:nvSpPr>
        <p:spPr>
          <a:xfrm>
            <a:off x="450108" y="3700972"/>
            <a:ext cx="1130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当小明到甲商店购买时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需付款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e6886"/>
              </a:rPr>
              <a:t>6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2F6C1C-E1E6-CEDE-E74F-AB7C32906C4C}"/>
              </a:ext>
            </a:extLst>
          </p:cNvPr>
          <p:cNvSpPr txBox="1"/>
          <p:nvPr/>
        </p:nvSpPr>
        <p:spPr>
          <a:xfrm>
            <a:off x="450108" y="4176460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09EF19F-E570-9853-A6FA-DA6766C95102}"/>
              </a:ext>
            </a:extLst>
          </p:cNvPr>
          <p:cNvSpPr txBox="1"/>
          <p:nvPr/>
        </p:nvSpPr>
        <p:spPr>
          <a:xfrm>
            <a:off x="450108" y="4651948"/>
            <a:ext cx="70412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当小明到乙商店购买时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需付款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A1598A-B796-6610-9CFE-5449FCD2278A}"/>
              </a:ext>
            </a:extLst>
          </p:cNvPr>
          <p:cNvSpPr txBox="1"/>
          <p:nvPr/>
        </p:nvSpPr>
        <p:spPr>
          <a:xfrm>
            <a:off x="449989" y="5619841"/>
            <a:ext cx="5595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3" name="yt_shape_13443"/>
          <p:cNvSpPr txBox="1"/>
          <p:nvPr/>
        </p:nvSpPr>
        <p:spPr>
          <a:xfrm>
            <a:off x="540119" y="900000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经学校研究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制定如下方案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由甲工厂单独完成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由乙工厂单独完成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中的方式完成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在加工过程中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每个工厂需要一名工程师进行技术指导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并由学校提供每天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33ee"/>
              </a:rPr>
              <a:t>元的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午餐补助费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请你通过计算帮学校选择一种既省钱又省时间的加工方案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8" name="yt_shape_13448"/>
          <p:cNvSpPr txBox="1"/>
          <p:nvPr/>
        </p:nvSpPr>
        <p:spPr>
          <a:xfrm>
            <a:off x="540000" y="900000"/>
            <a:ext cx="8617744" cy="473321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由甲工厂单独加工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需要耗时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需要费用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由乙工厂单独加工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需要耗时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需要费用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中的方式共同加工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需要耗时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需要费用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4720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4720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所以学校选择方案三既省钱又省时间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E2CA56-9814-C487-8A53-43D5DC253AB8}"/>
              </a:ext>
            </a:extLst>
          </p:cNvPr>
          <p:cNvSpPr txBox="1"/>
          <p:nvPr/>
        </p:nvSpPr>
        <p:spPr>
          <a:xfrm>
            <a:off x="449989" y="853194"/>
            <a:ext cx="871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由甲工厂单独加工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需要耗时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1C131E-6A14-E826-E432-82A169D34BC1}"/>
              </a:ext>
            </a:extLst>
          </p:cNvPr>
          <p:cNvSpPr txBox="1"/>
          <p:nvPr/>
        </p:nvSpPr>
        <p:spPr>
          <a:xfrm>
            <a:off x="449989" y="1328682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需要费用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39AEEB-F518-5A92-50FA-81EF0CEC206E}"/>
              </a:ext>
            </a:extLst>
          </p:cNvPr>
          <p:cNvSpPr txBox="1"/>
          <p:nvPr/>
        </p:nvSpPr>
        <p:spPr>
          <a:xfrm>
            <a:off x="449989" y="1804170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由乙工厂单独加工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63C8A9-2EA1-DC12-052B-393F8FC8E967}"/>
              </a:ext>
            </a:extLst>
          </p:cNvPr>
          <p:cNvSpPr txBox="1"/>
          <p:nvPr/>
        </p:nvSpPr>
        <p:spPr>
          <a:xfrm>
            <a:off x="449989" y="2279658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需要耗时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DCEBE2-B28A-4A20-ACC0-5534101DC92E}"/>
              </a:ext>
            </a:extLst>
          </p:cNvPr>
          <p:cNvSpPr txBox="1"/>
          <p:nvPr/>
        </p:nvSpPr>
        <p:spPr>
          <a:xfrm>
            <a:off x="449989" y="2755146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需要费用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A5DFB4-24C6-CA71-8C39-7A1C90A354C5}"/>
              </a:ext>
            </a:extLst>
          </p:cNvPr>
          <p:cNvSpPr txBox="1"/>
          <p:nvPr/>
        </p:nvSpPr>
        <p:spPr>
          <a:xfrm>
            <a:off x="449989" y="3230634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中的方式共同加工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EC3A65C-3F76-53EE-28ED-07D38316CF50}"/>
              </a:ext>
            </a:extLst>
          </p:cNvPr>
          <p:cNvSpPr txBox="1"/>
          <p:nvPr/>
        </p:nvSpPr>
        <p:spPr>
          <a:xfrm>
            <a:off x="449989" y="3706122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需要耗时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需要费用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91A307-F454-0F32-D3D1-BA73715FEF49}"/>
              </a:ext>
            </a:extLst>
          </p:cNvPr>
          <p:cNvSpPr txBox="1"/>
          <p:nvPr/>
        </p:nvSpPr>
        <p:spPr>
          <a:xfrm>
            <a:off x="449989" y="4181610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D35AA4C-86E3-9BCE-4017-B21FD6985F8D}"/>
              </a:ext>
            </a:extLst>
          </p:cNvPr>
          <p:cNvSpPr txBox="1"/>
          <p:nvPr/>
        </p:nvSpPr>
        <p:spPr>
          <a:xfrm>
            <a:off x="449989" y="4657098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21B93C0-1784-506A-77CF-2E33F04E7EDB}"/>
              </a:ext>
            </a:extLst>
          </p:cNvPr>
          <p:cNvSpPr txBox="1"/>
          <p:nvPr/>
        </p:nvSpPr>
        <p:spPr>
          <a:xfrm>
            <a:off x="449989" y="5132586"/>
            <a:ext cx="5209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所以学校选择方案三既省钱又省时间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6" name="yt_shape_13416"/>
          <p:cNvSpPr txBox="1"/>
          <p:nvPr/>
        </p:nvSpPr>
        <p:spPr>
          <a:xfrm>
            <a:off x="540000" y="908720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小明准备买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本练习本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为了节约开支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应选择哪家更划算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3417" name="yt_shape_13417"/>
          <p:cNvSpPr txBox="1"/>
          <p:nvPr/>
        </p:nvSpPr>
        <p:spPr>
          <a:xfrm>
            <a:off x="540000" y="1388023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本练习本时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小明到两家商店的付款相同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E0563F6-F3F5-CD5C-E971-C318FA555C13}"/>
              </a:ext>
            </a:extLst>
          </p:cNvPr>
          <p:cNvSpPr txBox="1"/>
          <p:nvPr/>
        </p:nvSpPr>
        <p:spPr>
          <a:xfrm>
            <a:off x="449989" y="1341217"/>
            <a:ext cx="703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本练习本时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小明到两家商店的付款相同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418" name="yt_shape_13418"/>
          <p:cNvSpPr txBox="1"/>
          <p:nvPr/>
        </p:nvSpPr>
        <p:spPr>
          <a:xfrm>
            <a:off x="540000" y="1844824"/>
            <a:ext cx="6771084" cy="233256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小明到甲商店购买需付款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小明到乙商店购买需付款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所以选择甲商店更划算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9E0D0B7-1AB9-C192-1FA2-9E4D7E99A562}"/>
              </a:ext>
            </a:extLst>
          </p:cNvPr>
          <p:cNvSpPr txBox="1"/>
          <p:nvPr/>
        </p:nvSpPr>
        <p:spPr>
          <a:xfrm>
            <a:off x="449989" y="1798018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6CD591C-6799-1B71-0DA3-88774F2D6BDE}"/>
              </a:ext>
            </a:extLst>
          </p:cNvPr>
          <p:cNvSpPr txBox="1"/>
          <p:nvPr/>
        </p:nvSpPr>
        <p:spPr>
          <a:xfrm>
            <a:off x="449989" y="2273506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小明到甲商店购买需付款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5542B6A-A3A3-588A-D638-204335A4111F}"/>
              </a:ext>
            </a:extLst>
          </p:cNvPr>
          <p:cNvSpPr txBox="1"/>
          <p:nvPr/>
        </p:nvSpPr>
        <p:spPr>
          <a:xfrm>
            <a:off x="449989" y="2748994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小明到乙商店购买需付款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96126F9-8213-35D6-B9B9-6B4FF32298CA}"/>
              </a:ext>
            </a:extLst>
          </p:cNvPr>
          <p:cNvSpPr txBox="1"/>
          <p:nvPr/>
        </p:nvSpPr>
        <p:spPr>
          <a:xfrm>
            <a:off x="449989" y="322448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980D6CB-696F-13EE-CB5B-B74993FB2B93}"/>
              </a:ext>
            </a:extLst>
          </p:cNvPr>
          <p:cNvSpPr txBox="1"/>
          <p:nvPr/>
        </p:nvSpPr>
        <p:spPr>
          <a:xfrm>
            <a:off x="449989" y="3699970"/>
            <a:ext cx="3380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所以选择甲商店更划算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1458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9" name="yt_shape_13419"/>
          <p:cNvSpPr txBox="1"/>
          <p:nvPr/>
        </p:nvSpPr>
        <p:spPr>
          <a:xfrm>
            <a:off x="540000" y="900000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购票方案</a:t>
            </a:r>
          </a:p>
        </p:txBody>
      </p:sp>
      <p:sp>
        <p:nvSpPr>
          <p:cNvPr id="13420" name="yt_shape_13420"/>
          <p:cNvSpPr txBox="1"/>
          <p:nvPr/>
        </p:nvSpPr>
        <p:spPr>
          <a:xfrm>
            <a:off x="540119" y="139956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某旅行社拟在暑假期间面向学生推出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林州红旗渠一日游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活动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e35f"/>
              </a:rPr>
              <a:t>收费标准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421" name="yt_table_13421" title="H_164.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09684"/>
              </p:ext>
            </p:extLst>
          </p:nvPr>
        </p:nvGraphicFramePr>
        <p:xfrm>
          <a:off x="540000" y="2494884"/>
          <a:ext cx="11111998" cy="20848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40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1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24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82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收费标准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423" name="yt_shape_13423"/>
          <p:cNvSpPr txBox="1"/>
          <p:nvPr/>
        </p:nvSpPr>
        <p:spPr>
          <a:xfrm>
            <a:off x="540119" y="484925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乙两所学校计划组织本校学生自愿报名参加此项活动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72449"/>
              </a:rPr>
              <a:t>已知甲校报名参加的学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生人数多于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乙校报名参加的学生人数少于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经核算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db7f"/>
              </a:rPr>
              <a:t>若两校分别组团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共需花费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若两校联合组团只需花费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290213">
            <a:extLst>
              <a:ext uri="{FF2B5EF4-FFF2-40B4-BE49-F238E27FC236}">
                <a16:creationId xmlns:a16="http://schemas.microsoft.com/office/drawing/2014/main" id="{3F1309C3-624A-EB26-F532-CE48E0587A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24" name="yt_shape_13424"/>
              <p:cNvSpPr txBox="1"/>
              <p:nvPr/>
            </p:nvSpPr>
            <p:spPr>
              <a:xfrm>
                <a:off x="540000" y="900000"/>
                <a:ext cx="10618291" cy="30288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两所学校报名参加此项活动的学生人数之和是多少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设两所学校报名参加此项活动的学生人数之和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若两校报名参加此项活动的学生人数之和大于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若两校报名参加此项活动的学生人数之和在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包括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之间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不合题意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舍去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所以两所学校报名参加此项活动的学生人数之和是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24" name="yt_shape_13424" descr="{&quot;rangeId&quot;:1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618291" cy="3028842"/>
              </a:xfrm>
              <a:prstGeom prst="rect">
                <a:avLst/>
              </a:prstGeom>
              <a:blipFill>
                <a:blip r:embed="rId2"/>
                <a:stretch>
                  <a:fillRect l="-1781" t="-1815" r="-804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E70C598-E2F3-3AC4-B529-41DD7FE25F51}"/>
              </a:ext>
            </a:extLst>
          </p:cNvPr>
          <p:cNvSpPr txBox="1"/>
          <p:nvPr/>
        </p:nvSpPr>
        <p:spPr>
          <a:xfrm>
            <a:off x="449989" y="1328682"/>
            <a:ext cx="863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设两所学校报名参加此项活动的学生人数之和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573B33-C6F2-C081-55D6-9E395D5160A4}"/>
              </a:ext>
            </a:extLst>
          </p:cNvPr>
          <p:cNvSpPr txBox="1"/>
          <p:nvPr/>
        </p:nvSpPr>
        <p:spPr>
          <a:xfrm>
            <a:off x="449989" y="1804170"/>
            <a:ext cx="1054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若两校报名参加此项活动的学生人数之和大于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C88B84-21AD-6E75-92B8-9D993AB6448E}"/>
              </a:ext>
            </a:extLst>
          </p:cNvPr>
          <p:cNvSpPr txBox="1"/>
          <p:nvPr/>
        </p:nvSpPr>
        <p:spPr>
          <a:xfrm>
            <a:off x="449989" y="2279658"/>
            <a:ext cx="1069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若两校报名参加此项活动的学生人数之和在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包括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3E80498-0B3E-4C3C-A0B3-CBDF1A78974C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6085395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18000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不合题意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舍去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}">
                <a:extLst>
                  <a:ext uri="{FF2B5EF4-FFF2-40B4-BE49-F238E27FC236}">
                    <a16:creationId xmlns:a16="http://schemas.microsoft.com/office/drawing/2014/main" id="{43E80498-0B3E-4C3C-A0B3-CBDF1A7897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6085395" cy="766839"/>
              </a:xfrm>
              <a:prstGeom prst="rect">
                <a:avLst/>
              </a:prstGeom>
              <a:blipFill>
                <a:blip r:embed="rId3"/>
                <a:stretch>
                  <a:fillRect l="-1603" r="-160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D53E029-67C7-D31A-2A6D-12A58F55AE75}"/>
              </a:ext>
            </a:extLst>
          </p:cNvPr>
          <p:cNvSpPr txBox="1"/>
          <p:nvPr/>
        </p:nvSpPr>
        <p:spPr>
          <a:xfrm>
            <a:off x="449989" y="3428373"/>
            <a:ext cx="7800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所以两所学校报名参加此项活动的学生人数之和是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27" name="yt_shape_13427"/>
              <p:cNvSpPr txBox="1"/>
              <p:nvPr/>
            </p:nvSpPr>
            <p:spPr>
              <a:xfrm>
                <a:off x="540119" y="692696"/>
                <a:ext cx="11492915" cy="63904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两所学校报名参加此项活动的学生各有多少人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设甲校报名参加此项活动的学生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4_c6821"/>
                  </a:rPr>
                  <a:t>则乙校报名参加此项活动的学生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当甲校报名参加此项活动的学生人数在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包括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之间时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2_750d4"/>
                  </a:rPr>
                  <a:t>根据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20800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当甲校报名参加此项活动的学生人数大于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a8116"/>
                  </a:rPr>
                  <a:t>－</a:t>
                </a:r>
                <a:b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20800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不合题意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舍去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综上所述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甲校报名参加此项活动的学生有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3_8afe2"/>
                  </a:rPr>
                  <a:t>乙校报名参加此项活动的学生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427" name="yt_shape_134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92696"/>
                <a:ext cx="11492915" cy="6390404"/>
              </a:xfrm>
              <a:prstGeom prst="rect">
                <a:avLst/>
              </a:prstGeom>
              <a:blipFill>
                <a:blip r:embed="rId2"/>
                <a:stretch>
                  <a:fillRect l="-1645" t="-859" b="-20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ECD1AEC-A040-549A-1785-68BABE9F3E3E}"/>
              </a:ext>
            </a:extLst>
          </p:cNvPr>
          <p:cNvSpPr txBox="1"/>
          <p:nvPr/>
        </p:nvSpPr>
        <p:spPr>
          <a:xfrm>
            <a:off x="450108" y="1052736"/>
            <a:ext cx="1130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设甲校报名参加此项活动的学生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4_c6821"/>
              </a:rPr>
              <a:t>则乙校报名参加此项活动的学生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6A6726-F6A2-0376-3BCA-36629D824DE6}"/>
              </a:ext>
            </a:extLst>
          </p:cNvPr>
          <p:cNvSpPr txBox="1"/>
          <p:nvPr/>
        </p:nvSpPr>
        <p:spPr>
          <a:xfrm>
            <a:off x="450108" y="1484784"/>
            <a:ext cx="254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A69FB6-F1C0-12F1-2FB7-886A449F9C16}"/>
              </a:ext>
            </a:extLst>
          </p:cNvPr>
          <p:cNvSpPr txBox="1"/>
          <p:nvPr/>
        </p:nvSpPr>
        <p:spPr>
          <a:xfrm>
            <a:off x="450108" y="1916832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当甲校报名参加此项活动的学生人数在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包括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750d4"/>
              </a:rPr>
              <a:t>根据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B6C980-A276-CD78-98E2-EC9B6E777ED1}"/>
              </a:ext>
            </a:extLst>
          </p:cNvPr>
          <p:cNvSpPr txBox="1"/>
          <p:nvPr/>
        </p:nvSpPr>
        <p:spPr>
          <a:xfrm>
            <a:off x="450108" y="234888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6E618A0-1F5A-6449-028B-316DAC6BF2BF}"/>
              </a:ext>
            </a:extLst>
          </p:cNvPr>
          <p:cNvSpPr txBox="1"/>
          <p:nvPr/>
        </p:nvSpPr>
        <p:spPr>
          <a:xfrm>
            <a:off x="450108" y="2780928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B1321D-9FFE-762B-8B5F-438BAFEA5244}"/>
              </a:ext>
            </a:extLst>
          </p:cNvPr>
          <p:cNvSpPr txBox="1"/>
          <p:nvPr/>
        </p:nvSpPr>
        <p:spPr>
          <a:xfrm>
            <a:off x="450108" y="3256416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5DB15B-A887-B4AD-FCBB-2A3CCFA4F755}"/>
              </a:ext>
            </a:extLst>
          </p:cNvPr>
          <p:cNvSpPr txBox="1"/>
          <p:nvPr/>
        </p:nvSpPr>
        <p:spPr>
          <a:xfrm>
            <a:off x="450108" y="3731904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0E0D6A8-A2B2-55BB-750A-0B0ACB906328}"/>
              </a:ext>
            </a:extLst>
          </p:cNvPr>
          <p:cNvSpPr txBox="1"/>
          <p:nvPr/>
        </p:nvSpPr>
        <p:spPr>
          <a:xfrm>
            <a:off x="450108" y="4207392"/>
            <a:ext cx="11325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当甲校报名参加此项活动的学生人数大于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a8116"/>
              </a:rPr>
              <a:t>－</a:t>
            </a:r>
            <a:b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77CFA6A-7C0C-90DE-183F-635F3347EA0B}"/>
              </a:ext>
            </a:extLst>
          </p:cNvPr>
          <p:cNvSpPr txBox="1"/>
          <p:nvPr/>
        </p:nvSpPr>
        <p:spPr>
          <a:xfrm>
            <a:off x="450108" y="4682880"/>
            <a:ext cx="2039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7A7FAB2-1821-56F3-549F-15F040841E67}"/>
                  </a:ext>
                </a:extLst>
              </p:cNvPr>
              <p:cNvSpPr txBox="1"/>
              <p:nvPr/>
            </p:nvSpPr>
            <p:spPr>
              <a:xfrm>
                <a:off x="450108" y="5158368"/>
                <a:ext cx="444411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不合题意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舍去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7A7FAB2-1821-56F3-549F-15F040841E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58368"/>
                <a:ext cx="4444111" cy="767474"/>
              </a:xfrm>
              <a:prstGeom prst="rect">
                <a:avLst/>
              </a:prstGeom>
              <a:blipFill>
                <a:blip r:embed="rId3"/>
                <a:stretch>
                  <a:fillRect l="-2195" r="-205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06056D4A-8FA2-7CE1-E344-BED8E74BD4D2}"/>
              </a:ext>
            </a:extLst>
          </p:cNvPr>
          <p:cNvSpPr txBox="1"/>
          <p:nvPr/>
        </p:nvSpPr>
        <p:spPr>
          <a:xfrm>
            <a:off x="450108" y="5832230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甲校报名参加此项活动的学生有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3_8afe2"/>
              </a:rPr>
              <a:t>乙校报名参加此项活动的学生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2E7A4B6-2AEA-1DE7-6977-7F6798EB92FF}"/>
              </a:ext>
            </a:extLst>
          </p:cNvPr>
          <p:cNvSpPr txBox="1"/>
          <p:nvPr/>
        </p:nvSpPr>
        <p:spPr>
          <a:xfrm>
            <a:off x="450108" y="6307718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0" name="yt_shape_13430"/>
          <p:cNvSpPr txBox="1"/>
          <p:nvPr/>
        </p:nvSpPr>
        <p:spPr>
          <a:xfrm>
            <a:off x="540000" y="900000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租车方案</a:t>
            </a:r>
          </a:p>
        </p:txBody>
      </p:sp>
      <p:sp>
        <p:nvSpPr>
          <p:cNvPr id="13431" name="yt_shape_13431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某校全体学生从学校统一乘车去市科技馆参观学习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然后又统一乘车原路返回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2922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需租用客车若干辆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乙两种座位数相同的客车可以租用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a4b9"/>
              </a:rPr>
              <a:t>甲种客车每辆的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租金为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另按实际行程每千米加收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乙种客车每辆按每千米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432" name="yt_shape_13432"/>
          <p:cNvSpPr txBox="1"/>
          <p:nvPr/>
        </p:nvSpPr>
        <p:spPr>
          <a:xfrm>
            <a:off x="540000" y="2839131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当行程为多少千米时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租用两种客车的费用相同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3433" name="yt_shape_13433"/>
          <p:cNvSpPr txBox="1"/>
          <p:nvPr/>
        </p:nvSpPr>
        <p:spPr>
          <a:xfrm>
            <a:off x="540000" y="3318434"/>
            <a:ext cx="770403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设当行程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租用两种客车的费用相同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当行程为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租用两种客车的费用相同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290299">
            <a:extLst>
              <a:ext uri="{FF2B5EF4-FFF2-40B4-BE49-F238E27FC236}">
                <a16:creationId xmlns:a16="http://schemas.microsoft.com/office/drawing/2014/main" id="{FE101012-B62D-034E-B70E-F7A56BB008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A3F6F5-7639-0CB2-56E8-4F42DBEC6B1F}"/>
              </a:ext>
            </a:extLst>
          </p:cNvPr>
          <p:cNvSpPr txBox="1"/>
          <p:nvPr/>
        </p:nvSpPr>
        <p:spPr>
          <a:xfrm>
            <a:off x="449989" y="3271628"/>
            <a:ext cx="7809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设当行程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租用两种客车的费用相同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6D13C0-BD26-B27E-B8E7-26F5D21610FD}"/>
              </a:ext>
            </a:extLst>
          </p:cNvPr>
          <p:cNvSpPr txBox="1"/>
          <p:nvPr/>
        </p:nvSpPr>
        <p:spPr>
          <a:xfrm>
            <a:off x="449989" y="3747116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51CAB44-7150-8C20-793B-8FD511A29D96}"/>
              </a:ext>
            </a:extLst>
          </p:cNvPr>
          <p:cNvSpPr txBox="1"/>
          <p:nvPr/>
        </p:nvSpPr>
        <p:spPr>
          <a:xfrm>
            <a:off x="449989" y="4222604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A4AF4E-A207-186F-8428-6DC488EF37C4}"/>
              </a:ext>
            </a:extLst>
          </p:cNvPr>
          <p:cNvSpPr txBox="1"/>
          <p:nvPr/>
        </p:nvSpPr>
        <p:spPr>
          <a:xfrm>
            <a:off x="449989" y="4698092"/>
            <a:ext cx="6817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当行程为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租用两种客车的费用相同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4" name="yt_shape_13434"/>
          <p:cNvSpPr txBox="1"/>
          <p:nvPr/>
        </p:nvSpPr>
        <p:spPr>
          <a:xfrm>
            <a:off x="540119" y="900000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已知该学校距市科技馆约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如果你是年级组组长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为节省费用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cace"/>
              </a:rPr>
              <a:t>你会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选择租用哪种客车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所以为节省费用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会选择租用甲种客车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EFDEA0-2E3E-BBD1-052F-09EB667C2154}"/>
              </a:ext>
            </a:extLst>
          </p:cNvPr>
          <p:cNvSpPr txBox="1"/>
          <p:nvPr/>
        </p:nvSpPr>
        <p:spPr>
          <a:xfrm>
            <a:off x="450108" y="1804170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82C6DC-1259-1589-83EF-908431003650}"/>
              </a:ext>
            </a:extLst>
          </p:cNvPr>
          <p:cNvSpPr txBox="1"/>
          <p:nvPr/>
        </p:nvSpPr>
        <p:spPr>
          <a:xfrm>
            <a:off x="450108" y="2279658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29EC1F-53F0-F0DD-E2AB-4C6B2DAE9051}"/>
              </a:ext>
            </a:extLst>
          </p:cNvPr>
          <p:cNvSpPr txBox="1"/>
          <p:nvPr/>
        </p:nvSpPr>
        <p:spPr>
          <a:xfrm>
            <a:off x="450108" y="2755146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21999E-5B2B-61EC-441D-30B6BC0E02D5}"/>
              </a:ext>
            </a:extLst>
          </p:cNvPr>
          <p:cNvSpPr txBox="1"/>
          <p:nvPr/>
        </p:nvSpPr>
        <p:spPr>
          <a:xfrm>
            <a:off x="450108" y="3230634"/>
            <a:ext cx="551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所以为节省费用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会选择租用甲种客车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6" name="yt_shape_13436"/>
          <p:cNvSpPr txBox="1"/>
          <p:nvPr/>
        </p:nvSpPr>
        <p:spPr>
          <a:xfrm>
            <a:off x="540000" y="900000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生产方案</a:t>
            </a:r>
          </a:p>
        </p:txBody>
      </p:sp>
      <p:sp>
        <p:nvSpPr>
          <p:cNvPr id="13437" name="yt_shape_13437"/>
          <p:cNvSpPr txBox="1"/>
          <p:nvPr/>
        </p:nvSpPr>
        <p:spPr>
          <a:xfrm>
            <a:off x="540119" y="13995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常德郡德学校月考卷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某中学计划加工一批校服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092a"/>
              </a:rPr>
              <a:t>乙两个工厂都想加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工这批校服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已知甲工厂每天能加工这种校服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乙工厂每天能加工这种校服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a68c"/>
              </a:rPr>
              <a:t>24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若单独加工这批校服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甲工厂比乙工厂要多用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在加工过程中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bcd4"/>
              </a:rPr>
              <a:t>学校需付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甲工厂费用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付乙工厂费用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438" name="yt_shape_13438"/>
          <p:cNvSpPr txBox="1"/>
          <p:nvPr/>
        </p:nvSpPr>
        <p:spPr>
          <a:xfrm>
            <a:off x="540000" y="3319263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求这批校服共有多少件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39" name="yt_shape_13439"/>
              <p:cNvSpPr txBox="1"/>
              <p:nvPr/>
            </p:nvSpPr>
            <p:spPr>
              <a:xfrm>
                <a:off x="540000" y="3798566"/>
                <a:ext cx="4233531" cy="20317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设这批校服共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这批校服共有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39" name="yt_shape_13439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98566"/>
                <a:ext cx="4233531" cy="2031710"/>
              </a:xfrm>
              <a:prstGeom prst="rect">
                <a:avLst/>
              </a:prstGeom>
              <a:blipFill>
                <a:blip r:embed="rId2"/>
                <a:stretch>
                  <a:fillRect l="-4467" t="-2402" r="-3458" b="-8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290382">
            <a:extLst>
              <a:ext uri="{FF2B5EF4-FFF2-40B4-BE49-F238E27FC236}">
                <a16:creationId xmlns:a16="http://schemas.microsoft.com/office/drawing/2014/main" id="{4E85666F-629C-1DB1-E488-FAA171121A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1AA938-E2C2-2E8C-AE5C-F9E69718B97F}"/>
              </a:ext>
            </a:extLst>
          </p:cNvPr>
          <p:cNvSpPr txBox="1"/>
          <p:nvPr/>
        </p:nvSpPr>
        <p:spPr>
          <a:xfrm>
            <a:off x="449989" y="3751760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设这批校服共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4A9C52A-B108-805A-C30D-80A909A104E6}"/>
                  </a:ext>
                </a:extLst>
              </p:cNvPr>
              <p:cNvSpPr txBox="1"/>
              <p:nvPr/>
            </p:nvSpPr>
            <p:spPr>
              <a:xfrm>
                <a:off x="449989" y="4227248"/>
                <a:ext cx="3628136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mathAnswerShape': 1}">
                <a:extLst>
                  <a:ext uri="{FF2B5EF4-FFF2-40B4-BE49-F238E27FC236}">
                    <a16:creationId xmlns:a16="http://schemas.microsoft.com/office/drawing/2014/main" id="{54A9C52A-B108-805A-C30D-80A909A104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7248"/>
                <a:ext cx="3628136" cy="730327"/>
              </a:xfrm>
              <a:prstGeom prst="rect">
                <a:avLst/>
              </a:prstGeom>
              <a:blipFill>
                <a:blip r:embed="rId4"/>
                <a:stretch>
                  <a:fillRect l="-2689" r="-2521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D435ED2-63E6-EA6E-AAF2-A49F356909C1}"/>
              </a:ext>
            </a:extLst>
          </p:cNvPr>
          <p:cNvSpPr txBox="1"/>
          <p:nvPr/>
        </p:nvSpPr>
        <p:spPr>
          <a:xfrm>
            <a:off x="449989" y="4863963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68259C-FA52-4D02-4CF9-8DAB8759DBEE}"/>
              </a:ext>
            </a:extLst>
          </p:cNvPr>
          <p:cNvSpPr txBox="1"/>
          <p:nvPr/>
        </p:nvSpPr>
        <p:spPr>
          <a:xfrm>
            <a:off x="449989" y="5339451"/>
            <a:ext cx="3532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这批校服共有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1" name="yt_shape_13441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为了尽快加工完这批校服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乙两个工厂按原生产速度合作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a429"/>
              </a:rPr>
              <a:t>加工一段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时间后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甲工厂停工了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而乙工厂每天的生产速度提高了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d4de"/>
              </a:rPr>
              <a:t>剩余部分由乙工厂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单独完成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且乙工厂的全部工作时间比甲工厂工作时间的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倍还多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36fc"/>
              </a:rPr>
              <a:t>求乙工厂共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加工多少天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设甲工厂加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则乙工厂共加工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乙工厂共加工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8C652F-A906-6476-E95D-90C36499CF58}"/>
              </a:ext>
            </a:extLst>
          </p:cNvPr>
          <p:cNvSpPr txBox="1"/>
          <p:nvPr/>
        </p:nvSpPr>
        <p:spPr>
          <a:xfrm>
            <a:off x="450108" y="2755146"/>
            <a:ext cx="8295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设甲工厂加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则乙工厂共加工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E2A75D-665F-9E2F-B7C3-AE882C4AC445}"/>
              </a:ext>
            </a:extLst>
          </p:cNvPr>
          <p:cNvSpPr txBox="1"/>
          <p:nvPr/>
        </p:nvSpPr>
        <p:spPr>
          <a:xfrm>
            <a:off x="450108" y="3230634"/>
            <a:ext cx="9152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52C510-17D6-7962-9622-05B787ED19D4}"/>
              </a:ext>
            </a:extLst>
          </p:cNvPr>
          <p:cNvSpPr txBox="1"/>
          <p:nvPr/>
        </p:nvSpPr>
        <p:spPr>
          <a:xfrm>
            <a:off x="450108" y="3706122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3C7BFF-A948-67BC-54E3-90499C56BF03}"/>
              </a:ext>
            </a:extLst>
          </p:cNvPr>
          <p:cNvSpPr txBox="1"/>
          <p:nvPr/>
        </p:nvSpPr>
        <p:spPr>
          <a:xfrm>
            <a:off x="450108" y="4181610"/>
            <a:ext cx="240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12D6CB-1018-8FE7-2D52-F9D594CAE73E}"/>
              </a:ext>
            </a:extLst>
          </p:cNvPr>
          <p:cNvSpPr txBox="1"/>
          <p:nvPr/>
        </p:nvSpPr>
        <p:spPr>
          <a:xfrm>
            <a:off x="450108" y="4657098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乙工厂共加工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2312</Words>
  <Application>Microsoft Office PowerPoint</Application>
  <PresentationFormat>宽屏</PresentationFormat>
  <Paragraphs>144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9</cp:revision>
  <dcterms:created xsi:type="dcterms:W3CDTF">2024-07-31T01:35:33Z</dcterms:created>
  <dcterms:modified xsi:type="dcterms:W3CDTF">2024-07-31T08:58:30Z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