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3" r:id="rId6"/>
    <p:sldId id="374" r:id="rId7"/>
    <p:sldId id="376" r:id="rId8"/>
    <p:sldId id="377" r:id="rId9"/>
    <p:sldId id="379" r:id="rId10"/>
    <p:sldId id="386" r:id="rId11"/>
    <p:sldId id="389" r:id="rId12"/>
    <p:sldId id="391" r:id="rId13"/>
    <p:sldId id="395" r:id="rId14"/>
    <p:sldId id="392" r:id="rId15"/>
    <p:sldId id="394" r:id="rId16"/>
    <p:sldId id="39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2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402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1" name="yt_shape_11081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80" name="yt_image_1108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3" name="yt_shape_11083"/>
          <p:cNvSpPr txBox="1"/>
          <p:nvPr/>
        </p:nvSpPr>
        <p:spPr>
          <a:xfrm>
            <a:off x="540119" y="1597583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多个有理数的乘法法则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几个不等于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当有偶数个负数时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当有奇数个负数时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几个因数中只要有一个为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积就为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乘法运算律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交换律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乘法对加法的分配律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3DBF9C-BDB2-6925-D274-A0002943799E}"/>
              </a:ext>
            </a:extLst>
          </p:cNvPr>
          <p:cNvSpPr txBox="1"/>
          <p:nvPr/>
        </p:nvSpPr>
        <p:spPr>
          <a:xfrm>
            <a:off x="4501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44FBAE-FF6E-5DAE-3657-E2317C7F3EE8}"/>
              </a:ext>
            </a:extLst>
          </p:cNvPr>
          <p:cNvSpPr txBox="1"/>
          <p:nvPr/>
        </p:nvSpPr>
        <p:spPr>
          <a:xfrm>
            <a:off x="50221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582EEF-2F94-69AA-BCAA-01A0E736E522}"/>
              </a:ext>
            </a:extLst>
          </p:cNvPr>
          <p:cNvSpPr txBox="1"/>
          <p:nvPr/>
        </p:nvSpPr>
        <p:spPr>
          <a:xfrm>
            <a:off x="1055440" y="25017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4A224B-2372-F753-BC1B-85E5CA009799}"/>
              </a:ext>
            </a:extLst>
          </p:cNvPr>
          <p:cNvSpPr txBox="1"/>
          <p:nvPr/>
        </p:nvSpPr>
        <p:spPr>
          <a:xfrm>
            <a:off x="3536208" y="3452729"/>
            <a:ext cx="158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EA1D8B-0EDE-1399-31C3-B37B686408AD}"/>
              </a:ext>
            </a:extLst>
          </p:cNvPr>
          <p:cNvSpPr txBox="1"/>
          <p:nvPr/>
        </p:nvSpPr>
        <p:spPr>
          <a:xfrm>
            <a:off x="4680796" y="3928217"/>
            <a:ext cx="2734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6F4D9B-DF81-78F6-7619-045DB2A7E558}"/>
              </a:ext>
            </a:extLst>
          </p:cNvPr>
          <p:cNvSpPr txBox="1"/>
          <p:nvPr/>
        </p:nvSpPr>
        <p:spPr>
          <a:xfrm>
            <a:off x="6509596" y="4403705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51" name="yt_shape_11151"/>
              <p:cNvSpPr txBox="1"/>
              <p:nvPr/>
            </p:nvSpPr>
            <p:spPr>
              <a:xfrm>
                <a:off x="540000" y="900000"/>
                <a:ext cx="5910272" cy="41166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</p:txBody>
          </p:sp>
        </mc:Choice>
        <mc:Fallback>
          <p:sp>
            <p:nvSpPr>
              <p:cNvPr id="11151" name="yt_shape_111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10272" cy="4116640"/>
              </a:xfrm>
              <a:prstGeom prst="rect">
                <a:avLst/>
              </a:prstGeom>
              <a:blipFill>
                <a:blip r:embed="rId2"/>
                <a:stretch>
                  <a:fillRect l="-3199" t="-1333" r="-2167" b="-15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D99CFB5-E198-ED1F-D1EA-5BE988CABB02}"/>
                  </a:ext>
                </a:extLst>
              </p:cNvPr>
              <p:cNvSpPr txBox="1"/>
              <p:nvPr/>
            </p:nvSpPr>
            <p:spPr>
              <a:xfrm>
                <a:off x="449989" y="1988840"/>
                <a:ext cx="45091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D99CFB5-E198-ED1F-D1EA-5BE988CABB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88840"/>
                <a:ext cx="4509198" cy="772808"/>
              </a:xfrm>
              <a:prstGeom prst="rect">
                <a:avLst/>
              </a:prstGeom>
              <a:blipFill>
                <a:blip r:embed="rId3"/>
                <a:stretch>
                  <a:fillRect l="-2162" r="-2027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C4A8CA6-9255-486F-5A8B-1D7700A0C936}"/>
              </a:ext>
            </a:extLst>
          </p:cNvPr>
          <p:cNvSpPr txBox="1"/>
          <p:nvPr/>
        </p:nvSpPr>
        <p:spPr>
          <a:xfrm>
            <a:off x="1703512" y="266803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1AC9C6-5ECB-EB60-F025-B40C43554EAD}"/>
                  </a:ext>
                </a:extLst>
              </p:cNvPr>
              <p:cNvSpPr txBox="1"/>
              <p:nvPr/>
            </p:nvSpPr>
            <p:spPr>
              <a:xfrm>
                <a:off x="449989" y="3817957"/>
                <a:ext cx="51187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1AC9C6-5ECB-EB60-F025-B40C43554E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7957"/>
                <a:ext cx="5118798" cy="768046"/>
              </a:xfrm>
              <a:prstGeom prst="rect">
                <a:avLst/>
              </a:prstGeom>
              <a:blipFill>
                <a:blip r:embed="rId4"/>
                <a:stretch>
                  <a:fillRect l="-1905" r="-178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543CD5B-F863-E691-FA53-F939BC1128E5}"/>
              </a:ext>
            </a:extLst>
          </p:cNvPr>
          <p:cNvSpPr txBox="1"/>
          <p:nvPr/>
        </p:nvSpPr>
        <p:spPr>
          <a:xfrm>
            <a:off x="1672377" y="449239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E8A4B5-4883-CFED-5DAC-DC2DB76AB02A}"/>
              </a:ext>
            </a:extLst>
          </p:cNvPr>
          <p:cNvSpPr txBox="1"/>
          <p:nvPr/>
        </p:nvSpPr>
        <p:spPr>
          <a:xfrm>
            <a:off x="1672377" y="4967879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9" name="yt_shape_11159"/>
          <p:cNvSpPr txBox="1"/>
          <p:nvPr/>
        </p:nvSpPr>
        <p:spPr>
          <a:xfrm>
            <a:off x="540000" y="900000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请你参考下列老师的讲解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用运算律进行简便计算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160" name="yt_image_11160" title="H_77.7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488" y="1531667"/>
            <a:ext cx="4905023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2" name="yt_shape_11162"/>
          <p:cNvSpPr txBox="1"/>
          <p:nvPr/>
        </p:nvSpPr>
        <p:spPr>
          <a:xfrm>
            <a:off x="540000" y="2569789"/>
            <a:ext cx="477053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14985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7FDD72-C9A7-B2D4-6F94-1E41EC0EE1DB}"/>
              </a:ext>
            </a:extLst>
          </p:cNvPr>
          <p:cNvSpPr txBox="1"/>
          <p:nvPr/>
        </p:nvSpPr>
        <p:spPr>
          <a:xfrm>
            <a:off x="449989" y="2998471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E37A7C-61B0-F0EE-F980-9E85CD620D90}"/>
              </a:ext>
            </a:extLst>
          </p:cNvPr>
          <p:cNvSpPr txBox="1"/>
          <p:nvPr/>
        </p:nvSpPr>
        <p:spPr>
          <a:xfrm>
            <a:off x="1631504" y="3473959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A1DC3-99E0-0FE4-1563-3C59E17C3DA5}"/>
              </a:ext>
            </a:extLst>
          </p:cNvPr>
          <p:cNvSpPr txBox="1"/>
          <p:nvPr/>
        </p:nvSpPr>
        <p:spPr>
          <a:xfrm>
            <a:off x="1631504" y="3949447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BB9A70-A82D-C3B2-DDCD-2976099D1D79}"/>
              </a:ext>
            </a:extLst>
          </p:cNvPr>
          <p:cNvSpPr txBox="1"/>
          <p:nvPr/>
        </p:nvSpPr>
        <p:spPr>
          <a:xfrm>
            <a:off x="1631504" y="4424935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14985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64" name="yt_shape_11164"/>
              <p:cNvSpPr txBox="1"/>
              <p:nvPr/>
            </p:nvSpPr>
            <p:spPr>
              <a:xfrm>
                <a:off x="540000" y="900000"/>
                <a:ext cx="6206635" cy="22727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99900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64" name="yt_shape_11164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06635" cy="2272738"/>
              </a:xfrm>
              <a:prstGeom prst="rect">
                <a:avLst/>
              </a:prstGeom>
              <a:blipFill>
                <a:blip r:embed="rId2"/>
                <a:stretch>
                  <a:fillRect l="-3045" r="-1965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B7A0A5-B6E7-F44D-8250-C96AED940897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5107495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999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C8B7A0A5-B6E7-F44D-8250-C96AED9408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5107495" cy="769061"/>
              </a:xfrm>
              <a:prstGeom prst="rect">
                <a:avLst/>
              </a:prstGeom>
              <a:blipFill>
                <a:blip r:embed="rId3"/>
                <a:stretch>
                  <a:fillRect l="-1909" r="-179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124F8CB-18F2-52C7-85C9-75D72465BF77}"/>
              </a:ext>
            </a:extLst>
          </p:cNvPr>
          <p:cNvSpPr txBox="1"/>
          <p:nvPr/>
        </p:nvSpPr>
        <p:spPr>
          <a:xfrm>
            <a:off x="1631504" y="220409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B0B65A-0A2D-DBBD-34B5-8354BA77688E}"/>
              </a:ext>
            </a:extLst>
          </p:cNvPr>
          <p:cNvSpPr txBox="1"/>
          <p:nvPr/>
        </p:nvSpPr>
        <p:spPr>
          <a:xfrm>
            <a:off x="1631504" y="267958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9" name="yt_shape_11169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168" name="yt_image_1116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1" name="yt_shape_11171"/>
          <p:cNvSpPr txBox="1"/>
          <p:nvPr/>
        </p:nvSpPr>
        <p:spPr>
          <a:xfrm>
            <a:off x="4095452" y="1378425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利用有理数的乘法运算律计算</a:t>
            </a:r>
          </a:p>
        </p:txBody>
      </p:sp>
      <p:sp>
        <p:nvSpPr>
          <p:cNvPr id="11172" name="yt_shape_11172"/>
          <p:cNvSpPr txBox="1"/>
          <p:nvPr/>
        </p:nvSpPr>
        <p:spPr>
          <a:xfrm>
            <a:off x="540000" y="1857728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73" name="yt_shape_11173"/>
              <p:cNvSpPr txBox="1"/>
              <p:nvPr/>
            </p:nvSpPr>
            <p:spPr>
              <a:xfrm>
                <a:off x="540000" y="2337031"/>
                <a:ext cx="4751301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173" name="yt_shape_11173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7031"/>
                <a:ext cx="4751301" cy="642163"/>
              </a:xfrm>
              <a:prstGeom prst="rect">
                <a:avLst/>
              </a:prstGeom>
              <a:blipFill>
                <a:blip r:embed="rId3"/>
                <a:stretch>
                  <a:fillRect l="-3979" r="-282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75" name="yt_shape_11175"/>
              <p:cNvSpPr txBox="1"/>
              <p:nvPr/>
            </p:nvSpPr>
            <p:spPr>
              <a:xfrm>
                <a:off x="540119" y="3029982"/>
                <a:ext cx="11492915" cy="13266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a2030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175" name="yt_shape_11175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29982"/>
                <a:ext cx="11111999" cy="1326645"/>
              </a:xfrm>
              <a:prstGeom prst="rect">
                <a:avLst/>
              </a:prstGeom>
              <a:blipFill>
                <a:blip r:embed="rId4"/>
                <a:stretch>
                  <a:fillRect l="-1701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77" name="yt_shape_11177"/>
          <p:cNvSpPr txBox="1"/>
          <p:nvPr/>
        </p:nvSpPr>
        <p:spPr>
          <a:xfrm>
            <a:off x="540000" y="4407415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11178" name="yt_shape_11178"/>
          <p:cNvSpPr txBox="1"/>
          <p:nvPr/>
        </p:nvSpPr>
        <p:spPr>
          <a:xfrm>
            <a:off x="540000" y="4870239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根据以上方法和规律解答下列问题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79" name="yt_shape_11179"/>
              <p:cNvSpPr txBox="1"/>
              <p:nvPr/>
            </p:nvSpPr>
            <p:spPr>
              <a:xfrm>
                <a:off x="540119" y="900000"/>
                <a:ext cx="11492915" cy="20697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【直接应用】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2d4c,isEnd"/>
                  </a:rPr>
                  <a:t>）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1179" name="yt_shape_11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9797"/>
              </a:xfrm>
              <a:prstGeom prst="rect">
                <a:avLst/>
              </a:prstGeom>
              <a:blipFill>
                <a:blip r:embed="rId2"/>
                <a:stretch>
                  <a:fillRect l="-1645" t="-2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B76C0A-4E55-4835-8F16-6AE3356E8577}"/>
              </a:ext>
            </a:extLst>
          </p:cNvPr>
          <p:cNvSpPr txBox="1"/>
          <p:nvPr/>
        </p:nvSpPr>
        <p:spPr>
          <a:xfrm>
            <a:off x="754908" y="200311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83" name="yt_shape_11183"/>
              <p:cNvSpPr txBox="1"/>
              <p:nvPr/>
            </p:nvSpPr>
            <p:spPr>
              <a:xfrm>
                <a:off x="540119" y="900000"/>
                <a:ext cx="11492915" cy="3648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  <a:sym typeface=",isEnd"/>
                  </a:rPr>
                  <a:t>【拓展应用】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49aa"/>
                  </a:rPr>
                  <a:t>1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）×…×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</p:txBody>
          </p:sp>
        </mc:Choice>
        <mc:Fallback>
          <p:sp>
            <p:nvSpPr>
              <p:cNvPr id="11183" name="yt_shape_11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48371"/>
              </a:xfrm>
              <a:prstGeom prst="rect">
                <a:avLst/>
              </a:prstGeom>
              <a:blipFill>
                <a:blip r:embed="rId2"/>
                <a:stretch>
                  <a:fillRect l="-1645" t="-1505" b="-17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95A7C5-1815-371C-8FC1-A67E773B5502}"/>
                  </a:ext>
                </a:extLst>
              </p:cNvPr>
              <p:cNvSpPr txBox="1"/>
              <p:nvPr/>
            </p:nvSpPr>
            <p:spPr>
              <a:xfrm>
                <a:off x="450108" y="2708920"/>
                <a:ext cx="761911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95A7C5-1815-371C-8FC1-A67E773B5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08920"/>
                <a:ext cx="7619112" cy="775793"/>
              </a:xfrm>
              <a:prstGeom prst="rect">
                <a:avLst/>
              </a:prstGeom>
              <a:blipFill>
                <a:blip r:embed="rId3"/>
                <a:stretch>
                  <a:fillRect l="-1280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571198-29AA-D507-4A72-29FF3333FFA5}"/>
                  </a:ext>
                </a:extLst>
              </p:cNvPr>
              <p:cNvSpPr txBox="1"/>
              <p:nvPr/>
            </p:nvSpPr>
            <p:spPr>
              <a:xfrm>
                <a:off x="1703512" y="3391101"/>
                <a:ext cx="8228712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）×…×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571198-29AA-D507-4A72-29FF3333F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391101"/>
                <a:ext cx="8228712" cy="775792"/>
              </a:xfrm>
              <a:prstGeom prst="rect">
                <a:avLst/>
              </a:prstGeom>
              <a:blipFill>
                <a:blip r:embed="rId4"/>
                <a:stretch>
                  <a:fillRect l="-1111" r="-1111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6B5E7A6-FA58-A198-05AE-47BDC10FB8C7}"/>
              </a:ext>
            </a:extLst>
          </p:cNvPr>
          <p:cNvSpPr txBox="1"/>
          <p:nvPr/>
        </p:nvSpPr>
        <p:spPr>
          <a:xfrm>
            <a:off x="1703512" y="407328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×…×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2C2DD3-7CE6-CFA6-D280-3E8D8785EC58}"/>
              </a:ext>
            </a:extLst>
          </p:cNvPr>
          <p:cNvSpPr txBox="1"/>
          <p:nvPr/>
        </p:nvSpPr>
        <p:spPr>
          <a:xfrm>
            <a:off x="1703512" y="454876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9" name="yt_shape_11089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88" name="yt_image_1108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1" name="yt_shape_11091"/>
          <p:cNvSpPr txBox="1"/>
          <p:nvPr/>
        </p:nvSpPr>
        <p:spPr>
          <a:xfrm>
            <a:off x="540000" y="1597583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有理数乘法的运算律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92" name="yt_shape_11092"/>
              <p:cNvSpPr txBox="1"/>
              <p:nvPr/>
            </p:nvSpPr>
            <p:spPr>
              <a:xfrm>
                <a:off x="540119" y="2097148"/>
                <a:ext cx="11492915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在算式变形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9cb0"/>
                  </a:rPr>
                  <a:t>运用了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092" name="yt_shape_1109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97148"/>
                <a:ext cx="11492915" cy="1107547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94" name="yt_table_110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468860"/>
              </p:ext>
            </p:extLst>
          </p:nvPr>
        </p:nvGraphicFramePr>
        <p:xfrm>
          <a:off x="540056" y="3255483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乘法交换律和乘法对加法的分配律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乘法对加法的分配律和乘法结合律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p:pic>
        <p:nvPicPr>
          <p:cNvPr id="3" name="yt_shape_1722389937263">
            <a:extLst>
              <a:ext uri="{FF2B5EF4-FFF2-40B4-BE49-F238E27FC236}">
                <a16:creationId xmlns:a16="http://schemas.microsoft.com/office/drawing/2014/main" id="{785A7692-E76C-2015-5072-D1E459ABC2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EE06A7-DEA7-175C-9CD1-79C26C2AC96B}"/>
              </a:ext>
            </a:extLst>
          </p:cNvPr>
          <p:cNvSpPr txBox="1"/>
          <p:nvPr/>
        </p:nvSpPr>
        <p:spPr>
          <a:xfrm>
            <a:off x="1059708" y="27228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96" name="yt_shape_11096"/>
              <p:cNvSpPr txBox="1"/>
              <p:nvPr/>
            </p:nvSpPr>
            <p:spPr>
              <a:xfrm>
                <a:off x="540000" y="900000"/>
                <a:ext cx="10138994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本题运用了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96" name="yt_shape_1109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38994" cy="640816"/>
              </a:xfrm>
              <a:prstGeom prst="rect">
                <a:avLst/>
              </a:prstGeom>
              <a:blipFill>
                <a:blip r:embed="rId2"/>
                <a:stretch>
                  <a:fillRect l="-1864" r="-8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98" name="yt_table_110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405130"/>
              </p:ext>
            </p:extLst>
          </p:nvPr>
        </p:nvGraphicFramePr>
        <p:xfrm>
          <a:off x="540056" y="1591604"/>
          <a:ext cx="79952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377666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乘法对加法的分配律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00" name="yt_shape_11100"/>
              <p:cNvSpPr txBox="1"/>
              <p:nvPr/>
            </p:nvSpPr>
            <p:spPr>
              <a:xfrm>
                <a:off x="540000" y="2593158"/>
                <a:ext cx="1083630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用简便方法计算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100" name="yt_shape_1110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93158"/>
                <a:ext cx="10836300" cy="638893"/>
              </a:xfrm>
              <a:prstGeom prst="rect">
                <a:avLst/>
              </a:prstGeom>
              <a:blipFill>
                <a:blip r:embed="rId3"/>
                <a:stretch>
                  <a:fillRect l="-1745" r="-73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02" name="yt_table_111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681618"/>
              </p:ext>
            </p:extLst>
          </p:nvPr>
        </p:nvGraphicFramePr>
        <p:xfrm>
          <a:off x="540056" y="3282839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04" name="yt_shape_11104"/>
              <p:cNvSpPr txBox="1"/>
              <p:nvPr/>
            </p:nvSpPr>
            <p:spPr>
              <a:xfrm>
                <a:off x="540000" y="3809010"/>
                <a:ext cx="7130157" cy="25406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指出下列运算中所运用的运算律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]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104" name="yt_shape_11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09010"/>
                <a:ext cx="7130157" cy="2540696"/>
              </a:xfrm>
              <a:prstGeom prst="rect">
                <a:avLst/>
              </a:prstGeom>
              <a:blipFill>
                <a:blip r:embed="rId4"/>
                <a:stretch>
                  <a:fillRect l="-2652" t="-2158" r="-1711" b="-5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280E639-92B6-AE2A-DB8D-306CAF2D8CD2}"/>
              </a:ext>
            </a:extLst>
          </p:cNvPr>
          <p:cNvSpPr txBox="1"/>
          <p:nvPr/>
        </p:nvSpPr>
        <p:spPr>
          <a:xfrm>
            <a:off x="9660664" y="853194"/>
            <a:ext cx="400748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6BC3D8-BA7B-43DD-25AE-6DC11DE3F550}"/>
              </a:ext>
            </a:extLst>
          </p:cNvPr>
          <p:cNvSpPr txBox="1"/>
          <p:nvPr/>
        </p:nvSpPr>
        <p:spPr>
          <a:xfrm>
            <a:off x="10351226" y="2546352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256983-0626-3701-46B4-6BF2B9D52BF1}"/>
              </a:ext>
            </a:extLst>
          </p:cNvPr>
          <p:cNvSpPr txBox="1"/>
          <p:nvPr/>
        </p:nvSpPr>
        <p:spPr>
          <a:xfrm>
            <a:off x="449989" y="471318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E9FFE7-F8BB-9819-3872-066BE07FE5A9}"/>
              </a:ext>
            </a:extLst>
          </p:cNvPr>
          <p:cNvSpPr txBox="1"/>
          <p:nvPr/>
        </p:nvSpPr>
        <p:spPr>
          <a:xfrm>
            <a:off x="449989" y="5870277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乘法对加法的分配律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10" name="yt_shape_11110"/>
              <p:cNvSpPr txBox="1"/>
              <p:nvPr/>
            </p:nvSpPr>
            <p:spPr>
              <a:xfrm>
                <a:off x="540000" y="900000"/>
                <a:ext cx="5222584" cy="39145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运用运算律进行简便运算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10" name="yt_shape_11110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22584" cy="3914533"/>
              </a:xfrm>
              <a:prstGeom prst="rect">
                <a:avLst/>
              </a:prstGeom>
              <a:blipFill>
                <a:blip r:embed="rId2"/>
                <a:stretch>
                  <a:fillRect l="-3621" t="-1402" r="-2570" b="-3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12774F-5598-6E94-AE04-03C32016B431}"/>
                  </a:ext>
                </a:extLst>
              </p:cNvPr>
              <p:cNvSpPr txBox="1"/>
              <p:nvPr/>
            </p:nvSpPr>
            <p:spPr>
              <a:xfrm>
                <a:off x="449989" y="2004386"/>
                <a:ext cx="4590161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DB12774F-5598-6E94-AE04-03C32016B4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386"/>
                <a:ext cx="4590161" cy="769315"/>
              </a:xfrm>
              <a:prstGeom prst="rect">
                <a:avLst/>
              </a:prstGeom>
              <a:blipFill>
                <a:blip r:embed="rId3"/>
                <a:stretch>
                  <a:fillRect l="-2125" r="-19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4CD3DB0-738A-9323-6CDB-F41F4A389A7B}"/>
              </a:ext>
            </a:extLst>
          </p:cNvPr>
          <p:cNvSpPr txBox="1"/>
          <p:nvPr/>
        </p:nvSpPr>
        <p:spPr>
          <a:xfrm>
            <a:off x="1703512" y="26800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F4579C-347C-5CA9-3A72-85F1906B954F}"/>
              </a:ext>
            </a:extLst>
          </p:cNvPr>
          <p:cNvSpPr txBox="1"/>
          <p:nvPr/>
        </p:nvSpPr>
        <p:spPr>
          <a:xfrm>
            <a:off x="449989" y="3830011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013897-EE75-06B9-FBDD-AC1C9B6AA194}"/>
              </a:ext>
            </a:extLst>
          </p:cNvPr>
          <p:cNvSpPr txBox="1"/>
          <p:nvPr/>
        </p:nvSpPr>
        <p:spPr>
          <a:xfrm>
            <a:off x="1714298" y="4305499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8" name="yt_shape_11118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多个有理数相乘</a:t>
            </a:r>
          </a:p>
        </p:txBody>
      </p:sp>
      <p:sp>
        <p:nvSpPr>
          <p:cNvPr id="11119" name="yt_shape_11119"/>
          <p:cNvSpPr txBox="1"/>
          <p:nvPr/>
        </p:nvSpPr>
        <p:spPr>
          <a:xfrm>
            <a:off x="540000" y="1399565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20" name="yt_table_111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075201"/>
              </p:ext>
            </p:extLst>
          </p:nvPr>
        </p:nvGraphicFramePr>
        <p:xfrm>
          <a:off x="540056" y="1878868"/>
          <a:ext cx="6291263" cy="1901952"/>
        </p:xfrm>
        <a:graphic>
          <a:graphicData uri="http://schemas.openxmlformats.org/drawingml/2006/table">
            <a:tbl>
              <a:tblPr/>
              <a:tblGrid>
                <a:gridCol w="6291263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pic>
        <p:nvPicPr>
          <p:cNvPr id="3" name="yt_shape_1722389937351">
            <a:extLst>
              <a:ext uri="{FF2B5EF4-FFF2-40B4-BE49-F238E27FC236}">
                <a16:creationId xmlns:a16="http://schemas.microsoft.com/office/drawing/2014/main" id="{30857883-9A23-0923-CDDE-CA55536475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386D66-9AF1-2B49-8C1A-C2FF0987749A}"/>
              </a:ext>
            </a:extLst>
          </p:cNvPr>
          <p:cNvSpPr txBox="1"/>
          <p:nvPr/>
        </p:nvSpPr>
        <p:spPr>
          <a:xfrm>
            <a:off x="4793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22" name="yt_shape_11122"/>
              <p:cNvSpPr txBox="1"/>
              <p:nvPr/>
            </p:nvSpPr>
            <p:spPr>
              <a:xfrm>
                <a:off x="540000" y="900000"/>
                <a:ext cx="5448607" cy="43429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22" name="yt_shape_11122" descr="{&quot;rangeId&quot;:1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48607" cy="4342920"/>
              </a:xfrm>
              <a:prstGeom prst="rect">
                <a:avLst/>
              </a:prstGeom>
              <a:blipFill>
                <a:blip r:embed="rId2"/>
                <a:stretch>
                  <a:fillRect l="-3471" t="-1264" r="-2464" b="-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6338B9-86B5-AD19-3C1A-937C27C13966}"/>
                  </a:ext>
                </a:extLst>
              </p:cNvPr>
              <p:cNvSpPr txBox="1"/>
              <p:nvPr/>
            </p:nvSpPr>
            <p:spPr>
              <a:xfrm>
                <a:off x="449989" y="2003116"/>
                <a:ext cx="284232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pageBreak': True}">
                <a:extLst>
                  <a:ext uri="{FF2B5EF4-FFF2-40B4-BE49-F238E27FC236}">
                    <a16:creationId xmlns:a16="http://schemas.microsoft.com/office/drawing/2014/main" id="{426338B9-86B5-AD19-3C1A-937C27C139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116"/>
                <a:ext cx="2842324" cy="768045"/>
              </a:xfrm>
              <a:prstGeom prst="rect">
                <a:avLst/>
              </a:prstGeom>
              <a:blipFill>
                <a:blip r:embed="rId3"/>
                <a:stretch>
                  <a:fillRect l="-34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ED927A1-D80B-6C8C-60F4-11834683ED19}"/>
              </a:ext>
            </a:extLst>
          </p:cNvPr>
          <p:cNvSpPr txBox="1"/>
          <p:nvPr/>
        </p:nvSpPr>
        <p:spPr>
          <a:xfrm>
            <a:off x="1631504" y="26775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A09497A-D38F-1145-1B3A-9F34CD09C653}"/>
                  </a:ext>
                </a:extLst>
              </p:cNvPr>
              <p:cNvSpPr txBox="1"/>
              <p:nvPr/>
            </p:nvSpPr>
            <p:spPr>
              <a:xfrm>
                <a:off x="449989" y="3835218"/>
                <a:ext cx="435679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, 'pageBreak': True}">
                <a:extLst>
                  <a:ext uri="{FF2B5EF4-FFF2-40B4-BE49-F238E27FC236}">
                    <a16:creationId xmlns:a16="http://schemas.microsoft.com/office/drawing/2014/main" id="{3A09497A-D38F-1145-1B3A-9F34CD09C6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5218"/>
                <a:ext cx="4356798" cy="775792"/>
              </a:xfrm>
              <a:prstGeom prst="rect">
                <a:avLst/>
              </a:prstGeom>
              <a:blipFill>
                <a:blip r:embed="rId4"/>
                <a:stretch>
                  <a:fillRect l="-2238" r="-2098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437D92-E53D-9231-A9D9-7E362488BD73}"/>
                  </a:ext>
                </a:extLst>
              </p:cNvPr>
              <p:cNvSpPr txBox="1"/>
              <p:nvPr/>
            </p:nvSpPr>
            <p:spPr>
              <a:xfrm>
                <a:off x="1631504" y="4517398"/>
                <a:ext cx="1013524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437D92-E53D-9231-A9D9-7E362488BD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517398"/>
                <a:ext cx="1013524" cy="730327"/>
              </a:xfrm>
              <a:prstGeom prst="rect">
                <a:avLst/>
              </a:prstGeom>
              <a:blipFill>
                <a:blip r:embed="rId5"/>
                <a:stretch>
                  <a:fillRect l="-9639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1" name="yt_shape_11131"/>
          <p:cNvSpPr txBox="1"/>
          <p:nvPr/>
        </p:nvSpPr>
        <p:spPr>
          <a:xfrm>
            <a:off x="540000" y="900000"/>
            <a:ext cx="867545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 dirty="0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 dirty="0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使用乘法对加法的分配律时漏乘项或弄错符号而出错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32" name="yt_shape_11132"/>
              <p:cNvSpPr txBox="1"/>
              <p:nvPr/>
            </p:nvSpPr>
            <p:spPr>
              <a:xfrm>
                <a:off x="540000" y="1399565"/>
                <a:ext cx="4885953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32" name="yt_shape_11132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885953" cy="649152"/>
              </a:xfrm>
              <a:prstGeom prst="rect">
                <a:avLst/>
              </a:prstGeom>
              <a:blipFill>
                <a:blip r:embed="rId2"/>
                <a:stretch>
                  <a:fillRect l="-3870" r="-274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34" name="yt_shape_11134"/>
              <p:cNvSpPr txBox="1"/>
              <p:nvPr/>
            </p:nvSpPr>
            <p:spPr>
              <a:xfrm>
                <a:off x="540000" y="2099505"/>
                <a:ext cx="5732338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34" name="yt_shape_11134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9505"/>
                <a:ext cx="5732338" cy="1597489"/>
              </a:xfrm>
              <a:prstGeom prst="rect">
                <a:avLst/>
              </a:prstGeom>
              <a:blipFill>
                <a:blip r:embed="rId3"/>
                <a:stretch>
                  <a:fillRect l="-3298" r="-2234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89937432">
            <a:extLst>
              <a:ext uri="{FF2B5EF4-FFF2-40B4-BE49-F238E27FC236}">
                <a16:creationId xmlns:a16="http://schemas.microsoft.com/office/drawing/2014/main" id="{8710CC73-4BF7-B9DA-1F13-6DF24E5715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835349-ADEA-7ED4-6714-EA602D707661}"/>
                  </a:ext>
                </a:extLst>
              </p:cNvPr>
              <p:cNvSpPr txBox="1"/>
              <p:nvPr/>
            </p:nvSpPr>
            <p:spPr>
              <a:xfrm>
                <a:off x="449989" y="2052699"/>
                <a:ext cx="58569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7E835349-ADEA-7ED4-6714-EA602D7076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52699"/>
                <a:ext cx="5856986" cy="775793"/>
              </a:xfrm>
              <a:prstGeom prst="rect">
                <a:avLst/>
              </a:prstGeom>
              <a:blipFill>
                <a:blip r:embed="rId5"/>
                <a:stretch>
                  <a:fillRect l="-1665" r="-156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1A9B3CB-6F4B-32A5-BE6E-8D78B51314D6}"/>
              </a:ext>
            </a:extLst>
          </p:cNvPr>
          <p:cNvSpPr txBox="1"/>
          <p:nvPr/>
        </p:nvSpPr>
        <p:spPr>
          <a:xfrm>
            <a:off x="1677314" y="273488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374712-2AED-DC53-E0C6-6F38EEC3CC57}"/>
              </a:ext>
            </a:extLst>
          </p:cNvPr>
          <p:cNvSpPr txBox="1"/>
          <p:nvPr/>
        </p:nvSpPr>
        <p:spPr>
          <a:xfrm>
            <a:off x="1677314" y="3210368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7" name="yt_shape_11137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36" name="yt_image_11136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39" name="yt_shape_11139"/>
              <p:cNvSpPr txBox="1"/>
              <p:nvPr/>
            </p:nvSpPr>
            <p:spPr>
              <a:xfrm>
                <a:off x="540000" y="1597583"/>
                <a:ext cx="7386638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下列运算过程中错误的个数是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139" name="yt_shape_11139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7386638" cy="2066784"/>
              </a:xfrm>
              <a:prstGeom prst="rect">
                <a:avLst/>
              </a:prstGeom>
              <a:blipFill>
                <a:blip r:embed="rId3"/>
                <a:stretch>
                  <a:fillRect l="-2560" t="-2360" r="-1569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44" name="yt_table_111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892843"/>
              </p:ext>
            </p:extLst>
          </p:nvPr>
        </p:nvGraphicFramePr>
        <p:xfrm>
          <a:off x="540056" y="372517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BBE772C-2807-2E68-D4D6-AC4A5B1943D8}"/>
              </a:ext>
            </a:extLst>
          </p:cNvPr>
          <p:cNvSpPr txBox="1"/>
          <p:nvPr/>
        </p:nvSpPr>
        <p:spPr>
          <a:xfrm>
            <a:off x="5402989" y="1550777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6" name="yt_shape_11146"/>
          <p:cNvSpPr txBox="1"/>
          <p:nvPr/>
        </p:nvSpPr>
        <p:spPr>
          <a:xfrm>
            <a:off x="540000" y="900000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若四个互不相等的整数的积为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那么这四个整数的和是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47" name="yt_table_111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36179"/>
              </p:ext>
            </p:extLst>
          </p:nvPr>
        </p:nvGraphicFramePr>
        <p:xfrm>
          <a:off x="540056" y="1379303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sp>
        <p:nvSpPr>
          <p:cNvPr id="11149" name="yt_shape_11149"/>
          <p:cNvSpPr txBox="1"/>
          <p:nvPr/>
        </p:nvSpPr>
        <p:spPr>
          <a:xfrm>
            <a:off x="540119" y="238085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8344,isEnd"/>
              </a:rPr>
              <a:t>的值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32DF26-3FA3-0AC4-F7EC-3DEF80C6FD16}"/>
              </a:ext>
            </a:extLst>
          </p:cNvPr>
          <p:cNvSpPr txBox="1"/>
          <p:nvPr/>
        </p:nvSpPr>
        <p:spPr>
          <a:xfrm>
            <a:off x="9060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11E25C-2D44-1797-A8F8-88044BFDBAD9}"/>
              </a:ext>
            </a:extLst>
          </p:cNvPr>
          <p:cNvSpPr txBox="1"/>
          <p:nvPr/>
        </p:nvSpPr>
        <p:spPr>
          <a:xfrm>
            <a:off x="754908" y="280953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1519</Words>
  <Application>Microsoft Office PowerPoint</Application>
  <PresentationFormat>宽屏</PresentationFormat>
  <Paragraphs>149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2024-07-31T01:35:33Z</dcterms:created>
  <dcterms:modified xsi:type="dcterms:W3CDTF">2024-07-31T07:35:07Z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