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69" r:id="rId7"/>
    <p:sldId id="371" r:id="rId8"/>
    <p:sldId id="372" r:id="rId9"/>
    <p:sldId id="374" r:id="rId10"/>
    <p:sldId id="375" r:id="rId11"/>
    <p:sldId id="377" r:id="rId12"/>
    <p:sldId id="378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1" name="yt_shape_13711"/>
          <p:cNvSpPr txBox="1"/>
          <p:nvPr/>
        </p:nvSpPr>
        <p:spPr>
          <a:xfrm>
            <a:off x="540000" y="9000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一、常规消元法解二元一次方程组</a:t>
            </a:r>
          </a:p>
        </p:txBody>
      </p:sp>
      <p:sp>
        <p:nvSpPr>
          <p:cNvPr id="13712" name="yt_shape_13712"/>
          <p:cNvSpPr txBox="1"/>
          <p:nvPr/>
        </p:nvSpPr>
        <p:spPr>
          <a:xfrm>
            <a:off x="540000" y="1379303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用代入消元法解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13" name="yt_shape_13713"/>
              <p:cNvSpPr txBox="1"/>
              <p:nvPr/>
            </p:nvSpPr>
            <p:spPr>
              <a:xfrm>
                <a:off x="540000" y="1878868"/>
                <a:ext cx="4116833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13" name="yt_shape_13713" descr="{&quot;rangeId&quot;:2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4116833" cy="1247008"/>
              </a:xfrm>
              <a:prstGeom prst="rect">
                <a:avLst/>
              </a:prstGeom>
              <a:blipFill>
                <a:blip r:embed="rId2"/>
                <a:stretch>
                  <a:fillRect l="-4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15" name="yt_shape_13715"/>
          <p:cNvSpPr txBox="1"/>
          <p:nvPr/>
        </p:nvSpPr>
        <p:spPr>
          <a:xfrm>
            <a:off x="540000" y="3176664"/>
            <a:ext cx="287899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716" name="yt_shape_13716"/>
          <p:cNvSpPr txBox="1"/>
          <p:nvPr/>
        </p:nvSpPr>
        <p:spPr>
          <a:xfrm>
            <a:off x="540000" y="4136099"/>
            <a:ext cx="1463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17" name="yt_shape_13717"/>
              <p:cNvSpPr txBox="1"/>
              <p:nvPr/>
            </p:nvSpPr>
            <p:spPr>
              <a:xfrm>
                <a:off x="540000" y="4615402"/>
                <a:ext cx="3973973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17" name="yt_shape_13717" descr="{&quot;rangeId&quot;:2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5402"/>
                <a:ext cx="3973973" cy="1551066"/>
              </a:xfrm>
              <a:prstGeom prst="rect">
                <a:avLst/>
              </a:prstGeom>
              <a:blipFill>
                <a:blip r:embed="rId3"/>
                <a:stretch>
                  <a:fillRect l="-4762" t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343927">
            <a:extLst>
              <a:ext uri="{FF2B5EF4-FFF2-40B4-BE49-F238E27FC236}">
                <a16:creationId xmlns:a16="http://schemas.microsoft.com/office/drawing/2014/main" id="{C6C7D545-785A-2D0D-609C-659702DAFE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30707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CB7B3D-E07E-0A86-67DE-FA87FBD5E2E9}"/>
              </a:ext>
            </a:extLst>
          </p:cNvPr>
          <p:cNvSpPr txBox="1"/>
          <p:nvPr/>
        </p:nvSpPr>
        <p:spPr>
          <a:xfrm>
            <a:off x="449989" y="312985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C8E299-C863-D7C3-6E3A-A3DC3C3AD3D5}"/>
              </a:ext>
            </a:extLst>
          </p:cNvPr>
          <p:cNvSpPr txBox="1"/>
          <p:nvPr/>
        </p:nvSpPr>
        <p:spPr>
          <a:xfrm>
            <a:off x="449989" y="3605346"/>
            <a:ext cx="3031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6A63DD-DC30-B26A-A53A-57E1AB454707}"/>
              </a:ext>
            </a:extLst>
          </p:cNvPr>
          <p:cNvSpPr txBox="1"/>
          <p:nvPr/>
        </p:nvSpPr>
        <p:spPr>
          <a:xfrm>
            <a:off x="449989" y="4089293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2DEA6B-2486-EA20-ABDD-A0F12ADF5BAC}"/>
              </a:ext>
            </a:extLst>
          </p:cNvPr>
          <p:cNvSpPr txBox="1"/>
          <p:nvPr/>
        </p:nvSpPr>
        <p:spPr>
          <a:xfrm>
            <a:off x="449989" y="4568596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2402DB4-17D2-7A0A-1B5E-AF830E4DEA8D}"/>
                  </a:ext>
                </a:extLst>
              </p:cNvPr>
              <p:cNvSpPr txBox="1"/>
              <p:nvPr/>
            </p:nvSpPr>
            <p:spPr>
              <a:xfrm>
                <a:off x="449989" y="5044084"/>
                <a:ext cx="41156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, 'mathAnswerShape': 1, 'IsSplitBraceMath': 1}">
                <a:extLst>
                  <a:ext uri="{FF2B5EF4-FFF2-40B4-BE49-F238E27FC236}">
                    <a16:creationId xmlns:a16="http://schemas.microsoft.com/office/drawing/2014/main" id="{92402DB4-17D2-7A0A-1B5E-AF830E4DEA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4084"/>
                <a:ext cx="4115626" cy="1154189"/>
              </a:xfrm>
              <a:prstGeom prst="rect">
                <a:avLst/>
              </a:prstGeom>
              <a:blipFill>
                <a:blip r:embed="rId5"/>
                <a:stretch>
                  <a:fillRect l="-2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77" name="yt_shape_13777"/>
              <p:cNvSpPr txBox="1"/>
              <p:nvPr/>
            </p:nvSpPr>
            <p:spPr>
              <a:xfrm>
                <a:off x="540000" y="900000"/>
                <a:ext cx="6008055" cy="42384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请用上述方法解方程组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&amp;2024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+2023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 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=2022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宋体" panose="02040503050406030204" pitchFamily="48" charset="0"/>
                                </a:rPr>
                                <m:t>①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&amp;2022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+2021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 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=2020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宋体" panose="02040503050406030204" pitchFamily="48" charset="0"/>
                                </a:rPr>
                                <m:t>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/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77" name="yt_shape_13777" descr="{&quot;rangeId&quot;:15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08055" cy="4238468"/>
              </a:xfrm>
              <a:prstGeom prst="rect">
                <a:avLst/>
              </a:prstGeom>
              <a:blipFill>
                <a:blip r:embed="rId2"/>
                <a:stretch>
                  <a:fillRect l="-3147" t="-1295" r="-22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0D757A2-66C3-D720-1F4E-8561E708DFB4}"/>
              </a:ext>
            </a:extLst>
          </p:cNvPr>
          <p:cNvSpPr txBox="1"/>
          <p:nvPr/>
        </p:nvSpPr>
        <p:spPr>
          <a:xfrm>
            <a:off x="449989" y="2563630"/>
            <a:ext cx="613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634A21-5077-21B6-9708-84815C4B2EFA}"/>
              </a:ext>
            </a:extLst>
          </p:cNvPr>
          <p:cNvSpPr txBox="1"/>
          <p:nvPr/>
        </p:nvSpPr>
        <p:spPr>
          <a:xfrm>
            <a:off x="449989" y="3039118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3AC7D0-3A2E-B796-F257-8895678C8B5B}"/>
              </a:ext>
            </a:extLst>
          </p:cNvPr>
          <p:cNvSpPr txBox="1"/>
          <p:nvPr/>
        </p:nvSpPr>
        <p:spPr>
          <a:xfrm>
            <a:off x="449989" y="3514606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85FEDE-1193-45F5-AA78-1D19E3D35C74}"/>
                  </a:ext>
                </a:extLst>
              </p:cNvPr>
              <p:cNvSpPr txBox="1"/>
              <p:nvPr/>
            </p:nvSpPr>
            <p:spPr>
              <a:xfrm>
                <a:off x="449989" y="3990094"/>
                <a:ext cx="43774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IsSplitBraceMath': 1}">
                <a:extLst>
                  <a:ext uri="{FF2B5EF4-FFF2-40B4-BE49-F238E27FC236}">
                    <a16:creationId xmlns:a16="http://schemas.microsoft.com/office/drawing/2014/main" id="{C885FEDE-1193-45F5-AA78-1D19E3D35C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0094"/>
                <a:ext cx="4377436" cy="1154189"/>
              </a:xfrm>
              <a:prstGeom prst="rect">
                <a:avLst/>
              </a:prstGeom>
              <a:blipFill>
                <a:blip r:embed="rId3"/>
                <a:stretch>
                  <a:fillRect l="-2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3" name="yt_shape_13783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参数转化法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84" name="yt_shape_13784"/>
              <p:cNvSpPr txBox="1"/>
              <p:nvPr/>
            </p:nvSpPr>
            <p:spPr>
              <a:xfrm>
                <a:off x="540000" y="1399565"/>
                <a:ext cx="4010265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∶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=3∶5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84" name="yt_shape_13784" descr="{&quot;rangeId&quot;:17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4010265" cy="1070934"/>
              </a:xfrm>
              <a:prstGeom prst="rect">
                <a:avLst/>
              </a:prstGeom>
              <a:blipFill>
                <a:blip r:embed="rId2"/>
                <a:stretch>
                  <a:fillRect l="-47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86" name="yt_shape_13786"/>
          <p:cNvSpPr txBox="1"/>
          <p:nvPr/>
        </p:nvSpPr>
        <p:spPr>
          <a:xfrm>
            <a:off x="540000" y="2521287"/>
            <a:ext cx="493404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87" name="yt_shape_13787"/>
              <p:cNvSpPr txBox="1"/>
              <p:nvPr/>
            </p:nvSpPr>
            <p:spPr>
              <a:xfrm>
                <a:off x="540000" y="4440985"/>
                <a:ext cx="4408258" cy="20311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87" name="yt_shape_13787" descr="{&quot;rangeId&quot;:17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0985"/>
                <a:ext cx="4408258" cy="2031197"/>
              </a:xfrm>
              <a:prstGeom prst="rect">
                <a:avLst/>
              </a:prstGeom>
              <a:blipFill>
                <a:blip r:embed="rId3"/>
                <a:stretch>
                  <a:fillRect l="-4288" t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344452">
            <a:extLst>
              <a:ext uri="{FF2B5EF4-FFF2-40B4-BE49-F238E27FC236}">
                <a16:creationId xmlns:a16="http://schemas.microsoft.com/office/drawing/2014/main" id="{36BA212B-61EF-3B11-7201-80BC69513D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99F1EA-4FA6-FF6C-3176-E9065CF3D0B1}"/>
              </a:ext>
            </a:extLst>
          </p:cNvPr>
          <p:cNvSpPr txBox="1"/>
          <p:nvPr/>
        </p:nvSpPr>
        <p:spPr>
          <a:xfrm>
            <a:off x="449989" y="2474481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B2C8FA-896E-D9FF-6B1D-E13072780A70}"/>
              </a:ext>
            </a:extLst>
          </p:cNvPr>
          <p:cNvSpPr txBox="1"/>
          <p:nvPr/>
        </p:nvSpPr>
        <p:spPr>
          <a:xfrm>
            <a:off x="449989" y="2949969"/>
            <a:ext cx="285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F14BCB-97D1-FDF5-3F91-8286355197E5}"/>
              </a:ext>
            </a:extLst>
          </p:cNvPr>
          <p:cNvSpPr txBox="1"/>
          <p:nvPr/>
        </p:nvSpPr>
        <p:spPr>
          <a:xfrm>
            <a:off x="449989" y="3425457"/>
            <a:ext cx="506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77A185-B829-97E0-CBC6-11FE164BC6B6}"/>
              </a:ext>
            </a:extLst>
          </p:cNvPr>
          <p:cNvSpPr txBox="1"/>
          <p:nvPr/>
        </p:nvSpPr>
        <p:spPr>
          <a:xfrm>
            <a:off x="449989" y="3900945"/>
            <a:ext cx="2469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58792F-6F4A-30DC-215A-727928567013}"/>
              </a:ext>
            </a:extLst>
          </p:cNvPr>
          <p:cNvSpPr txBox="1"/>
          <p:nvPr/>
        </p:nvSpPr>
        <p:spPr>
          <a:xfrm>
            <a:off x="449989" y="4394179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A734B2-4A5E-5146-8A1E-3846CE9EF27E}"/>
              </a:ext>
            </a:extLst>
          </p:cNvPr>
          <p:cNvSpPr txBox="1"/>
          <p:nvPr/>
        </p:nvSpPr>
        <p:spPr>
          <a:xfrm>
            <a:off x="449989" y="4869667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F622EB-D29A-DEDA-3DF1-3B0D7A880FD6}"/>
                  </a:ext>
                </a:extLst>
              </p:cNvPr>
              <p:cNvSpPr txBox="1"/>
              <p:nvPr/>
            </p:nvSpPr>
            <p:spPr>
              <a:xfrm>
                <a:off x="449989" y="5345156"/>
                <a:ext cx="45457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7, 'mathAnswerShape': 1, 'IsSplitBraceMath': 1}">
                <a:extLst>
                  <a:ext uri="{FF2B5EF4-FFF2-40B4-BE49-F238E27FC236}">
                    <a16:creationId xmlns:a16="http://schemas.microsoft.com/office/drawing/2014/main" id="{C3F622EB-D29A-DEDA-3DF1-3B0D7A880F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45156"/>
                <a:ext cx="4545711" cy="1154189"/>
              </a:xfrm>
              <a:prstGeom prst="rect">
                <a:avLst/>
              </a:prstGeom>
              <a:blipFill>
                <a:blip r:embed="rId5"/>
                <a:stretch>
                  <a:fillRect l="-2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19" name="yt_shape_13719"/>
              <p:cNvSpPr txBox="1"/>
              <p:nvPr/>
            </p:nvSpPr>
            <p:spPr>
              <a:xfrm>
                <a:off x="540000" y="900000"/>
                <a:ext cx="5235408" cy="42384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19" name="yt_shape_13719" descr="{&quot;rangeId&quot;:3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35408" cy="4238468"/>
              </a:xfrm>
              <a:prstGeom prst="rect">
                <a:avLst/>
              </a:prstGeom>
              <a:blipFill>
                <a:blip r:embed="rId2"/>
                <a:stretch>
                  <a:fillRect l="-3613" r="-2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4A6BE5D-F7EC-9781-0673-69D8AA050BE8}"/>
              </a:ext>
            </a:extLst>
          </p:cNvPr>
          <p:cNvSpPr txBox="1"/>
          <p:nvPr/>
        </p:nvSpPr>
        <p:spPr>
          <a:xfrm>
            <a:off x="449989" y="2088142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B5601D-2D0C-CE7D-C99B-29A2B633181C}"/>
              </a:ext>
            </a:extLst>
          </p:cNvPr>
          <p:cNvSpPr txBox="1"/>
          <p:nvPr/>
        </p:nvSpPr>
        <p:spPr>
          <a:xfrm>
            <a:off x="449989" y="2563630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160AF9-84AB-624D-D830-AAED9F715ECB}"/>
              </a:ext>
            </a:extLst>
          </p:cNvPr>
          <p:cNvSpPr txBox="1"/>
          <p:nvPr/>
        </p:nvSpPr>
        <p:spPr>
          <a:xfrm>
            <a:off x="449989" y="3039118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DBBA12-0638-8AFC-AD07-FD59BF519296}"/>
              </a:ext>
            </a:extLst>
          </p:cNvPr>
          <p:cNvSpPr txBox="1"/>
          <p:nvPr/>
        </p:nvSpPr>
        <p:spPr>
          <a:xfrm>
            <a:off x="449989" y="3514606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451B2B7-196A-5DB7-4306-379F2F080CDD}"/>
                  </a:ext>
                </a:extLst>
              </p:cNvPr>
              <p:cNvSpPr txBox="1"/>
              <p:nvPr/>
            </p:nvSpPr>
            <p:spPr>
              <a:xfrm>
                <a:off x="449989" y="3990094"/>
                <a:ext cx="41567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, 'hasSerialNum': 1, 'IsSplitBraceMath': 1}">
                <a:extLst>
                  <a:ext uri="{FF2B5EF4-FFF2-40B4-BE49-F238E27FC236}">
                    <a16:creationId xmlns:a16="http://schemas.microsoft.com/office/drawing/2014/main" id="{3451B2B7-196A-5DB7-4306-379F2F080C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0094"/>
                <a:ext cx="4156773" cy="1154189"/>
              </a:xfrm>
              <a:prstGeom prst="rect">
                <a:avLst/>
              </a:prstGeom>
              <a:blipFill>
                <a:blip r:embed="rId3"/>
                <a:stretch>
                  <a:fillRect l="-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6" name="yt_shape_13726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用加减消元法解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27" name="yt_shape_13727"/>
              <p:cNvSpPr txBox="1"/>
              <p:nvPr/>
            </p:nvSpPr>
            <p:spPr>
              <a:xfrm>
                <a:off x="540000" y="1399565"/>
                <a:ext cx="6611105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潍坊市中考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27" name="yt_shape_13727" descr="{&quot;rangeId&quot;:5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611105" cy="1247008"/>
              </a:xfrm>
              <a:prstGeom prst="rect">
                <a:avLst/>
              </a:prstGeom>
              <a:blipFill>
                <a:blip r:embed="rId2"/>
                <a:stretch>
                  <a:fillRect l="-2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9" name="yt_shape_13729"/>
          <p:cNvSpPr txBox="1"/>
          <p:nvPr/>
        </p:nvSpPr>
        <p:spPr>
          <a:xfrm>
            <a:off x="540000" y="2697361"/>
            <a:ext cx="4387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30" name="yt_shape_13730"/>
          <p:cNvSpPr txBox="1"/>
          <p:nvPr/>
        </p:nvSpPr>
        <p:spPr>
          <a:xfrm>
            <a:off x="540000" y="3176664"/>
            <a:ext cx="1463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31" name="yt_shape_13731"/>
              <p:cNvSpPr txBox="1"/>
              <p:nvPr/>
            </p:nvSpPr>
            <p:spPr>
              <a:xfrm>
                <a:off x="540000" y="3655967"/>
                <a:ext cx="6237285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31" name="yt_shape_13731" descr="{&quot;rangeId&quot;:5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55967"/>
                <a:ext cx="6237285" cy="1551066"/>
              </a:xfrm>
              <a:prstGeom prst="rect">
                <a:avLst/>
              </a:prstGeom>
              <a:blipFill>
                <a:blip r:embed="rId3"/>
                <a:stretch>
                  <a:fillRect l="-3030" t="-3543" r="-2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344004">
            <a:extLst>
              <a:ext uri="{FF2B5EF4-FFF2-40B4-BE49-F238E27FC236}">
                <a16:creationId xmlns:a16="http://schemas.microsoft.com/office/drawing/2014/main" id="{D8BB8887-3511-85C9-D598-A704882915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A3EC31-B9DF-F02D-317B-6FBFD8FF206A}"/>
              </a:ext>
            </a:extLst>
          </p:cNvPr>
          <p:cNvSpPr txBox="1"/>
          <p:nvPr/>
        </p:nvSpPr>
        <p:spPr>
          <a:xfrm>
            <a:off x="449989" y="2650555"/>
            <a:ext cx="4525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7E92CA-3721-83D8-FEBC-D5B702D2EB8E}"/>
              </a:ext>
            </a:extLst>
          </p:cNvPr>
          <p:cNvSpPr txBox="1"/>
          <p:nvPr/>
        </p:nvSpPr>
        <p:spPr>
          <a:xfrm>
            <a:off x="449989" y="3129858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E116BC-AAC3-F846-0646-AE9A65D24AEB}"/>
              </a:ext>
            </a:extLst>
          </p:cNvPr>
          <p:cNvSpPr txBox="1"/>
          <p:nvPr/>
        </p:nvSpPr>
        <p:spPr>
          <a:xfrm>
            <a:off x="449989" y="3609161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1F7AB80-89FA-A921-3E1D-24077106E7DE}"/>
                  </a:ext>
                </a:extLst>
              </p:cNvPr>
              <p:cNvSpPr txBox="1"/>
              <p:nvPr/>
            </p:nvSpPr>
            <p:spPr>
              <a:xfrm>
                <a:off x="449989" y="4084650"/>
                <a:ext cx="41156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mathAnswerShape': 1, 'IsSplitBraceMath': 1}">
                <a:extLst>
                  <a:ext uri="{FF2B5EF4-FFF2-40B4-BE49-F238E27FC236}">
                    <a16:creationId xmlns:a16="http://schemas.microsoft.com/office/drawing/2014/main" id="{81F7AB80-89FA-A921-3E1D-24077106E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84650"/>
                <a:ext cx="4115626" cy="1154189"/>
              </a:xfrm>
              <a:prstGeom prst="rect">
                <a:avLst/>
              </a:prstGeom>
              <a:blipFill>
                <a:blip r:embed="rId5"/>
                <a:stretch>
                  <a:fillRect l="-2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33" name="yt_shape_13733"/>
              <p:cNvSpPr txBox="1"/>
              <p:nvPr/>
            </p:nvSpPr>
            <p:spPr>
              <a:xfrm>
                <a:off x="540000" y="900000"/>
                <a:ext cx="6312626" cy="43491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294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33" name="yt_shape_13733" descr="{&quot;rangeId&quot;:6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12626" cy="4349139"/>
              </a:xfrm>
              <a:prstGeom prst="rect">
                <a:avLst/>
              </a:prstGeom>
              <a:blipFill>
                <a:blip r:embed="rId2"/>
                <a:stretch>
                  <a:fillRect l="-2995" r="-2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D58683-BF54-A7B8-C64F-C9247E416F93}"/>
                  </a:ext>
                </a:extLst>
              </p:cNvPr>
              <p:cNvSpPr txBox="1"/>
              <p:nvPr/>
            </p:nvSpPr>
            <p:spPr>
              <a:xfrm>
                <a:off x="449989" y="1913771"/>
                <a:ext cx="4478464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整理得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, 'IsSplitBraceMath': 1}">
                <a:extLst>
                  <a:ext uri="{FF2B5EF4-FFF2-40B4-BE49-F238E27FC236}">
                    <a16:creationId xmlns:a16="http://schemas.microsoft.com/office/drawing/2014/main" id="{46D58683-BF54-A7B8-C64F-C9247E416F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3771"/>
                <a:ext cx="4478464" cy="1328560"/>
              </a:xfrm>
              <a:prstGeom prst="rect">
                <a:avLst/>
              </a:prstGeom>
              <a:blipFill>
                <a:blip r:embed="rId3"/>
                <a:stretch>
                  <a:fillRect l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4BF2AC1-CAA2-F54E-8F1A-29A12B538D09}"/>
              </a:ext>
            </a:extLst>
          </p:cNvPr>
          <p:cNvSpPr txBox="1"/>
          <p:nvPr/>
        </p:nvSpPr>
        <p:spPr>
          <a:xfrm>
            <a:off x="449989" y="3148719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2F5870-E60B-D8C5-075D-35C0B74701C1}"/>
              </a:ext>
            </a:extLst>
          </p:cNvPr>
          <p:cNvSpPr txBox="1"/>
          <p:nvPr/>
        </p:nvSpPr>
        <p:spPr>
          <a:xfrm>
            <a:off x="449989" y="3624207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5BF326-1598-4664-3AFF-50917311293E}"/>
                  </a:ext>
                </a:extLst>
              </p:cNvPr>
              <p:cNvSpPr txBox="1"/>
              <p:nvPr/>
            </p:nvSpPr>
            <p:spPr>
              <a:xfrm>
                <a:off x="449989" y="4099695"/>
                <a:ext cx="40726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hasSerialNum': 1, 'IsSplitBraceMath': 1}">
                <a:extLst>
                  <a:ext uri="{FF2B5EF4-FFF2-40B4-BE49-F238E27FC236}">
                    <a16:creationId xmlns:a16="http://schemas.microsoft.com/office/drawing/2014/main" id="{EE5BF326-1598-4664-3AFF-5091731129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99695"/>
                <a:ext cx="4072636" cy="1154189"/>
              </a:xfrm>
              <a:prstGeom prst="rect">
                <a:avLst/>
              </a:prstGeom>
              <a:blipFill>
                <a:blip r:embed="rId4"/>
                <a:stretch>
                  <a:fillRect l="-2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0" name="yt_shape_13740"/>
          <p:cNvSpPr txBox="1"/>
          <p:nvPr/>
        </p:nvSpPr>
        <p:spPr>
          <a:xfrm>
            <a:off x="540000" y="900000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二、特殊方法解二元一次方程组</a:t>
            </a:r>
          </a:p>
        </p:txBody>
      </p:sp>
      <p:sp>
        <p:nvSpPr>
          <p:cNvPr id="13741" name="yt_shape_13741"/>
          <p:cNvSpPr txBox="1"/>
          <p:nvPr/>
        </p:nvSpPr>
        <p:spPr>
          <a:xfrm>
            <a:off x="540000" y="1379303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整体代入法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解二元一次方程组</a:t>
            </a:r>
          </a:p>
        </p:txBody>
      </p:sp>
      <p:pic>
        <p:nvPicPr>
          <p:cNvPr id="3" name="yt_shape_1722390344106">
            <a:extLst>
              <a:ext uri="{FF2B5EF4-FFF2-40B4-BE49-F238E27FC236}">
                <a16:creationId xmlns:a16="http://schemas.microsoft.com/office/drawing/2014/main" id="{8E961470-7802-3C7B-6593-52E054CD80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30707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42" name="yt_shape_13742"/>
              <p:cNvSpPr txBox="1"/>
              <p:nvPr/>
            </p:nvSpPr>
            <p:spPr>
              <a:xfrm>
                <a:off x="540000" y="1628800"/>
                <a:ext cx="5137497" cy="4718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742" name="yt_shape_137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8800"/>
                <a:ext cx="5137497" cy="4718599"/>
              </a:xfrm>
              <a:prstGeom prst="rect">
                <a:avLst/>
              </a:prstGeom>
              <a:blipFill>
                <a:blip r:embed="rId3"/>
                <a:stretch>
                  <a:fillRect l="-3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D306676-06E2-757C-F11C-2769B5E84270}"/>
              </a:ext>
            </a:extLst>
          </p:cNvPr>
          <p:cNvSpPr txBox="1"/>
          <p:nvPr/>
        </p:nvSpPr>
        <p:spPr>
          <a:xfrm>
            <a:off x="449989" y="2816942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4B055B-4C3C-149F-3F63-B8098ABD5687}"/>
              </a:ext>
            </a:extLst>
          </p:cNvPr>
          <p:cNvSpPr txBox="1"/>
          <p:nvPr/>
        </p:nvSpPr>
        <p:spPr>
          <a:xfrm>
            <a:off x="449989" y="3292430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10537C-EC9D-1659-544A-515774C45B98}"/>
              </a:ext>
            </a:extLst>
          </p:cNvPr>
          <p:cNvSpPr txBox="1"/>
          <p:nvPr/>
        </p:nvSpPr>
        <p:spPr>
          <a:xfrm>
            <a:off x="449989" y="376791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DA4D3B-2E1A-FA66-1CCF-3B68BF1DDB8B}"/>
              </a:ext>
            </a:extLst>
          </p:cNvPr>
          <p:cNvSpPr txBox="1"/>
          <p:nvPr/>
        </p:nvSpPr>
        <p:spPr>
          <a:xfrm>
            <a:off x="449989" y="4243406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DC317C-A72B-43D6-1CDE-F2ECC7FAB495}"/>
              </a:ext>
            </a:extLst>
          </p:cNvPr>
          <p:cNvSpPr txBox="1"/>
          <p:nvPr/>
        </p:nvSpPr>
        <p:spPr>
          <a:xfrm>
            <a:off x="449989" y="4718894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F49BD9F-27B2-7073-6EFD-37D7E0CA349B}"/>
                  </a:ext>
                </a:extLst>
              </p:cNvPr>
              <p:cNvSpPr txBox="1"/>
              <p:nvPr/>
            </p:nvSpPr>
            <p:spPr>
              <a:xfrm>
                <a:off x="449989" y="5194382"/>
                <a:ext cx="41156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F49BD9F-27B2-7073-6EFD-37D7E0CA3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94382"/>
                <a:ext cx="4115626" cy="1154189"/>
              </a:xfrm>
              <a:prstGeom prst="rect">
                <a:avLst/>
              </a:prstGeom>
              <a:blipFill>
                <a:blip r:embed="rId4"/>
                <a:stretch>
                  <a:fillRect l="-2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49" name="yt_shape_13749"/>
              <p:cNvSpPr txBox="1"/>
              <p:nvPr/>
            </p:nvSpPr>
            <p:spPr>
              <a:xfrm>
                <a:off x="540119" y="900198"/>
                <a:ext cx="11492915" cy="52679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15d2"/>
                  </a:rPr>
                  <a:t>的方程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49" name="yt_shape_13749" descr="{&quot;rangeId&quot;:18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492915" cy="526798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5B8C269-E107-81DF-66A7-0FACC033ABBC}"/>
                  </a:ext>
                </a:extLst>
              </p:cNvPr>
              <p:cNvSpPr txBox="1"/>
              <p:nvPr/>
            </p:nvSpPr>
            <p:spPr>
              <a:xfrm>
                <a:off x="450108" y="2972387"/>
                <a:ext cx="8693404" cy="1072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因为关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于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, 'IsSplitBraceMath': 1}">
                <a:extLst>
                  <a:ext uri="{FF2B5EF4-FFF2-40B4-BE49-F238E27FC236}">
                    <a16:creationId xmlns:a16="http://schemas.microsoft.com/office/drawing/2014/main" id="{05B8C269-E107-81DF-66A7-0FACC033A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72387"/>
                <a:ext cx="8693404" cy="1072655"/>
              </a:xfrm>
              <a:prstGeom prst="rect">
                <a:avLst/>
              </a:prstGeom>
              <a:blipFill>
                <a:blip r:embed="rId3"/>
                <a:stretch>
                  <a:fillRect l="-1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7B9A6B-19C1-0F1D-F072-E7BBE48B251F}"/>
                  </a:ext>
                </a:extLst>
              </p:cNvPr>
              <p:cNvSpPr txBox="1"/>
              <p:nvPr/>
            </p:nvSpPr>
            <p:spPr>
              <a:xfrm>
                <a:off x="450108" y="3951431"/>
                <a:ext cx="7885113" cy="1233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所以关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于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IsSplitBraceMath': 1}">
                <a:extLst>
                  <a:ext uri="{FF2B5EF4-FFF2-40B4-BE49-F238E27FC236}">
                    <a16:creationId xmlns:a16="http://schemas.microsoft.com/office/drawing/2014/main" id="{E47B9A6B-19C1-0F1D-F072-E7BBE48B25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51431"/>
                <a:ext cx="7885113" cy="1233564"/>
              </a:xfrm>
              <a:prstGeom prst="rect">
                <a:avLst/>
              </a:prstGeom>
              <a:blipFill>
                <a:blip r:embed="rId4"/>
                <a:stretch>
                  <a:fillRect l="-12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DA37C4-97A3-7198-AFF5-806C9C2539D6}"/>
                  </a:ext>
                </a:extLst>
              </p:cNvPr>
              <p:cNvSpPr txBox="1"/>
              <p:nvPr/>
            </p:nvSpPr>
            <p:spPr>
              <a:xfrm>
                <a:off x="450108" y="5091382"/>
                <a:ext cx="4587367" cy="1072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, 'IsSplitBraceMath': 1}">
                <a:extLst>
                  <a:ext uri="{FF2B5EF4-FFF2-40B4-BE49-F238E27FC236}">
                    <a16:creationId xmlns:a16="http://schemas.microsoft.com/office/drawing/2014/main" id="{A7DA37C4-97A3-7198-AFF5-806C9C2539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91382"/>
                <a:ext cx="4587367" cy="1072655"/>
              </a:xfrm>
              <a:prstGeom prst="rect">
                <a:avLst/>
              </a:prstGeom>
              <a:blipFill>
                <a:blip r:embed="rId5"/>
                <a:stretch>
                  <a:fillRect l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3" name="yt_shape_13753"/>
          <p:cNvSpPr txBox="1"/>
          <p:nvPr/>
        </p:nvSpPr>
        <p:spPr>
          <a:xfrm>
            <a:off x="540000" y="900000"/>
            <a:ext cx="572272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换元法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解二元一次方程组</a:t>
            </a:r>
          </a:p>
        </p:txBody>
      </p:sp>
      <p:sp>
        <p:nvSpPr>
          <p:cNvPr id="13754" name="yt_shape_13754"/>
          <p:cNvSpPr txBox="1"/>
          <p:nvPr/>
        </p:nvSpPr>
        <p:spPr>
          <a:xfrm>
            <a:off x="540000" y="1348777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先阅读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再解方程组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55" name="yt_shape_13755"/>
              <p:cNvSpPr txBox="1"/>
              <p:nvPr/>
            </p:nvSpPr>
            <p:spPr>
              <a:xfrm>
                <a:off x="540119" y="1828080"/>
                <a:ext cx="11492915" cy="27798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＋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6_6fb5d"/>
                  </a:rPr>
                  <a:t>则原方程组可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55" name="yt_shape_13755" descr="{&quot;rangeId&quot;:11,&quot;color&quot;:&quot;B&quot;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28080"/>
                <a:ext cx="11111999" cy="2779864"/>
              </a:xfrm>
              <a:prstGeom prst="rect">
                <a:avLst/>
              </a:prstGeom>
              <a:blipFill>
                <a:blip r:embed="rId2"/>
                <a:stretch>
                  <a:fillRect l="-1701" r="-1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757" name="yt_shape_13757"/>
              <p:cNvSpPr txBox="1"/>
              <p:nvPr/>
            </p:nvSpPr>
            <p:spPr>
              <a:xfrm>
                <a:off x="540000" y="4658732"/>
                <a:ext cx="5699894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757" name="yt_shape_137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58732"/>
                <a:ext cx="5699894" cy="1070934"/>
              </a:xfrm>
              <a:prstGeom prst="rect">
                <a:avLst/>
              </a:prstGeom>
              <a:blipFill>
                <a:blip r:embed="rId3"/>
                <a:stretch>
                  <a:fillRect l="-33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759" name="yt_shape_13759"/>
              <p:cNvSpPr txBox="1"/>
              <p:nvPr/>
            </p:nvSpPr>
            <p:spPr>
              <a:xfrm>
                <a:off x="540000" y="5661248"/>
                <a:ext cx="397397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759" name="yt_shape_137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61248"/>
                <a:ext cx="3973973" cy="1070934"/>
              </a:xfrm>
              <a:prstGeom prst="rect">
                <a:avLst/>
              </a:prstGeom>
              <a:blipFill>
                <a:blip r:embed="rId4"/>
                <a:stretch>
                  <a:fillRect l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344218">
            <a:extLst>
              <a:ext uri="{FF2B5EF4-FFF2-40B4-BE49-F238E27FC236}">
                <a16:creationId xmlns:a16="http://schemas.microsoft.com/office/drawing/2014/main" id="{3A8A718E-3DFE-BE82-1136-3FF34C6FB0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62" name="yt_shape_13762"/>
              <p:cNvSpPr txBox="1"/>
              <p:nvPr/>
            </p:nvSpPr>
            <p:spPr>
              <a:xfrm>
                <a:off x="540000" y="900000"/>
                <a:ext cx="10747301" cy="4939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请用这种方法解下面的方程组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&amp;5</m:t>
                              </m:r>
                              <m:r>
                                <a:rPr lang="zh-CN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)−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r>
                                <a:rPr lang="zh-CN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zh-CN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）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=16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&amp;3</m:t>
                              </m:r>
                              <m:r>
                                <a:rPr lang="zh-CN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)−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5</m:t>
                              </m:r>
                              <m:r>
                                <a:rPr lang="zh-CN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zh-CN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）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=0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/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则原方程组可变为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62" name="yt_shape_13762" descr="{&quot;rangeId&quot;:12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47301" cy="4939942"/>
              </a:xfrm>
              <a:prstGeom prst="rect">
                <a:avLst/>
              </a:prstGeom>
              <a:blipFill>
                <a:blip r:embed="rId2"/>
                <a:stretch>
                  <a:fillRect l="-1758" t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4A1035-5ECB-419C-2A49-EF2EAB22AF41}"/>
                  </a:ext>
                </a:extLst>
              </p:cNvPr>
              <p:cNvSpPr txBox="1"/>
              <p:nvPr/>
            </p:nvSpPr>
            <p:spPr>
              <a:xfrm>
                <a:off x="449989" y="2563630"/>
                <a:ext cx="1082344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则原方程组可变为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IsSplitBraceMath': 1}">
                <a:extLst>
                  <a:ext uri="{FF2B5EF4-FFF2-40B4-BE49-F238E27FC236}">
                    <a16:creationId xmlns:a16="http://schemas.microsoft.com/office/drawing/2014/main" id="{4A4A1035-5ECB-419C-2A49-EF2EAB22A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63630"/>
                <a:ext cx="10823449" cy="1154189"/>
              </a:xfrm>
              <a:prstGeom prst="rect">
                <a:avLst/>
              </a:prstGeom>
              <a:blipFill>
                <a:blip r:embed="rId3"/>
                <a:stretch>
                  <a:fillRect l="-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270D5D-EB0A-C7AC-0C6B-6B0244D09A94}"/>
                  </a:ext>
                </a:extLst>
              </p:cNvPr>
              <p:cNvSpPr txBox="1"/>
              <p:nvPr/>
            </p:nvSpPr>
            <p:spPr>
              <a:xfrm>
                <a:off x="449989" y="3624207"/>
                <a:ext cx="394982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IsSplitBraceMath': 1}">
                <a:extLst>
                  <a:ext uri="{FF2B5EF4-FFF2-40B4-BE49-F238E27FC236}">
                    <a16:creationId xmlns:a16="http://schemas.microsoft.com/office/drawing/2014/main" id="{12270D5D-EB0A-C7AC-0C6B-6B0244D09A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4207"/>
                <a:ext cx="3949828" cy="1154189"/>
              </a:xfrm>
              <a:prstGeom prst="rect">
                <a:avLst/>
              </a:prstGeom>
              <a:blipFill>
                <a:blip r:embed="rId4"/>
                <a:stretch>
                  <a:fillRect l="-2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2FDF91-D382-B50B-75F5-06C82BA7AA5D}"/>
                  </a:ext>
                </a:extLst>
              </p:cNvPr>
              <p:cNvSpPr txBox="1"/>
              <p:nvPr/>
            </p:nvSpPr>
            <p:spPr>
              <a:xfrm>
                <a:off x="449989" y="4684784"/>
                <a:ext cx="41156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IsSplitBraceMath': 1}">
                <a:extLst>
                  <a:ext uri="{FF2B5EF4-FFF2-40B4-BE49-F238E27FC236}">
                    <a16:creationId xmlns:a16="http://schemas.microsoft.com/office/drawing/2014/main" id="{022FDF91-D382-B50B-75F5-06C82BA7AA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4784"/>
                <a:ext cx="4115626" cy="1154189"/>
              </a:xfrm>
              <a:prstGeom prst="rect">
                <a:avLst/>
              </a:prstGeom>
              <a:blipFill>
                <a:blip r:embed="rId5"/>
                <a:stretch>
                  <a:fillRect l="-2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6" name="yt_shape_13766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化繁为简法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解二元一次方程组</a:t>
            </a:r>
          </a:p>
        </p:txBody>
      </p:sp>
      <p:sp>
        <p:nvSpPr>
          <p:cNvPr id="13767" name="yt_shape_13767"/>
          <p:cNvSpPr txBox="1"/>
          <p:nvPr/>
        </p:nvSpPr>
        <p:spPr>
          <a:xfrm>
            <a:off x="540000" y="1399565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阅读下列解方程组的方法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然后解决后面的问题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68" name="yt_shape_13768"/>
              <p:cNvSpPr txBox="1"/>
              <p:nvPr/>
            </p:nvSpPr>
            <p:spPr>
              <a:xfrm>
                <a:off x="540119" y="1878868"/>
                <a:ext cx="11492915" cy="16590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+18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我们如果直接考虑消元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那会很繁琐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4_015fd"/>
                  </a:rPr>
                  <a:t>而采用下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面的解法则是轻而易举的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68" name="yt_shape_13768" descr="{&quot;rangeId&quot;:14,&quot;color&quot;:&quot;B&quot;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8868"/>
                <a:ext cx="11111999" cy="1659044"/>
              </a:xfrm>
              <a:prstGeom prst="rect">
                <a:avLst/>
              </a:prstGeom>
              <a:blipFill>
                <a:blip r:embed="rId2"/>
                <a:stretch>
                  <a:fillRect l="-1701" r="-1372" b="-10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70" name="yt_shape_13770"/>
          <p:cNvSpPr txBox="1"/>
          <p:nvPr/>
        </p:nvSpPr>
        <p:spPr>
          <a:xfrm>
            <a:off x="540000" y="3588700"/>
            <a:ext cx="63158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.③</a:t>
            </a:r>
          </a:p>
        </p:txBody>
      </p:sp>
      <p:sp>
        <p:nvSpPr>
          <p:cNvPr id="13771" name="yt_shape_13771"/>
          <p:cNvSpPr txBox="1"/>
          <p:nvPr/>
        </p:nvSpPr>
        <p:spPr>
          <a:xfrm>
            <a:off x="540000" y="4068003"/>
            <a:ext cx="4312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.④</a:t>
            </a:r>
          </a:p>
        </p:txBody>
      </p:sp>
      <p:sp>
        <p:nvSpPr>
          <p:cNvPr id="13772" name="yt_shape_13772"/>
          <p:cNvSpPr txBox="1"/>
          <p:nvPr/>
        </p:nvSpPr>
        <p:spPr>
          <a:xfrm>
            <a:off x="540000" y="4547306"/>
            <a:ext cx="2694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73" name="yt_shape_13773"/>
          <p:cNvSpPr txBox="1"/>
          <p:nvPr/>
        </p:nvSpPr>
        <p:spPr>
          <a:xfrm>
            <a:off x="540000" y="5026609"/>
            <a:ext cx="36965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74" name="yt_shape_13774"/>
              <p:cNvSpPr txBox="1"/>
              <p:nvPr/>
            </p:nvSpPr>
            <p:spPr>
              <a:xfrm>
                <a:off x="540000" y="5505912"/>
                <a:ext cx="4238340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74" name="yt_shape_13774" descr="{&quot;rangeId&quot;:14,&quot;color&quot;:&quot;B&quot;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05912"/>
                <a:ext cx="4238340" cy="1070934"/>
              </a:xfrm>
              <a:prstGeom prst="rect">
                <a:avLst/>
              </a:prstGeom>
              <a:blipFill>
                <a:blip r:embed="rId3"/>
                <a:stretch>
                  <a:fillRect l="-4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344336">
            <a:extLst>
              <a:ext uri="{FF2B5EF4-FFF2-40B4-BE49-F238E27FC236}">
                <a16:creationId xmlns:a16="http://schemas.microsoft.com/office/drawing/2014/main" id="{45E94EDB-8425-635B-3F29-88C7779132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047EF2B-DA14-A8BF-716C-A2F4F5FECF8C}"/>
              </a:ext>
            </a:extLst>
          </p:cNvPr>
          <p:cNvSpPr/>
          <p:nvPr/>
        </p:nvSpPr>
        <p:spPr>
          <a:xfrm>
            <a:off x="407368" y="1916832"/>
            <a:ext cx="11521280" cy="4680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1228</Words>
  <Application>Microsoft Office PowerPoint</Application>
  <PresentationFormat>宽屏</PresentationFormat>
  <Paragraphs>117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7</cp:revision>
  <dcterms:created xsi:type="dcterms:W3CDTF">2024-07-31T01:35:33Z</dcterms:created>
  <dcterms:modified xsi:type="dcterms:W3CDTF">2024-07-31T09:25:33Z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